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  <p:sldMasterId id="2147483744" r:id="rId2"/>
  </p:sldMasterIdLst>
  <p:sldIdLst>
    <p:sldId id="256" r:id="rId3"/>
    <p:sldId id="267" r:id="rId4"/>
    <p:sldId id="268" r:id="rId5"/>
    <p:sldId id="257" r:id="rId6"/>
    <p:sldId id="258" r:id="rId7"/>
    <p:sldId id="259" r:id="rId8"/>
    <p:sldId id="261" r:id="rId9"/>
    <p:sldId id="263" r:id="rId10"/>
    <p:sldId id="264" r:id="rId11"/>
    <p:sldId id="265" r:id="rId12"/>
    <p:sldId id="266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26553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4874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71355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15198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91054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45614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26117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76478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33097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02747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16627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004539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596777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12920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660200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50334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267262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7446116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232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  <p:sldLayoutId id="2147483757" r:id="rId13"/>
    <p:sldLayoutId id="2147483758" r:id="rId14"/>
    <p:sldLayoutId id="2147483759" r:id="rId15"/>
    <p:sldLayoutId id="2147483760" r:id="rId16"/>
    <p:sldLayoutId id="2147483761" r:id="rId17"/>
    <p:sldLayoutId id="2147483762" r:id="rId18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obrazovani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91512" y="2780928"/>
            <a:ext cx="4252488" cy="407707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04664"/>
            <a:ext cx="7334632" cy="305636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/>
              <a:t>Система оценивания </a:t>
            </a:r>
            <a:br>
              <a:rPr lang="ru-RU" sz="4800" b="1" dirty="0" smtClean="0"/>
            </a:br>
            <a:r>
              <a:rPr lang="ru-RU" sz="4800" b="1" dirty="0" smtClean="0"/>
              <a:t>в образовательных </a:t>
            </a: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b="1" dirty="0" smtClean="0"/>
              <a:t>системах других стран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3314" name="AutoShape 2" descr="http://kalmanka.edu22.info/attachments/Image/obrazovanie.jpg?template=generi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0528" y="172437"/>
            <a:ext cx="807524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Система оценивания в Японии</a:t>
            </a:r>
            <a:endParaRPr lang="ru-RU" dirty="0"/>
          </a:p>
        </p:txBody>
      </p:sp>
      <p:pic>
        <p:nvPicPr>
          <p:cNvPr id="4" name="Содержимое 3" descr="Japan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894712" y="112033"/>
            <a:ext cx="1124744" cy="1124744"/>
          </a:xfrm>
        </p:spPr>
      </p:pic>
      <p:sp>
        <p:nvSpPr>
          <p:cNvPr id="5" name="Прямоугольник 4"/>
          <p:cNvSpPr/>
          <p:nvPr/>
        </p:nvSpPr>
        <p:spPr>
          <a:xfrm>
            <a:off x="0" y="1394096"/>
            <a:ext cx="9144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4000" dirty="0" smtClean="0"/>
              <a:t>В Японии используется 100-балльная система, суть которой в том, что балл определяет </a:t>
            </a:r>
            <a:r>
              <a:rPr lang="ru-RU" sz="4000" b="1" dirty="0" smtClean="0"/>
              <a:t>уровень знаний всего класса</a:t>
            </a:r>
            <a:r>
              <a:rPr lang="ru-RU" sz="4000" dirty="0" smtClean="0"/>
              <a:t>, а не отдельно взятого ученика. В конце четверти выставляется общий процент качества знаний и выводится средняя оценка для всего класса.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4525963"/>
          </a:xfrm>
        </p:spPr>
        <p:txBody>
          <a:bodyPr>
            <a:normAutofit/>
          </a:bodyPr>
          <a:lstStyle/>
          <a:p>
            <a:pPr algn="just"/>
            <a:r>
              <a:rPr lang="ru-RU" sz="3600" b="0" i="0" dirty="0" smtClean="0"/>
              <a:t>Таким образом, используемая в школах и других учебных заведениях система оценки, ориентирована на стимулирование обучающегося стремиться к объективному контролю, а не сокрытию своего незнания и неумения, на формирование потребности в адекватной и конструктивной самооценке. </a:t>
            </a:r>
            <a:endParaRPr lang="ru-RU" sz="36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650" y="2968712"/>
            <a:ext cx="8254699" cy="920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563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229600" cy="4464496"/>
          </a:xfrm>
        </p:spPr>
        <p:txBody>
          <a:bodyPr>
            <a:noAutofit/>
          </a:bodyPr>
          <a:lstStyle/>
          <a:p>
            <a:pPr algn="l"/>
            <a:r>
              <a:rPr lang="ru-RU" sz="4400" dirty="0">
                <a:solidFill>
                  <a:srgbClr val="0070C0"/>
                </a:solidFill>
              </a:rPr>
              <a:t>Целью </a:t>
            </a:r>
            <a:r>
              <a:rPr lang="ru-RU" sz="4400" dirty="0"/>
              <a:t> проекта является ознакомление общественности с такими аспектами школьного образования как система оценок в образовательных учреждениях других стран. </a:t>
            </a:r>
          </a:p>
        </p:txBody>
      </p:sp>
    </p:spTree>
    <p:extLst>
      <p:ext uri="{BB962C8B-B14F-4D97-AF65-F5344CB8AC3E}">
        <p14:creationId xmlns:p14="http://schemas.microsoft.com/office/powerpoint/2010/main" val="3067229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5040560"/>
          </a:xfrm>
        </p:spPr>
        <p:txBody>
          <a:bodyPr>
            <a:noAutofit/>
          </a:bodyPr>
          <a:lstStyle/>
          <a:p>
            <a:pPr algn="l"/>
            <a:r>
              <a:rPr lang="ru-RU" sz="4000" dirty="0">
                <a:solidFill>
                  <a:srgbClr val="0070C0"/>
                </a:solidFill>
              </a:rPr>
              <a:t>Задачи проекта</a:t>
            </a:r>
            <a:r>
              <a:rPr lang="ru-RU" sz="4000" dirty="0" smtClean="0">
                <a:solidFill>
                  <a:srgbClr val="0070C0"/>
                </a:solidFill>
              </a:rPr>
              <a:t>:</a:t>
            </a:r>
            <a:br>
              <a:rPr lang="ru-RU" sz="4000" dirty="0" smtClean="0">
                <a:solidFill>
                  <a:srgbClr val="0070C0"/>
                </a:solidFill>
              </a:rPr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>
                <a:solidFill>
                  <a:srgbClr val="0070C0"/>
                </a:solidFill>
              </a:rPr>
              <a:t>-</a:t>
            </a:r>
            <a:r>
              <a:rPr lang="ru-RU" sz="4000" dirty="0"/>
              <a:t>сбор информации о школьном образовании;</a:t>
            </a:r>
            <a:br>
              <a:rPr lang="ru-RU" sz="4000" dirty="0"/>
            </a:br>
            <a:r>
              <a:rPr lang="ru-RU" sz="4000" dirty="0">
                <a:solidFill>
                  <a:srgbClr val="0070C0"/>
                </a:solidFill>
              </a:rPr>
              <a:t>-</a:t>
            </a:r>
            <a:r>
              <a:rPr lang="ru-RU" sz="4000" dirty="0"/>
              <a:t>отбор интересных и ярких примеров систем оценивания знаний ;</a:t>
            </a:r>
            <a:br>
              <a:rPr lang="ru-RU" sz="4000" dirty="0"/>
            </a:br>
            <a:r>
              <a:rPr lang="ru-RU" sz="4000" dirty="0">
                <a:solidFill>
                  <a:srgbClr val="0070C0"/>
                </a:solidFill>
              </a:rPr>
              <a:t>-</a:t>
            </a:r>
            <a:r>
              <a:rPr lang="ru-RU" sz="4000" dirty="0"/>
              <a:t>создание наиболее интересной формы подачи </a:t>
            </a:r>
            <a:r>
              <a:rPr lang="ru-RU" sz="4000" dirty="0" smtClean="0"/>
              <a:t>материала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741716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B1HuX5FVXXXXXlXVXXq6xXFXXX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907704" cy="190770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382352"/>
            <a:ext cx="6876256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/>
              <a:t> </a:t>
            </a:r>
            <a:r>
              <a:rPr lang="ru-RU" sz="4000" b="1" dirty="0" smtClean="0">
                <a:solidFill>
                  <a:srgbClr val="0070C0"/>
                </a:solidFill>
              </a:rPr>
              <a:t>Система оценивания в США 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1920240"/>
            <a:ext cx="8229600" cy="4605104"/>
          </a:xfrm>
        </p:spPr>
        <p:txBody>
          <a:bodyPr>
            <a:normAutofit fontScale="92500"/>
          </a:bodyPr>
          <a:lstStyle/>
          <a:p>
            <a:pPr algn="just"/>
            <a:r>
              <a:rPr lang="ru-RU" sz="2400" dirty="0" smtClean="0"/>
              <a:t>США придерживается буквенной системы оценивания. Данная программа именуется как "Национальная Оценка Прогресса в Образовании" (</a:t>
            </a:r>
            <a:r>
              <a:rPr lang="ru-RU" sz="2400" dirty="0" err="1" smtClean="0"/>
              <a:t>National</a:t>
            </a:r>
            <a:r>
              <a:rPr lang="ru-RU" sz="2400" dirty="0" smtClean="0"/>
              <a:t> </a:t>
            </a:r>
            <a:r>
              <a:rPr lang="ru-RU" sz="2400" dirty="0" err="1" smtClean="0"/>
              <a:t>Assessment</a:t>
            </a:r>
            <a:r>
              <a:rPr lang="ru-RU" sz="2400" dirty="0" smtClean="0"/>
              <a:t> </a:t>
            </a:r>
            <a:r>
              <a:rPr lang="ru-RU" sz="2400" dirty="0" err="1" smtClean="0"/>
              <a:t>of</a:t>
            </a:r>
            <a:r>
              <a:rPr lang="ru-RU" sz="2400" dirty="0" smtClean="0"/>
              <a:t> </a:t>
            </a:r>
            <a:r>
              <a:rPr lang="ru-RU" sz="2400" dirty="0" err="1" smtClean="0"/>
              <a:t>Educational</a:t>
            </a:r>
            <a:r>
              <a:rPr lang="ru-RU" sz="2400" dirty="0" smtClean="0"/>
              <a:t> </a:t>
            </a:r>
            <a:r>
              <a:rPr lang="ru-RU" sz="2400" dirty="0" err="1" smtClean="0"/>
              <a:t>Progress</a:t>
            </a:r>
            <a:r>
              <a:rPr lang="ru-RU" sz="2400" dirty="0" smtClean="0"/>
              <a:t>) (аббревиатура - NAEP).</a:t>
            </a:r>
          </a:p>
          <a:p>
            <a:pPr algn="just"/>
            <a:r>
              <a:rPr lang="ru-RU" sz="2400" dirty="0" smtClean="0"/>
              <a:t>Суть программы заключается в том, что проверка знаний школьников осуществляется главным образов посредством тестирований стандартизованного формата, а так же зачетов и тестирований внутриклассового провидения по усмотрению педагога.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1196752"/>
            <a:ext cx="8229600" cy="4937760"/>
          </a:xfrm>
        </p:spPr>
        <p:txBody>
          <a:bodyPr/>
          <a:lstStyle/>
          <a:p>
            <a:r>
              <a:rPr lang="ru-RU" dirty="0" smtClean="0"/>
              <a:t>Система оценивания успеваемости осуществляется по первым буквам алфавита</a:t>
            </a:r>
          </a:p>
          <a:p>
            <a:pPr>
              <a:buNone/>
            </a:pPr>
            <a:r>
              <a:rPr lang="ru-RU" b="1" dirty="0" smtClean="0"/>
              <a:t>А</a:t>
            </a:r>
            <a:r>
              <a:rPr lang="ru-RU" dirty="0" smtClean="0"/>
              <a:t> – </a:t>
            </a:r>
            <a:r>
              <a:rPr lang="ru-RU" b="1" dirty="0" smtClean="0"/>
              <a:t>«отлично»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b="1" dirty="0" smtClean="0"/>
              <a:t>B - «хорошо</a:t>
            </a:r>
            <a:r>
              <a:rPr lang="ru-RU" dirty="0" smtClean="0"/>
              <a:t>»  </a:t>
            </a:r>
          </a:p>
          <a:p>
            <a:pPr>
              <a:buNone/>
            </a:pPr>
            <a:r>
              <a:rPr lang="ru-RU" b="1" dirty="0" smtClean="0"/>
              <a:t>C – «удовлетворительно»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b="1" dirty="0" smtClean="0"/>
              <a:t>D – «плохо»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F – «провал» </a:t>
            </a:r>
          </a:p>
          <a:p>
            <a:r>
              <a:rPr lang="ru-RU" dirty="0" smtClean="0"/>
              <a:t>Бонусом к каждой оценке на усмотрение учителя может полагаться плюс или минус,</a:t>
            </a:r>
          </a:p>
        </p:txBody>
      </p:sp>
      <p:pic>
        <p:nvPicPr>
          <p:cNvPr id="4" name="Рисунок 3" descr="2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6016" y="1988840"/>
            <a:ext cx="3945632" cy="22194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39552" y="1700808"/>
            <a:ext cx="7812868" cy="475252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1800" b="1" dirty="0" smtClean="0"/>
              <a:t>Соответствие буквенной и числовой значимости:</a:t>
            </a:r>
            <a:r>
              <a:rPr lang="ru-RU" sz="1000" dirty="0" smtClean="0"/>
              <a:t/>
            </a:r>
            <a:br>
              <a:rPr lang="ru-RU" sz="1000" dirty="0" smtClean="0"/>
            </a:br>
            <a:endParaRPr lang="ru-RU" sz="1000" dirty="0" smtClean="0"/>
          </a:p>
          <a:p>
            <a:pPr algn="ctr">
              <a:buNone/>
            </a:pPr>
            <a:r>
              <a:rPr lang="ru-RU" sz="1400" dirty="0" smtClean="0"/>
              <a:t>       А+ = 4.0</a:t>
            </a:r>
            <a:br>
              <a:rPr lang="ru-RU" sz="1400" dirty="0" smtClean="0"/>
            </a:br>
            <a:r>
              <a:rPr lang="ru-RU" sz="1400" dirty="0" smtClean="0"/>
              <a:t>B+ = 3.33</a:t>
            </a:r>
            <a:br>
              <a:rPr lang="ru-RU" sz="1400" dirty="0" smtClean="0"/>
            </a:br>
            <a:r>
              <a:rPr lang="ru-RU" sz="1400" dirty="0" smtClean="0"/>
              <a:t>C+ = 2.33</a:t>
            </a:r>
            <a:br>
              <a:rPr lang="ru-RU" sz="1400" dirty="0" smtClean="0"/>
            </a:br>
            <a:r>
              <a:rPr lang="ru-RU" sz="1400" dirty="0" smtClean="0"/>
              <a:t>D+ = 1.33</a:t>
            </a:r>
            <a:br>
              <a:rPr lang="ru-RU" sz="1400" dirty="0" smtClean="0"/>
            </a:br>
            <a:r>
              <a:rPr lang="ru-RU" sz="1400" dirty="0" smtClean="0"/>
              <a:t>F = 0</a:t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A = 4.0</a:t>
            </a:r>
            <a:br>
              <a:rPr lang="ru-RU" sz="1400" dirty="0" smtClean="0"/>
            </a:br>
            <a:r>
              <a:rPr lang="ru-RU" sz="1400" dirty="0" smtClean="0"/>
              <a:t>B = 3.0</a:t>
            </a:r>
            <a:br>
              <a:rPr lang="ru-RU" sz="1400" dirty="0" smtClean="0"/>
            </a:br>
            <a:r>
              <a:rPr lang="ru-RU" sz="1400" dirty="0" smtClean="0"/>
              <a:t>C = 2.0</a:t>
            </a:r>
            <a:br>
              <a:rPr lang="ru-RU" sz="1400" dirty="0" smtClean="0"/>
            </a:br>
            <a:r>
              <a:rPr lang="ru-RU" sz="1400" dirty="0" smtClean="0"/>
              <a:t>D = 1.0</a:t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A- = 3.67</a:t>
            </a:r>
            <a:br>
              <a:rPr lang="ru-RU" sz="1400" dirty="0" smtClean="0"/>
            </a:br>
            <a:r>
              <a:rPr lang="ru-RU" sz="1400" dirty="0" smtClean="0"/>
              <a:t>B- = 2.67</a:t>
            </a:r>
            <a:br>
              <a:rPr lang="ru-RU" sz="1400" dirty="0" smtClean="0"/>
            </a:br>
            <a:r>
              <a:rPr lang="ru-RU" sz="1400" dirty="0" smtClean="0"/>
              <a:t>C- = 1.67</a:t>
            </a:r>
            <a:br>
              <a:rPr lang="ru-RU" sz="1400" dirty="0" smtClean="0"/>
            </a:br>
            <a:r>
              <a:rPr lang="ru-RU" sz="1400" dirty="0" smtClean="0"/>
              <a:t>D- = </a:t>
            </a:r>
            <a:r>
              <a:rPr lang="ru-RU" sz="1400" dirty="0" smtClean="0"/>
              <a:t>0.6</a:t>
            </a:r>
            <a:endParaRPr lang="ru-RU" sz="1400" dirty="0" smtClean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0" y="0"/>
            <a:ext cx="9144000" cy="1584176"/>
          </a:xfrm>
          <a:prstGeom prst="rect">
            <a:avLst/>
          </a:prstGeom>
        </p:spPr>
        <p:txBody>
          <a:bodyPr vert="horz">
            <a:normAutofit fontScale="62500" lnSpcReduction="20000"/>
          </a:bodyPr>
          <a:lstStyle/>
          <a:p>
            <a:pPr marL="274320" marR="0" lvl="0" indent="-27432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ru-RU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некоторые школы присваивают буквенной оценке числовые соответствия (именуемые </a:t>
            </a:r>
            <a:r>
              <a:rPr kumimoji="0" lang="ru-RU" sz="3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points</a:t>
            </a:r>
            <a:r>
              <a:rPr kumimoji="0" lang="ru-RU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) использующиеся далее для вычисления среднего балла успеваемости, что позволяет определить ситуацию в академической успеваемости студента.</a:t>
            </a:r>
            <a:br>
              <a:rPr kumimoji="0" lang="ru-RU" sz="3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3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Char char=""/>
              <a:tabLst/>
              <a:defRPr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6696744" cy="9906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 </a:t>
            </a:r>
            <a:r>
              <a:rPr lang="ru-RU" sz="3600" b="1" dirty="0" smtClean="0">
                <a:solidFill>
                  <a:srgbClr val="0070C0"/>
                </a:solidFill>
              </a:rPr>
              <a:t>Система оценивания в Латвии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Содержимое 3" descr="Latvia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7020272" y="0"/>
            <a:ext cx="1598721" cy="1199041"/>
          </a:xfrm>
        </p:spPr>
      </p:pic>
      <p:sp>
        <p:nvSpPr>
          <p:cNvPr id="5" name="Прямоугольник 4"/>
          <p:cNvSpPr/>
          <p:nvPr/>
        </p:nvSpPr>
        <p:spPr>
          <a:xfrm>
            <a:off x="467544" y="1412776"/>
            <a:ext cx="8136904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Латвия придерживается 10 бальной системы оценивания. Успехи ученика прослеживаются посредством устных и письменных зачетов, оценивание которых следует: </a:t>
            </a:r>
          </a:p>
          <a:p>
            <a:endParaRPr lang="ru-RU" sz="2000" dirty="0" smtClean="0"/>
          </a:p>
          <a:p>
            <a:pPr>
              <a:buFontTx/>
              <a:buChar char="-"/>
            </a:pPr>
            <a:r>
              <a:rPr lang="ru-RU" sz="2000" b="1" dirty="0" smtClean="0"/>
              <a:t>10 - превосходно</a:t>
            </a:r>
            <a:r>
              <a:rPr lang="ru-RU" sz="2000" dirty="0" smtClean="0"/>
              <a:t>; </a:t>
            </a:r>
          </a:p>
          <a:p>
            <a:pPr>
              <a:buFontTx/>
              <a:buChar char="-"/>
            </a:pPr>
            <a:r>
              <a:rPr lang="ru-RU" sz="2000" b="1" dirty="0" smtClean="0"/>
              <a:t>9 - отлично</a:t>
            </a:r>
            <a:r>
              <a:rPr lang="ru-RU" sz="2000" dirty="0" smtClean="0"/>
              <a:t>;</a:t>
            </a:r>
          </a:p>
          <a:p>
            <a:pPr>
              <a:buFontTx/>
              <a:buChar char="-"/>
            </a:pPr>
            <a:r>
              <a:rPr lang="ru-RU" sz="2000" dirty="0" smtClean="0"/>
              <a:t> </a:t>
            </a:r>
            <a:r>
              <a:rPr lang="ru-RU" sz="2000" b="1" dirty="0" smtClean="0"/>
              <a:t>8 - очень хорошо</a:t>
            </a:r>
            <a:r>
              <a:rPr lang="ru-RU" sz="2000" dirty="0" smtClean="0"/>
              <a:t>; </a:t>
            </a:r>
          </a:p>
          <a:p>
            <a:pPr>
              <a:buFontTx/>
              <a:buChar char="-"/>
            </a:pPr>
            <a:r>
              <a:rPr lang="ru-RU" sz="2000" b="1" dirty="0" smtClean="0"/>
              <a:t>7 - хорошо</a:t>
            </a:r>
            <a:r>
              <a:rPr lang="ru-RU" sz="2000" dirty="0" smtClean="0"/>
              <a:t>; </a:t>
            </a:r>
          </a:p>
          <a:p>
            <a:pPr>
              <a:buFontTx/>
              <a:buChar char="-"/>
            </a:pPr>
            <a:r>
              <a:rPr lang="ru-RU" sz="2000" b="1" dirty="0" smtClean="0"/>
              <a:t>6 - почти хорошо</a:t>
            </a:r>
            <a:r>
              <a:rPr lang="ru-RU" sz="2000" dirty="0" smtClean="0"/>
              <a:t>; </a:t>
            </a:r>
          </a:p>
          <a:p>
            <a:pPr>
              <a:buFontTx/>
              <a:buChar char="-"/>
            </a:pPr>
            <a:r>
              <a:rPr lang="ru-RU" sz="2000" b="1" dirty="0" smtClean="0"/>
              <a:t>5 -посредственно</a:t>
            </a:r>
            <a:r>
              <a:rPr lang="ru-RU" sz="2000" dirty="0" smtClean="0"/>
              <a:t>; </a:t>
            </a:r>
          </a:p>
          <a:p>
            <a:pPr>
              <a:buFontTx/>
              <a:buChar char="-"/>
            </a:pPr>
            <a:r>
              <a:rPr lang="ru-RU" sz="2000" b="1" dirty="0" smtClean="0"/>
              <a:t>4 - почти посредственно</a:t>
            </a:r>
            <a:r>
              <a:rPr lang="ru-RU" sz="2000" dirty="0" smtClean="0"/>
              <a:t>; </a:t>
            </a:r>
          </a:p>
          <a:p>
            <a:pPr>
              <a:buFontTx/>
              <a:buChar char="-"/>
            </a:pPr>
            <a:r>
              <a:rPr lang="ru-RU" sz="2000" b="1" dirty="0" smtClean="0"/>
              <a:t>3 - слабо</a:t>
            </a:r>
            <a:r>
              <a:rPr lang="ru-RU" sz="2000" dirty="0" smtClean="0"/>
              <a:t>; </a:t>
            </a:r>
          </a:p>
          <a:p>
            <a:pPr>
              <a:buFontTx/>
              <a:buChar char="-"/>
            </a:pPr>
            <a:r>
              <a:rPr lang="ru-RU" sz="2000" b="1" dirty="0" smtClean="0"/>
              <a:t>2 - очень слабо</a:t>
            </a:r>
            <a:r>
              <a:rPr lang="ru-RU" sz="2000" dirty="0" smtClean="0"/>
              <a:t>; </a:t>
            </a:r>
          </a:p>
          <a:p>
            <a:pPr>
              <a:buFontTx/>
              <a:buChar char="-"/>
            </a:pPr>
            <a:r>
              <a:rPr lang="ru-RU" sz="2000" b="1" dirty="0" smtClean="0"/>
              <a:t>1 -очень, очень слабо</a:t>
            </a:r>
            <a:r>
              <a:rPr lang="ru-RU" sz="2000" dirty="0" smtClean="0"/>
              <a:t>. 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-180528" y="260648"/>
            <a:ext cx="8136904" cy="836712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 </a:t>
            </a:r>
            <a:r>
              <a:rPr lang="ru-RU" b="1" dirty="0" smtClean="0">
                <a:solidFill>
                  <a:srgbClr val="0070C0"/>
                </a:solidFill>
              </a:rPr>
              <a:t>Система оценивания в Великобритании</a:t>
            </a:r>
            <a:endParaRPr lang="ru-RU" sz="3600" dirty="0">
              <a:solidFill>
                <a:srgbClr val="0070C0"/>
              </a:solidFill>
            </a:endParaRPr>
          </a:p>
        </p:txBody>
      </p:sp>
      <p:pic>
        <p:nvPicPr>
          <p:cNvPr id="5" name="Содержимое 4" descr="mmDN5Z0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10446" t="10915" r="10387" b="9918"/>
          <a:stretch>
            <a:fillRect/>
          </a:stretch>
        </p:blipFill>
        <p:spPr>
          <a:xfrm>
            <a:off x="7956376" y="0"/>
            <a:ext cx="1187624" cy="1187624"/>
          </a:xfrm>
        </p:spPr>
      </p:pic>
      <p:sp>
        <p:nvSpPr>
          <p:cNvPr id="6" name="Прямоугольник 5"/>
          <p:cNvSpPr/>
          <p:nvPr/>
        </p:nvSpPr>
        <p:spPr>
          <a:xfrm>
            <a:off x="251520" y="1340768"/>
            <a:ext cx="842493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В Великобритании наперекор всем границам и условностям принята не отметочная форма оценивания, а </a:t>
            </a:r>
            <a:r>
              <a:rPr lang="ru-RU" sz="2400" b="1" dirty="0" smtClean="0"/>
              <a:t>словесная</a:t>
            </a:r>
            <a:r>
              <a:rPr lang="ru-RU" sz="2400" dirty="0" smtClean="0"/>
              <a:t>. Что означает что ученику дается более развернутый и внятный отзыв о его успеваемости, с точностью указывая на недочеты и промахи.</a:t>
            </a:r>
          </a:p>
          <a:p>
            <a:pPr algn="just"/>
            <a:endParaRPr lang="ru-RU" sz="2400" b="1" dirty="0" smtClean="0"/>
          </a:p>
          <a:p>
            <a:pPr algn="ctr"/>
            <a:r>
              <a:rPr lang="ru-RU" sz="2800" b="1" dirty="0" smtClean="0"/>
              <a:t>Форма оценивания выглядит так</a:t>
            </a:r>
            <a:r>
              <a:rPr lang="ru-RU" sz="2800" b="1" dirty="0" smtClean="0"/>
              <a:t>:</a:t>
            </a:r>
            <a:endParaRPr lang="ru-RU" sz="2800" dirty="0" smtClean="0"/>
          </a:p>
          <a:p>
            <a:r>
              <a:rPr lang="ru-RU" sz="2400" dirty="0" smtClean="0"/>
              <a:t>Фамилия, имя ученика. </a:t>
            </a:r>
          </a:p>
          <a:p>
            <a:r>
              <a:rPr lang="ru-RU" sz="2400" dirty="0" smtClean="0"/>
              <a:t>Учебный предмет. </a:t>
            </a:r>
          </a:p>
          <a:p>
            <a:r>
              <a:rPr lang="ru-RU" sz="2400" dirty="0" smtClean="0"/>
              <a:t>Дата заполнения. </a:t>
            </a:r>
          </a:p>
          <a:p>
            <a:r>
              <a:rPr lang="ru-RU" sz="2400" dirty="0" smtClean="0"/>
              <a:t>Характеризуемый период времени (1, 4 или 12 недель). </a:t>
            </a:r>
          </a:p>
          <a:p>
            <a:r>
              <a:rPr lang="ru-RU" sz="2400" dirty="0" smtClean="0"/>
              <a:t>Общая характеристика успеваемости ученика по предмету – развёрнутое мнение учителя.</a:t>
            </a:r>
          </a:p>
          <a:p>
            <a:endParaRPr lang="ru-RU" sz="2400" dirty="0" smtClean="0"/>
          </a:p>
          <a:p>
            <a:pPr algn="just"/>
            <a:r>
              <a:rPr lang="ru-RU" sz="2400" dirty="0" smtClean="0"/>
              <a:t> </a:t>
            </a:r>
            <a:endParaRPr lang="ru-RU" sz="2400" b="0" i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805264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buNone/>
            </a:pP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Классная работа выполнялась: всегда, регулярно, в половине случаев, редко, почти никогда.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Домашняя работа выполнялась: всегда, регулярно, в половине случаев, редко, почти никогда.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Отношение к предмету в целом: положительное, безразличное, негативное.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Участие в работе класса на уроках: постоянное и инициативное, регулярное, частое, редкое.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Глубина понимания материала: отличная, хорошая, слабая, очень слабая.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Любознательность и познавательный интерес проявляется: часто, редко, почти никогда.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Ответственность и самостоятельность в учебной деятельности: всегда самостоятелен, нуждается в помощи и сопровождении, самостоятельность проявляет редко, уклоняется от ответственности.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8.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Внимание: отличное, среднее, легко отвлекается.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9.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Поведение в классе: отличное, хорошее, удовлетворительное, плохое.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10.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Взаимодействие и взаимоотношения с товарищами: положительные, безразличные, негативные.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11.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Общее впечатление учителя об ученике: отличное, хорошее,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удовлетворительное, плохое.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Документ подписывается как учителем, так и учеником. </a:t>
            </a: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260648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Подробная характеристика по отдельным видам деятельности и отношений: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154</TotalTime>
  <Words>703</Words>
  <Application>Microsoft Office PowerPoint</Application>
  <PresentationFormat>Экран (4:3)</PresentationFormat>
  <Paragraphs>58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Calibri</vt:lpstr>
      <vt:lpstr>Times New Roman</vt:lpstr>
      <vt:lpstr>Tw Cen MT</vt:lpstr>
      <vt:lpstr>Wingdings 3</vt:lpstr>
      <vt:lpstr>Тема Office</vt:lpstr>
      <vt:lpstr>Капля</vt:lpstr>
      <vt:lpstr>Система оценивания  в образовательных  системах других стран </vt:lpstr>
      <vt:lpstr>Целью  проекта является ознакомление общественности с такими аспектами школьного образования как система оценок в образовательных учреждениях других стран. </vt:lpstr>
      <vt:lpstr>Задачи проекта:  -сбор информации о школьном образовании; -отбор интересных и ярких примеров систем оценивания знаний ; -создание наиболее интересной формы подачи материала</vt:lpstr>
      <vt:lpstr> Система оценивания в США </vt:lpstr>
      <vt:lpstr>Презентация PowerPoint</vt:lpstr>
      <vt:lpstr>Презентация PowerPoint</vt:lpstr>
      <vt:lpstr> Система оценивания в Латвии</vt:lpstr>
      <vt:lpstr> Система оценивания в Великобритании</vt:lpstr>
      <vt:lpstr>Презентация PowerPoint</vt:lpstr>
      <vt:lpstr>Система оценивания в Японии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Система оценивания  в образовательных  системах других стран</dc:title>
  <dc:creator>новая</dc:creator>
  <cp:lastModifiedBy>User</cp:lastModifiedBy>
  <cp:revision>24</cp:revision>
  <dcterms:created xsi:type="dcterms:W3CDTF">2016-06-02T16:46:27Z</dcterms:created>
  <dcterms:modified xsi:type="dcterms:W3CDTF">2021-06-07T01:36:27Z</dcterms:modified>
</cp:coreProperties>
</file>