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56" r:id="rId1"/>
  </p:sldMasterIdLst>
  <p:sldIdLst>
    <p:sldId id="256" r:id="rId2"/>
    <p:sldId id="260" r:id="rId3"/>
    <p:sldId id="257" r:id="rId4"/>
    <p:sldId id="258" r:id="rId5"/>
    <p:sldId id="259" r:id="rId6"/>
    <p:sldId id="261" r:id="rId7"/>
    <p:sldId id="264" r:id="rId8"/>
    <p:sldId id="265" r:id="rId9"/>
    <p:sldId id="262" r:id="rId10"/>
    <p:sldId id="263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9" autoAdjust="0"/>
    <p:restoredTop sz="86323" autoAdjust="0"/>
  </p:normalViewPr>
  <p:slideViewPr>
    <p:cSldViewPr>
      <p:cViewPr varScale="1">
        <p:scale>
          <a:sx n="59" d="100"/>
          <a:sy n="59" d="100"/>
        </p:scale>
        <p:origin x="-37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E46F654-8E22-414E-85A3-7F092016CC7A}" type="datetimeFigureOut">
              <a:rPr lang="ru-RU" smtClean="0"/>
              <a:t>08.10.2022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222E3AF8-4EDF-46CA-ABEE-3204D546C5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6F654-8E22-414E-85A3-7F092016CC7A}" type="datetimeFigureOut">
              <a:rPr lang="ru-RU" smtClean="0"/>
              <a:t>08.10.2022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E3AF8-4EDF-46CA-ABEE-3204D546C5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6F654-8E22-414E-85A3-7F092016CC7A}" type="datetimeFigureOut">
              <a:rPr lang="ru-RU" smtClean="0"/>
              <a:t>08.10.2022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E3AF8-4EDF-46CA-ABEE-3204D546C5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E46F654-8E22-414E-85A3-7F092016CC7A}" type="datetimeFigureOut">
              <a:rPr lang="ru-RU" smtClean="0"/>
              <a:t>08.10.2022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22E3AF8-4EDF-46CA-ABEE-3204D546C52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E46F654-8E22-414E-85A3-7F092016CC7A}" type="datetimeFigureOut">
              <a:rPr lang="ru-RU" smtClean="0"/>
              <a:t>08.10.2022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222E3AF8-4EDF-46CA-ABEE-3204D546C5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6F654-8E22-414E-85A3-7F092016CC7A}" type="datetimeFigureOut">
              <a:rPr lang="ru-RU" smtClean="0"/>
              <a:t>08.10.2022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E3AF8-4EDF-46CA-ABEE-3204D546C52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6F654-8E22-414E-85A3-7F092016CC7A}" type="datetimeFigureOut">
              <a:rPr lang="ru-RU" smtClean="0"/>
              <a:t>08.10.2022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E3AF8-4EDF-46CA-ABEE-3204D546C52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46F654-8E22-414E-85A3-7F092016CC7A}" type="datetimeFigureOut">
              <a:rPr lang="ru-RU" smtClean="0"/>
              <a:t>08.10.2022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22E3AF8-4EDF-46CA-ABEE-3204D546C52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6F654-8E22-414E-85A3-7F092016CC7A}" type="datetimeFigureOut">
              <a:rPr lang="ru-RU" smtClean="0"/>
              <a:t>08.10.2022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E3AF8-4EDF-46CA-ABEE-3204D546C5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E46F654-8E22-414E-85A3-7F092016CC7A}" type="datetimeFigureOut">
              <a:rPr lang="ru-RU" smtClean="0"/>
              <a:t>08.10.2022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22E3AF8-4EDF-46CA-ABEE-3204D546C528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46F654-8E22-414E-85A3-7F092016CC7A}" type="datetimeFigureOut">
              <a:rPr lang="ru-RU" smtClean="0"/>
              <a:t>08.10.2022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22E3AF8-4EDF-46CA-ABEE-3204D546C528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E46F654-8E22-414E-85A3-7F092016CC7A}" type="datetimeFigureOut">
              <a:rPr lang="ru-RU" smtClean="0"/>
              <a:t>08.10.2022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22E3AF8-4EDF-46CA-ABEE-3204D546C52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  <p:sldLayoutId id="2147484058" r:id="rId2"/>
    <p:sldLayoutId id="2147484059" r:id="rId3"/>
    <p:sldLayoutId id="2147484060" r:id="rId4"/>
    <p:sldLayoutId id="2147484061" r:id="rId5"/>
    <p:sldLayoutId id="2147484062" r:id="rId6"/>
    <p:sldLayoutId id="2147484063" r:id="rId7"/>
    <p:sldLayoutId id="2147484064" r:id="rId8"/>
    <p:sldLayoutId id="2147484065" r:id="rId9"/>
    <p:sldLayoutId id="2147484066" r:id="rId10"/>
    <p:sldLayoutId id="214748406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51720" y="1556792"/>
            <a:ext cx="6172200" cy="1949602"/>
          </a:xfrm>
        </p:spPr>
        <p:txBody>
          <a:bodyPr>
            <a:normAutofit/>
          </a:bodyPr>
          <a:lstStyle/>
          <a:p>
            <a:r>
              <a:rPr lang="ru-RU" dirty="0" smtClean="0"/>
              <a:t>Тема урока: </a:t>
            </a:r>
            <a:br>
              <a:rPr lang="ru-RU" dirty="0" smtClean="0"/>
            </a:br>
            <a:r>
              <a:rPr lang="ru-RU" dirty="0" smtClean="0"/>
              <a:t>«Тригонометрические тождества»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3728" y="4077072"/>
            <a:ext cx="6172200" cy="1371600"/>
          </a:xfrm>
        </p:spPr>
        <p:txBody>
          <a:bodyPr>
            <a:normAutofit/>
          </a:bodyPr>
          <a:lstStyle/>
          <a:p>
            <a:r>
              <a:rPr lang="ru-RU" dirty="0" smtClean="0"/>
              <a:t>Цель урока:</a:t>
            </a:r>
          </a:p>
          <a:p>
            <a:pPr lvl="0"/>
            <a:r>
              <a:rPr lang="ru-RU" dirty="0"/>
              <a:t>повторить основные тригонометрические </a:t>
            </a:r>
            <a:r>
              <a:rPr lang="ru-RU" dirty="0" smtClean="0"/>
              <a:t>тождества и </a:t>
            </a:r>
            <a:r>
              <a:rPr lang="ru-RU" dirty="0"/>
              <a:t>закрепить их </a:t>
            </a:r>
            <a:r>
              <a:rPr lang="ru-RU" dirty="0" smtClean="0"/>
              <a:t>применение в </a:t>
            </a:r>
            <a:r>
              <a:rPr lang="ru-RU" dirty="0"/>
              <a:t>ходе выполнения </a:t>
            </a:r>
            <a:r>
              <a:rPr lang="ru-RU" dirty="0" smtClean="0"/>
              <a:t>упражнений.</a:t>
            </a:r>
            <a:endParaRPr lang="ru-RU" dirty="0"/>
          </a:p>
          <a:p>
            <a:pPr lvl="0"/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114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Задание домой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971600" y="1628800"/>
            <a:ext cx="6851104" cy="190080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Повторить основные тригонометрические тождества </a:t>
            </a:r>
          </a:p>
          <a:p>
            <a:pPr marL="0" indent="0">
              <a:buNone/>
            </a:pPr>
            <a:r>
              <a:rPr lang="ru-RU" dirty="0" smtClean="0"/>
              <a:t>№ 465(2,4), 468(2), 470(2,4)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5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 rot="20507864">
            <a:off x="457200" y="1600200"/>
            <a:ext cx="7467600" cy="28369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i="1" dirty="0" smtClean="0"/>
              <a:t>Всем спасибо за работу на уроке</a:t>
            </a:r>
          </a:p>
          <a:p>
            <a:pPr marL="0" indent="0" algn="ctr">
              <a:buNone/>
            </a:pPr>
            <a:r>
              <a:rPr lang="ru-RU" sz="3600" i="1" dirty="0" smtClean="0"/>
              <a:t>Удачи!</a:t>
            </a:r>
            <a:endParaRPr lang="ru-RU" sz="3600" i="1" dirty="0"/>
          </a:p>
        </p:txBody>
      </p:sp>
      <p:pic>
        <p:nvPicPr>
          <p:cNvPr id="4" name="Рисунок 3" descr="ÐÐ°ÑÑÐ¸Ð½ÐºÐ¸ Ð¿Ð¾ Ð·Ð°Ð¿ÑÐ¾ÑÑ ÐºÐ°ÑÑÐ¸Ð½ÐºÐ¸ ÑÐ¼Ð°Ð¹Ð»Ð¸ÐºÐ¸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284984"/>
            <a:ext cx="3136265" cy="2536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0125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467600" cy="72494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Решим устно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115616" y="1412776"/>
            <a:ext cx="7467600" cy="360040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800" b="1" dirty="0"/>
              <a:t>Задание 1 </a:t>
            </a:r>
            <a:endParaRPr lang="ru-RU" sz="2800" dirty="0"/>
          </a:p>
          <a:p>
            <a:pPr marL="0" indent="0">
              <a:buNone/>
            </a:pPr>
            <a:r>
              <a:rPr lang="ru-RU" sz="2800" dirty="0"/>
              <a:t>Для приготовления маринада для огурцов на 1 литр воды требуется 12 г лимонной кислоты. Лимонная кислота продается в пакетиках по 10 г. Какое наименьшее число пачек нужно купить хозяйке для приготовления 6 литров маринада?</a:t>
            </a:r>
          </a:p>
          <a:p>
            <a:pPr marL="0" indent="0">
              <a:buNone/>
            </a:pPr>
            <a:r>
              <a:rPr lang="ru-RU" sz="2800" dirty="0"/>
              <a:t> </a:t>
            </a:r>
            <a:r>
              <a:rPr lang="ru-RU" sz="2800" dirty="0" smtClean="0"/>
              <a:t>                                                       Ответ: 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4703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88640"/>
            <a:ext cx="8229600" cy="691276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/>
              <a:t>Задание 2 </a:t>
            </a:r>
            <a:endParaRPr lang="ru-RU" dirty="0"/>
          </a:p>
          <a:p>
            <a:pPr marL="0" indent="0">
              <a:buNone/>
            </a:pPr>
            <a:r>
              <a:rPr lang="ru-RU" sz="1500" dirty="0" smtClean="0"/>
              <a:t> </a:t>
            </a:r>
            <a:r>
              <a:rPr lang="ru-RU" sz="2000" dirty="0"/>
              <a:t>Определите по рисунку разность между наибольшей и наименьшей температурой воздуха 15 июля. Ответ дайте в градусах Цельсия</a:t>
            </a:r>
            <a:r>
              <a:rPr lang="ru-RU" sz="2000" dirty="0" smtClean="0"/>
              <a:t>.</a:t>
            </a:r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r>
              <a:rPr lang="ru-RU" sz="2000" dirty="0" smtClean="0"/>
              <a:t>                                                                               Ответ:13</a:t>
            </a:r>
            <a:endParaRPr lang="ru-RU" sz="2000" dirty="0"/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  <p:pic>
        <p:nvPicPr>
          <p:cNvPr id="4" name="Рисунок 3" descr="https://ege.sdamgia.ru/get_file?id=24636&amp;png=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488" y="1196752"/>
            <a:ext cx="7200801" cy="46588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76971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403648" y="548680"/>
            <a:ext cx="6059016" cy="4968552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 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 </a:t>
            </a:r>
            <a:r>
              <a:rPr lang="ru-RU" dirty="0" smtClean="0"/>
              <a:t>Задание 3.</a:t>
            </a:r>
          </a:p>
          <a:p>
            <a:pPr marL="0" indent="0">
              <a:buNone/>
            </a:pPr>
            <a:r>
              <a:rPr lang="ru-RU" dirty="0" smtClean="0"/>
              <a:t> Найдите значение выражения</a:t>
            </a:r>
            <a:r>
              <a:rPr lang="ru-RU" dirty="0"/>
              <a:t>  </a:t>
            </a:r>
          </a:p>
          <a:p>
            <a:pPr marL="0" indent="0">
              <a:buNone/>
            </a:pPr>
            <a:r>
              <a:rPr lang="ru-RU" dirty="0"/>
              <a:t>  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r>
              <a:rPr lang="ru-RU" dirty="0" smtClean="0"/>
              <a:t>                                  Ответ: </a:t>
            </a:r>
            <a:r>
              <a:rPr lang="ru-RU" dirty="0" smtClean="0"/>
              <a:t>11</a:t>
            </a:r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marL="0" indent="0">
              <a:buNone/>
            </a:pPr>
            <a:r>
              <a:rPr lang="ru-RU" dirty="0" smtClean="0"/>
              <a:t>                                    Ответ</a:t>
            </a:r>
            <a:r>
              <a:rPr lang="ru-RU" dirty="0" smtClean="0"/>
              <a:t>: </a:t>
            </a:r>
            <a:r>
              <a:rPr lang="ru-RU" dirty="0" smtClean="0"/>
              <a:t>6</a:t>
            </a:r>
            <a:endParaRPr lang="ru-RU" dirty="0"/>
          </a:p>
        </p:txBody>
      </p:sp>
      <p:pic>
        <p:nvPicPr>
          <p:cNvPr id="1026" name="Picture 2" descr=" дробь: числитель: левая круглая скобка 11a правая круглая скобка в квадрате минус 11a, знаменатель: 11a в квадрате минус a конец дроби .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1204" y="1916832"/>
            <a:ext cx="2160240" cy="1088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 левая круглая скобка корень из 13 минус корень из 7 правая круглая скобка левая круглая скобка корень из 13 плюс корень из 7 правая круглая скобка 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1202" y="3728359"/>
            <a:ext cx="3454933" cy="449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8625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755576" y="1150824"/>
            <a:ext cx="7467600" cy="42943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 Найдите значение выражения  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                                           Ответ</a:t>
            </a:r>
            <a:r>
              <a:rPr lang="ru-RU" dirty="0" smtClean="0"/>
              <a:t>: </a:t>
            </a:r>
            <a:r>
              <a:rPr lang="ru-RU" dirty="0" smtClean="0"/>
              <a:t>56 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                                         Ответ: 2 </a:t>
            </a:r>
            <a:endParaRPr lang="ru-RU" dirty="0"/>
          </a:p>
        </p:txBody>
      </p:sp>
      <p:pic>
        <p:nvPicPr>
          <p:cNvPr id="4" name="Рисунок 3" descr="https://ege.sdamgia.ru/formula/88/886bce3278e1037c4bb1b0552e9c5bfep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5752" y="2142554"/>
            <a:ext cx="2448272" cy="59625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 дробь: числитель: \log _325, знаменатель: \log _35 конец дроби .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5752" y="3789040"/>
            <a:ext cx="1152128" cy="933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029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511660" y="476672"/>
            <a:ext cx="6059016" cy="424847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Задание 4.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 smtClean="0"/>
              <a:t>Найдите</a:t>
            </a:r>
            <a:r>
              <a:rPr lang="ru-RU" dirty="0"/>
              <a:t> </a:t>
            </a:r>
            <a:r>
              <a:rPr lang="ru-RU" dirty="0" smtClean="0"/>
              <a:t>            </a:t>
            </a:r>
            <a:r>
              <a:rPr lang="ru-RU" dirty="0"/>
              <a:t>, 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если</a:t>
            </a:r>
            <a:r>
              <a:rPr lang="ru-RU" dirty="0"/>
              <a:t>  </a:t>
            </a:r>
            <a:r>
              <a:rPr lang="ru-RU" dirty="0" smtClean="0"/>
              <a:t>                       </a:t>
            </a:r>
            <a:r>
              <a:rPr lang="ru-RU" dirty="0"/>
              <a:t> и 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                                             Ответ: -3</a:t>
            </a:r>
            <a:endParaRPr lang="ru-RU" dirty="0"/>
          </a:p>
          <a:p>
            <a:endParaRPr lang="ru-RU" dirty="0"/>
          </a:p>
        </p:txBody>
      </p:sp>
      <p:pic>
        <p:nvPicPr>
          <p:cNvPr id="7" name="Рисунок 6" descr="https://ege.sdamgia.ru/formula/51/5109f2bba671ceff4332c0b6f3a316b5p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251444"/>
            <a:ext cx="792088" cy="504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ege.sdamgia.ru/formula/1b/1b8957f98d027997667b4fc83116d804p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9782" y="2392484"/>
            <a:ext cx="1476164" cy="86386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s://ege.sdamgia.ru/formula/65/657f17745d3684597b40e6e9bf08fa52p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6031" y="2392484"/>
            <a:ext cx="1838697" cy="8233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50640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C:\Users\Алла\Documents\Картинки\69.jpg"/>
          <p:cNvPicPr>
            <a:picLocks noGrp="1"/>
          </p:cNvPicPr>
          <p:nvPr>
            <p:ph sz="quarter"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60000"/>
                    </a14:imgEffect>
                    <a14:imgEffect>
                      <a14:brightnessContrast bright="16000" contrast="17000"/>
                    </a14:imgEffect>
                  </a14:imgLayer>
                </a14:imgProps>
              </a:ext>
            </a:extLst>
          </a:blip>
          <a:srcRect l="3370" t="10288" r="66145" b="53909"/>
          <a:stretch/>
        </p:blipFill>
        <p:spPr bwMode="auto">
          <a:xfrm>
            <a:off x="1187624" y="476672"/>
            <a:ext cx="6768752" cy="57606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4638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Решите в тетрадях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771800" y="1988840"/>
            <a:ext cx="4824536" cy="17281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№ 465(1) </a:t>
            </a:r>
          </a:p>
          <a:p>
            <a:pPr marL="0" indent="0">
              <a:buNone/>
            </a:pPr>
            <a:r>
              <a:rPr lang="ru-RU" sz="2800" dirty="0" smtClean="0"/>
              <a:t>№ 468(1)</a:t>
            </a:r>
          </a:p>
          <a:p>
            <a:pPr marL="0" indent="0">
              <a:buNone/>
            </a:pPr>
            <a:r>
              <a:rPr lang="ru-RU" sz="2800" dirty="0" smtClean="0"/>
              <a:t>дополнительно№ 470(1)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274044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«Проверь себя»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044695550"/>
              </p:ext>
            </p:extLst>
          </p:nvPr>
        </p:nvGraphicFramePr>
        <p:xfrm>
          <a:off x="1043608" y="2564904"/>
          <a:ext cx="7128792" cy="1945311"/>
        </p:xfrm>
        <a:graphic>
          <a:graphicData uri="http://schemas.openxmlformats.org/drawingml/2006/table">
            <a:tbl>
              <a:tblPr firstRow="1" firstCol="1" bandRow="1"/>
              <a:tblGrid>
                <a:gridCol w="1825666"/>
                <a:gridCol w="1304047"/>
                <a:gridCol w="1390984"/>
                <a:gridCol w="1390984"/>
                <a:gridCol w="1217111"/>
              </a:tblGrid>
              <a:tr h="6484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4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Вариант 1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г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б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4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Вариант 2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б</a:t>
                      </a:r>
                      <a:endParaRPr lang="ru-RU" sz="3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б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5741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</TotalTime>
  <Words>84</Words>
  <Application>Microsoft Office PowerPoint</Application>
  <PresentationFormat>Экран (4:3)</PresentationFormat>
  <Paragraphs>78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Эркер</vt:lpstr>
      <vt:lpstr>Тема урока:  «Тригонометрические тождества»</vt:lpstr>
      <vt:lpstr>Решим устно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Решите в тетрадях</vt:lpstr>
      <vt:lpstr>«Проверь себя»</vt:lpstr>
      <vt:lpstr>Задание домой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Полина</dc:creator>
  <cp:lastModifiedBy>Полина</cp:lastModifiedBy>
  <cp:revision>36</cp:revision>
  <dcterms:created xsi:type="dcterms:W3CDTF">2019-01-14T18:14:39Z</dcterms:created>
  <dcterms:modified xsi:type="dcterms:W3CDTF">2022-10-08T11:23:50Z</dcterms:modified>
</cp:coreProperties>
</file>