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5" r:id="rId9"/>
    <p:sldId id="266" r:id="rId10"/>
    <p:sldId id="268" r:id="rId11"/>
    <p:sldId id="269" r:id="rId12"/>
    <p:sldId id="270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85" autoAdjust="0"/>
    <p:restoredTop sz="90767" autoAdjust="0"/>
  </p:normalViewPr>
  <p:slideViewPr>
    <p:cSldViewPr>
      <p:cViewPr varScale="1">
        <p:scale>
          <a:sx n="66" d="100"/>
          <a:sy n="66" d="100"/>
        </p:scale>
        <p:origin x="-187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84536-A47B-46A9-B3E2-E5E64BB6322F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4ED0A87-A833-4D7C-A6DC-AF13092E62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84536-A47B-46A9-B3E2-E5E64BB6322F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D0A87-A833-4D7C-A6DC-AF13092E62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84536-A47B-46A9-B3E2-E5E64BB6322F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D0A87-A833-4D7C-A6DC-AF13092E62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84536-A47B-46A9-B3E2-E5E64BB6322F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4ED0A87-A833-4D7C-A6DC-AF13092E62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84536-A47B-46A9-B3E2-E5E64BB6322F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D0A87-A833-4D7C-A6DC-AF13092E62F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84536-A47B-46A9-B3E2-E5E64BB6322F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D0A87-A833-4D7C-A6DC-AF13092E62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84536-A47B-46A9-B3E2-E5E64BB6322F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44ED0A87-A833-4D7C-A6DC-AF13092E62F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84536-A47B-46A9-B3E2-E5E64BB6322F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D0A87-A833-4D7C-A6DC-AF13092E62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84536-A47B-46A9-B3E2-E5E64BB6322F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D0A87-A833-4D7C-A6DC-AF13092E62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84536-A47B-46A9-B3E2-E5E64BB6322F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D0A87-A833-4D7C-A6DC-AF13092E62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84536-A47B-46A9-B3E2-E5E64BB6322F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D0A87-A833-4D7C-A6DC-AF13092E62F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9884536-A47B-46A9-B3E2-E5E64BB6322F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4ED0A87-A833-4D7C-A6DC-AF13092E62F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gif"/><Relationship Id="rId5" Type="http://schemas.openxmlformats.org/officeDocument/2006/relationships/image" Target="../media/image15.jpeg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gif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+</a:t>
            </a:r>
            <a:endParaRPr lang="ru-RU" dirty="0"/>
          </a:p>
        </p:txBody>
      </p:sp>
      <p:pic>
        <p:nvPicPr>
          <p:cNvPr id="50178" name="Picture 2" descr="http://wikigrib.ru/images/%D0%AF%D0%B4%D0%BE%D0%B2%D0%B8%D1%82%D1%8B%D0%B5-%D0%B3%D1%80%D0%B8%D0%B1%D1%8B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34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570175" y="580526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/>
            <a:r>
              <a:rPr lang="ru-RU" b="1" dirty="0" smtClean="0">
                <a:solidFill>
                  <a:schemeClr val="bg1">
                    <a:lumMod val="10000"/>
                  </a:schemeClr>
                </a:solidFill>
              </a:rPr>
              <a:t>Подготовила воспитатель: Конькова Е. А.</a:t>
            </a:r>
            <a:endParaRPr lang="ru-RU" dirty="0">
              <a:solidFill>
                <a:schemeClr val="bg1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1736" y="428604"/>
            <a:ext cx="5705484" cy="838200"/>
          </a:xfrm>
        </p:spPr>
        <p:txBody>
          <a:bodyPr>
            <a:normAutofit fontScale="90000"/>
          </a:bodyPr>
          <a:lstStyle/>
          <a:p>
            <a:r>
              <a:rPr lang="ru-RU" sz="6600" dirty="0" smtClean="0">
                <a:solidFill>
                  <a:srgbClr val="002060"/>
                </a:solidFill>
              </a:rPr>
              <a:t>ВОПРОСЫ</a:t>
            </a:r>
            <a:endParaRPr lang="ru-RU" sz="6600" dirty="0">
              <a:solidFill>
                <a:srgbClr val="002060"/>
              </a:solidFill>
            </a:endParaRPr>
          </a:p>
        </p:txBody>
      </p:sp>
      <p:pic>
        <p:nvPicPr>
          <p:cNvPr id="25602" name="Picture 2" descr="http://www.clipartmasters.com/clip-arts/1868/question-smiley-face-clip-art-186841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643050"/>
            <a:ext cx="3962400" cy="39624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www.nat-geo.ru/upload/iblock/0b2/0b23ce1c46527ad7d7679a2a7c46c9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500430" cy="2430121"/>
          </a:xfrm>
          <a:prstGeom prst="rect">
            <a:avLst/>
          </a:prstGeom>
          <a:noFill/>
        </p:spPr>
      </p:pic>
      <p:pic>
        <p:nvPicPr>
          <p:cNvPr id="10" name="Picture 2" descr="http://wikigrib.ru/img-gribs/rogatik-pestikovyj/Clavariadelphus-pistillaris_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248511"/>
            <a:ext cx="3143272" cy="2609489"/>
          </a:xfrm>
          <a:prstGeom prst="rect">
            <a:avLst/>
          </a:prstGeom>
          <a:noFill/>
        </p:spPr>
      </p:pic>
      <p:pic>
        <p:nvPicPr>
          <p:cNvPr id="11" name="Picture 4" descr="http://esh-umom.ru/wp-content/uploads/2016/02/08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976" y="0"/>
            <a:ext cx="3429024" cy="2364843"/>
          </a:xfrm>
          <a:prstGeom prst="rect">
            <a:avLst/>
          </a:prstGeom>
          <a:noFill/>
        </p:spPr>
      </p:pic>
      <p:sp>
        <p:nvSpPr>
          <p:cNvPr id="26632" name="AutoShape 8" descr="https://ic.pics.livejournal.com/tanjand/44781189/4202168/4202168_origina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34" name="AutoShape 10" descr="https://ic.pics.livejournal.com/tanjand/44781189/4202168/4202168_origina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36" name="AutoShape 12" descr="https://ic.pics.livejournal.com/tanjand/44781189/4202168/4202168_origina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38" name="AutoShape 14" descr="https://ic.pics.livejournal.com/tanjand/44781189/4202168/4202168_origina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40" name="AutoShape 16" descr="https://cdn.wittyfeed.com/9541/7d8kgi7714pi09v0i98r.jpeg?tr=q-4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42" name="AutoShape 18" descr="https://cdn.wittyfeed.com/9541/7d8kgi7714pi09v0i98r.jpeg?tr=q-4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46" name="Picture 22" descr="http://mtdata.ru/u25/photo6505/20442609477-0/original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43538" y="4262395"/>
            <a:ext cx="3500462" cy="2595605"/>
          </a:xfrm>
          <a:prstGeom prst="rect">
            <a:avLst/>
          </a:prstGeom>
          <a:noFill/>
        </p:spPr>
      </p:pic>
      <p:pic>
        <p:nvPicPr>
          <p:cNvPr id="26648" name="Picture 24" descr="http://mtdata.ru/u26/photo4C4F/20712347180-0/original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00430" y="2285992"/>
            <a:ext cx="2117575" cy="19621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sepimages.ru/uploads/images/l/z/h/lzhe_lisichki_gribi_fo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753224" cy="2500330"/>
          </a:xfrm>
          <a:prstGeom prst="rect">
            <a:avLst/>
          </a:prstGeom>
          <a:noFill/>
        </p:spPr>
      </p:pic>
      <p:pic>
        <p:nvPicPr>
          <p:cNvPr id="27652" name="Picture 4" descr="http://allwomanday.ru/misc/i/gallery/10953/7566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0"/>
            <a:ext cx="3500430" cy="2571744"/>
          </a:xfrm>
          <a:prstGeom prst="rect">
            <a:avLst/>
          </a:prstGeom>
          <a:noFill/>
        </p:spPr>
      </p:pic>
      <p:pic>
        <p:nvPicPr>
          <p:cNvPr id="27654" name="Picture 6" descr="http://wmsecret.com/system/uploads/page_file/source/764/698/698764/757700-69876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3786190"/>
            <a:ext cx="3857620" cy="3071810"/>
          </a:xfrm>
          <a:prstGeom prst="rect">
            <a:avLst/>
          </a:prstGeom>
          <a:noFill/>
        </p:spPr>
      </p:pic>
      <p:pic>
        <p:nvPicPr>
          <p:cNvPr id="27656" name="Picture 8" descr="http://wikigrib.ru/img-gribs/openok-kirpichno-krasnyj/Hypholoma-sublatertiium_0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643290"/>
            <a:ext cx="3929058" cy="3214710"/>
          </a:xfrm>
          <a:prstGeom prst="rect">
            <a:avLst/>
          </a:prstGeom>
          <a:noFill/>
        </p:spPr>
      </p:pic>
      <p:pic>
        <p:nvPicPr>
          <p:cNvPr id="8" name="Picture 26" descr="http://www.gifki.org/data/media/1068/rozhdestvenskiy-ledenets-animatsionnaya-kartinka-0017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57620" y="1928802"/>
            <a:ext cx="1360384" cy="2747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pixel.in.ua/wp-content/uploads/2016/04/pigs_donor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pixel.in.ua/wp-content/uploads/2016/04/pigs_donor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pixel.in.ua/wp-content/uploads/2016/04/pigs_donor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pixel.in.ua/wp-content/uploads/2016/04/pigs_donor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https://pixel.in.ua/wp-content/uploads/2016/04/pigs_donor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6" name="AutoShape 12" descr="https://pixel.in.ua/wp-content/uploads/2016/04/pigs_donor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8" name="AutoShape 14" descr="https://pixel.in.ua/wp-content/uploads/2016/04/pigs_donor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2" name="Picture 18" descr="http://lowcarbzone.ru/images/smilies/beb29192fa00d7074659d6413f61619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429000"/>
            <a:ext cx="1386485" cy="1306498"/>
          </a:xfrm>
          <a:prstGeom prst="rect">
            <a:avLst/>
          </a:prstGeom>
          <a:noFill/>
        </p:spPr>
      </p:pic>
      <p:pic>
        <p:nvPicPr>
          <p:cNvPr id="17" name="Picture 18" descr="http://lowcarbzone.ru/images/smilies/beb29192fa00d7074659d6413f61619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5357818" y="5715016"/>
            <a:ext cx="1500198" cy="1306498"/>
          </a:xfrm>
          <a:prstGeom prst="rect">
            <a:avLst/>
          </a:prstGeom>
          <a:noFill/>
        </p:spPr>
      </p:pic>
      <p:pic>
        <p:nvPicPr>
          <p:cNvPr id="18" name="Picture 18" descr="http://lowcarbzone.ru/images/smilies/beb29192fa00d7074659d6413f61619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5551502"/>
            <a:ext cx="1386485" cy="1306498"/>
          </a:xfrm>
          <a:prstGeom prst="rect">
            <a:avLst/>
          </a:prstGeom>
          <a:noFill/>
        </p:spPr>
      </p:pic>
      <p:pic>
        <p:nvPicPr>
          <p:cNvPr id="19" name="Picture 18" descr="http://lowcarbzone.ru/images/smilies/beb29192fa00d7074659d6413f61619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0"/>
            <a:ext cx="1386485" cy="1306498"/>
          </a:xfrm>
          <a:prstGeom prst="rect">
            <a:avLst/>
          </a:prstGeom>
          <a:noFill/>
        </p:spPr>
      </p:pic>
      <p:pic>
        <p:nvPicPr>
          <p:cNvPr id="20" name="Picture 18" descr="http://lowcarbzone.ru/images/smilies/beb29192fa00d7074659d6413f61619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7786678" y="3786190"/>
            <a:ext cx="1357322" cy="1306498"/>
          </a:xfrm>
          <a:prstGeom prst="rect">
            <a:avLst/>
          </a:prstGeom>
          <a:noFill/>
        </p:spPr>
      </p:pic>
      <p:pic>
        <p:nvPicPr>
          <p:cNvPr id="21" name="Picture 18" descr="http://lowcarbzone.ru/images/smilies/beb29192fa00d7074659d6413f61619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6072198" y="0"/>
            <a:ext cx="1357322" cy="1306498"/>
          </a:xfrm>
          <a:prstGeom prst="rect">
            <a:avLst/>
          </a:prstGeom>
          <a:noFill/>
        </p:spPr>
      </p:pic>
      <p:pic>
        <p:nvPicPr>
          <p:cNvPr id="1044" name="Picture 20" descr="http://smileys.emoticonsonly.com/emoticons/d/dancing-112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5857892"/>
            <a:ext cx="1159213" cy="1000108"/>
          </a:xfrm>
          <a:prstGeom prst="rect">
            <a:avLst/>
          </a:prstGeom>
          <a:noFill/>
        </p:spPr>
      </p:pic>
      <p:pic>
        <p:nvPicPr>
          <p:cNvPr id="23" name="Picture 20" descr="http://smileys.emoticonsonly.com/emoticons/d/dancing-112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85860"/>
            <a:ext cx="1214446" cy="1047760"/>
          </a:xfrm>
          <a:prstGeom prst="rect">
            <a:avLst/>
          </a:prstGeom>
          <a:noFill/>
        </p:spPr>
      </p:pic>
      <p:pic>
        <p:nvPicPr>
          <p:cNvPr id="24" name="Picture 20" descr="http://smileys.emoticonsonly.com/emoticons/d/dancing-112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5429264"/>
            <a:ext cx="1231001" cy="1062043"/>
          </a:xfrm>
          <a:prstGeom prst="rect">
            <a:avLst/>
          </a:prstGeom>
          <a:noFill/>
        </p:spPr>
      </p:pic>
      <p:pic>
        <p:nvPicPr>
          <p:cNvPr id="25" name="Picture 20" descr="http://smileys.emoticonsonly.com/emoticons/d/dancing-112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30251" y="2000240"/>
            <a:ext cx="1313749" cy="1133433"/>
          </a:xfrm>
          <a:prstGeom prst="rect">
            <a:avLst/>
          </a:prstGeom>
          <a:noFill/>
        </p:spPr>
      </p:pic>
      <p:pic>
        <p:nvPicPr>
          <p:cNvPr id="26" name="Picture 20" descr="http://smileys.emoticonsonly.com/emoticons/d/dancing-112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0"/>
            <a:ext cx="1214446" cy="1047760"/>
          </a:xfrm>
          <a:prstGeom prst="rect">
            <a:avLst/>
          </a:prstGeom>
          <a:noFill/>
        </p:spPr>
      </p:pic>
      <p:pic>
        <p:nvPicPr>
          <p:cNvPr id="27" name="Picture 20" descr="http://smileys.emoticonsonly.com/emoticons/d/dancing-112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0"/>
            <a:ext cx="1285884" cy="1109393"/>
          </a:xfrm>
          <a:prstGeom prst="rect">
            <a:avLst/>
          </a:prstGeom>
          <a:noFill/>
        </p:spPr>
      </p:pic>
      <p:pic>
        <p:nvPicPr>
          <p:cNvPr id="28" name="Picture 20" descr="http://smileys.emoticonsonly.com/emoticons/d/dancing-112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15272" y="5810240"/>
            <a:ext cx="1214446" cy="1047760"/>
          </a:xfrm>
          <a:prstGeom prst="rect">
            <a:avLst/>
          </a:prstGeom>
          <a:noFill/>
        </p:spPr>
      </p:pic>
      <p:pic>
        <p:nvPicPr>
          <p:cNvPr id="29" name="Picture 20" descr="http://smileys.emoticonsonly.com/emoticons/d/dancing-112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86710" y="0"/>
            <a:ext cx="1154373" cy="995932"/>
          </a:xfrm>
          <a:prstGeom prst="rect">
            <a:avLst/>
          </a:prstGeom>
          <a:noFill/>
        </p:spPr>
      </p:pic>
      <p:pic>
        <p:nvPicPr>
          <p:cNvPr id="1052" name="Picture 28" descr="https://ds04.infourok.ru/uploads/ex/105d/000603cc-28501a53/img2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5984" y="1571612"/>
            <a:ext cx="4572032" cy="364333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457200"/>
            <a:ext cx="7920062" cy="838200"/>
          </a:xfrm>
        </p:spPr>
        <p:txBody>
          <a:bodyPr/>
          <a:lstStyle/>
          <a:p>
            <a:r>
              <a:rPr lang="ru-RU" dirty="0" err="1" smtClean="0">
                <a:solidFill>
                  <a:schemeClr val="bg1">
                    <a:lumMod val="10000"/>
                  </a:schemeClr>
                </a:solidFill>
              </a:rPr>
              <a:t>Решеточник</a:t>
            </a:r>
            <a:r>
              <a:rPr lang="ru-RU" dirty="0" smtClean="0">
                <a:solidFill>
                  <a:schemeClr val="bg1">
                    <a:lumMod val="10000"/>
                  </a:schemeClr>
                </a:solidFill>
              </a:rPr>
              <a:t>   красный</a:t>
            </a:r>
            <a:endParaRPr lang="ru-RU" dirty="0">
              <a:solidFill>
                <a:schemeClr val="bg1">
                  <a:lumMod val="10000"/>
                </a:schemeClr>
              </a:solidFill>
            </a:endParaRPr>
          </a:p>
        </p:txBody>
      </p:sp>
      <p:pic>
        <p:nvPicPr>
          <p:cNvPr id="54274" name="Picture 2" descr="http://vsegriby.ru/assets/images/009/04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28459"/>
            <a:ext cx="4446466" cy="4629541"/>
          </a:xfrm>
          <a:prstGeom prst="rect">
            <a:avLst/>
          </a:prstGeom>
          <a:noFill/>
        </p:spPr>
      </p:pic>
      <p:pic>
        <p:nvPicPr>
          <p:cNvPr id="54276" name="Picture 4" descr="http://esh-umom.ru/wp-content/uploads/2016/02/08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2214555"/>
            <a:ext cx="4714876" cy="4643446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714356"/>
            <a:ext cx="871540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8"/>
            <a:r>
              <a:rPr lang="ru-RU" dirty="0" smtClean="0"/>
              <a:t> </a:t>
            </a:r>
            <a:r>
              <a:rPr lang="ru-RU" sz="3200" dirty="0" err="1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Решеточник</a:t>
            </a:r>
            <a:r>
              <a:rPr lang="ru-RU" sz="3200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красный – это удивительный представитель семейства васильковых грибов. Свою популярность он приобрел благодаря причудливой форме и необычайно яркой раскраске.</a:t>
            </a:r>
            <a:r>
              <a:rPr lang="en-US" sz="3200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Более того, токсины, содержащиеся в его клетках, крайне опасны для здоровья людей. Гриб </a:t>
            </a:r>
            <a:r>
              <a:rPr lang="ru-RU" sz="3200" dirty="0" err="1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решеточник</a:t>
            </a:r>
            <a:r>
              <a:rPr lang="ru-RU" sz="3200" dirty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красный очень теплолюбив, поэтому встречается лишь в странах с умеренно-теплым климатом. Если говорить о России, то здесь его можно встретить только в южных регионах. </a:t>
            </a:r>
            <a:endParaRPr lang="ru-RU" sz="3200" dirty="0" smtClean="0">
              <a:solidFill>
                <a:schemeClr val="bg1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b="1" i="1" u="sng" dirty="0">
              <a:solidFill>
                <a:schemeClr val="bg1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457200"/>
            <a:ext cx="7562872" cy="838200"/>
          </a:xfrm>
        </p:spPr>
        <p:txBody>
          <a:bodyPr/>
          <a:lstStyle/>
          <a:p>
            <a:r>
              <a:rPr lang="ru-RU" dirty="0" err="1" smtClean="0">
                <a:solidFill>
                  <a:schemeClr val="bg1">
                    <a:lumMod val="10000"/>
                  </a:schemeClr>
                </a:solidFill>
              </a:rPr>
              <a:t>Паутнник</a:t>
            </a:r>
            <a:r>
              <a:rPr lang="ru-RU" dirty="0" smtClean="0">
                <a:solidFill>
                  <a:schemeClr val="bg1">
                    <a:lumMod val="10000"/>
                  </a:schemeClr>
                </a:solidFill>
              </a:rPr>
              <a:t>  фиолетовый</a:t>
            </a:r>
            <a:endParaRPr lang="ru-RU" dirty="0">
              <a:solidFill>
                <a:schemeClr val="bg1">
                  <a:lumMod val="10000"/>
                </a:schemeClr>
              </a:solidFill>
            </a:endParaRPr>
          </a:p>
        </p:txBody>
      </p:sp>
      <p:pic>
        <p:nvPicPr>
          <p:cNvPr id="52226" name="Picture 2" descr="http://gribnikoff.ru/wp-content/uploads/2016/10/Cortinarius-violaceus-0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14554"/>
            <a:ext cx="4714876" cy="4643445"/>
          </a:xfrm>
          <a:prstGeom prst="rect">
            <a:avLst/>
          </a:prstGeom>
          <a:noFill/>
        </p:spPr>
      </p:pic>
      <p:pic>
        <p:nvPicPr>
          <p:cNvPr id="52228" name="Picture 4" descr="http://www.nat-geo.ru/upload/iblock/0b2/0b23ce1c46527ad7d7679a2a7c46c98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214554"/>
            <a:ext cx="4500562" cy="464344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286908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>
                    <a:lumMod val="10000"/>
                  </a:schemeClr>
                </a:solidFill>
              </a:rPr>
              <a:t>   </a:t>
            </a:r>
            <a:r>
              <a:rPr lang="ru-RU" sz="2800" b="1" dirty="0" err="1" smtClean="0">
                <a:solidFill>
                  <a:schemeClr val="bg1">
                    <a:lumMod val="10000"/>
                  </a:schemeClr>
                </a:solidFill>
              </a:rPr>
              <a:t>Паутинник</a:t>
            </a:r>
            <a:r>
              <a:rPr lang="ru-RU" sz="2800" b="1" dirty="0" smtClean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ru-RU" sz="2800" b="1" dirty="0">
                <a:solidFill>
                  <a:schemeClr val="bg1">
                    <a:lumMod val="10000"/>
                  </a:schemeClr>
                </a:solidFill>
              </a:rPr>
              <a:t>фиолетовый </a:t>
            </a:r>
            <a:r>
              <a:rPr lang="ru-RU" sz="2800" b="1" dirty="0" smtClean="0">
                <a:solidFill>
                  <a:schemeClr val="bg1">
                    <a:lumMod val="10000"/>
                  </a:schemeClr>
                </a:solidFill>
              </a:rPr>
              <a:t> - </a:t>
            </a:r>
            <a:r>
              <a:rPr lang="ru-RU" sz="2800" b="1" dirty="0">
                <a:solidFill>
                  <a:schemeClr val="bg1">
                    <a:lumMod val="10000"/>
                  </a:schemeClr>
                </a:solidFill>
              </a:rPr>
              <a:t>это очень редкий и интересный гриб с необычной окраской, благодаря чему он и получил часть своего названия</a:t>
            </a:r>
            <a:r>
              <a:rPr lang="ru-RU" sz="2800" b="1" dirty="0" smtClean="0">
                <a:solidFill>
                  <a:schemeClr val="bg1">
                    <a:lumMod val="10000"/>
                  </a:schemeClr>
                </a:solidFill>
              </a:rPr>
              <a:t>.. </a:t>
            </a:r>
            <a:r>
              <a:rPr lang="ru-RU" sz="2800" b="1" dirty="0">
                <a:solidFill>
                  <a:schemeClr val="bg1">
                    <a:lumMod val="10000"/>
                  </a:schemeClr>
                </a:solidFill>
              </a:rPr>
              <a:t>Из </a:t>
            </a:r>
            <a:r>
              <a:rPr lang="ru-RU" sz="2800" b="1" dirty="0" smtClean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bg1">
                    <a:lumMod val="10000"/>
                  </a:schemeClr>
                </a:solidFill>
              </a:rPr>
              <a:t>паутинника</a:t>
            </a:r>
            <a:r>
              <a:rPr lang="ru-RU" sz="2800" b="1" dirty="0" smtClean="0">
                <a:solidFill>
                  <a:schemeClr val="bg1">
                    <a:lumMod val="10000"/>
                  </a:schemeClr>
                </a:solidFill>
              </a:rPr>
              <a:t> фиолетового </a:t>
            </a:r>
            <a:r>
              <a:rPr lang="ru-RU" sz="2800" b="1" dirty="0">
                <a:solidFill>
                  <a:schemeClr val="bg1">
                    <a:lumMod val="10000"/>
                  </a:schemeClr>
                </a:solidFill>
              </a:rPr>
              <a:t>готовят первые и вторые блюда. Ценители очень любят этот гриб и считают его большим </a:t>
            </a:r>
            <a:r>
              <a:rPr lang="ru-RU" sz="2800" b="1" dirty="0" smtClean="0">
                <a:solidFill>
                  <a:schemeClr val="bg1">
                    <a:lumMod val="10000"/>
                  </a:schemeClr>
                </a:solidFill>
              </a:rPr>
              <a:t>деликатесом</a:t>
            </a:r>
            <a:r>
              <a:rPr lang="ru-RU" sz="3200" b="1" dirty="0" smtClean="0">
                <a:solidFill>
                  <a:schemeClr val="bg1">
                    <a:lumMod val="10000"/>
                  </a:schemeClr>
                </a:solidFill>
              </a:rPr>
              <a:t>.</a:t>
            </a: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2285992"/>
            <a:ext cx="928690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>
                    <a:lumMod val="10000"/>
                  </a:schemeClr>
                </a:solidFill>
              </a:rPr>
              <a:t>   </a:t>
            </a:r>
            <a:r>
              <a:rPr lang="ru-RU" sz="2800" b="1" dirty="0" err="1" smtClean="0">
                <a:solidFill>
                  <a:schemeClr val="bg1">
                    <a:lumMod val="10000"/>
                  </a:schemeClr>
                </a:solidFill>
              </a:rPr>
              <a:t>Паутинник</a:t>
            </a:r>
            <a:r>
              <a:rPr lang="ru-RU" sz="2800" b="1" dirty="0" smtClean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ru-RU" sz="2800" b="1" dirty="0">
                <a:solidFill>
                  <a:schemeClr val="bg1">
                    <a:lumMod val="10000"/>
                  </a:schemeClr>
                </a:solidFill>
              </a:rPr>
              <a:t>фиолетовый имеет мелкочешуйчатую </a:t>
            </a:r>
            <a:r>
              <a:rPr lang="ru-RU" sz="2800" b="1" dirty="0" err="1">
                <a:solidFill>
                  <a:schemeClr val="bg1">
                    <a:lumMod val="10000"/>
                  </a:schemeClr>
                </a:solidFill>
              </a:rPr>
              <a:t>подушковидно-выпуклую</a:t>
            </a:r>
            <a:r>
              <a:rPr lang="ru-RU" sz="2800" b="1" dirty="0">
                <a:solidFill>
                  <a:schemeClr val="bg1">
                    <a:lumMod val="10000"/>
                  </a:schemeClr>
                </a:solidFill>
              </a:rPr>
              <a:t>, радиально-волокнистую шляпку, диаметр которой может достигать 15 см. Её края могут быть загнуты вниз или просто опущены, в зрелости она становится плоской. Окраска шляпки темно-фиолетовая. Мякоть у неё толстая, слегка голубоватая, мягкая, со слабым ароматом кедрового дерева или масла. Может выцветать до белого оттенка. Вкус у неё ореховый. Пластинки </a:t>
            </a:r>
            <a:r>
              <a:rPr lang="ru-RU" sz="2800" b="1" dirty="0" smtClean="0">
                <a:solidFill>
                  <a:schemeClr val="bg1">
                    <a:lumMod val="10000"/>
                  </a:schemeClr>
                </a:solidFill>
              </a:rPr>
              <a:t>темно-фиолетовые, </a:t>
            </a:r>
            <a:r>
              <a:rPr lang="ru-RU" sz="2800" b="1" dirty="0">
                <a:solidFill>
                  <a:schemeClr val="bg1">
                    <a:lumMod val="10000"/>
                  </a:schemeClr>
                </a:solidFill>
              </a:rPr>
              <a:t>нисходящие по ножке, редкие.</a:t>
            </a:r>
            <a:r>
              <a:rPr lang="ru-RU" sz="2800" dirty="0"/>
              <a:t>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0"/>
            <a:ext cx="7858148" cy="1481118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dirty="0" err="1" smtClean="0">
                <a:solidFill>
                  <a:schemeClr val="bg1">
                    <a:lumMod val="10000"/>
                  </a:schemeClr>
                </a:solidFill>
              </a:rPr>
              <a:t>сетконоска</a:t>
            </a:r>
            <a:r>
              <a:rPr lang="ru-RU" dirty="0" smtClean="0">
                <a:solidFill>
                  <a:schemeClr val="bg1">
                    <a:lumMod val="10000"/>
                  </a:schemeClr>
                </a:solidFill>
              </a:rPr>
              <a:t>   сдвоенная</a:t>
            </a:r>
            <a:endParaRPr lang="ru-RU" dirty="0">
              <a:solidFill>
                <a:schemeClr val="bg1">
                  <a:lumMod val="10000"/>
                </a:schemeClr>
              </a:solidFill>
            </a:endParaRPr>
          </a:p>
        </p:txBody>
      </p:sp>
      <p:pic>
        <p:nvPicPr>
          <p:cNvPr id="56322" name="Picture 2" descr="http://ic.pics.livejournal.com/znay_obo_vcem/50758017/549892/549892_6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62250"/>
            <a:ext cx="4857752" cy="4095750"/>
          </a:xfrm>
          <a:prstGeom prst="rect">
            <a:avLst/>
          </a:prstGeom>
          <a:noFill/>
        </p:spPr>
      </p:pic>
      <p:sp>
        <p:nvSpPr>
          <p:cNvPr id="56324" name="AutoShape 4" descr="https://ic.pics.livejournal.com/tanjand/44781189/4202168/4202168_origina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26" name="AutoShape 6" descr="https://ic.pics.livejournal.com/tanjand/44781189/4202168/4202168_origina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28" name="AutoShape 8" descr="https://ic.pics.livejournal.com/tanjand/44781189/4202168/4202168_origina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30" name="AutoShape 10" descr="https://ic.pics.livejournal.com/tanjand/44781189/4202168/4202168_origina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32" name="AutoShape 12" descr="https://s-media-cache-ak0.pinimg.com/736x/8d/6c/98/8d6c9861b835bba632e230a6c206170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34" name="AutoShape 14" descr="https://s-media-cache-ak0.pinimg.com/736x/8d/6c/98/8d6c9861b835bba632e230a6c206170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6336" name="Picture 16" descr="http://gribnikoff.ru/wp-content/uploads/2016/07/5-1-1000x66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06" y="2786059"/>
            <a:ext cx="4500594" cy="4071942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357166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bg1">
                    <a:lumMod val="10000"/>
                  </a:schemeClr>
                </a:solidFill>
              </a:rPr>
              <a:t>  Молодое </a:t>
            </a:r>
            <a:r>
              <a:rPr lang="ru-RU" sz="2800" dirty="0">
                <a:solidFill>
                  <a:schemeClr val="bg1">
                    <a:lumMod val="10000"/>
                  </a:schemeClr>
                </a:solidFill>
              </a:rPr>
              <a:t>плодовое тело яйцевидной, шаровидной или цилиндрической формы. Его диаметр составляет 4-5 сантиметров. Окрас плодового тела сначала белый, а затем желто-белый и светло-коричневый. Со временем оболочка, покрывающая плодовое тело, разрывается на лопасти, и остается у основания</a:t>
            </a:r>
            <a:r>
              <a:rPr lang="ru-RU" b="1" dirty="0"/>
              <a:t>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3357562"/>
            <a:ext cx="91440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bg1">
                    <a:lumMod val="10000"/>
                  </a:schemeClr>
                </a:solidFill>
              </a:rPr>
              <a:t>  Ножка </a:t>
            </a:r>
            <a:r>
              <a:rPr lang="ru-RU" sz="2800" dirty="0">
                <a:solidFill>
                  <a:schemeClr val="bg1">
                    <a:lumMod val="10000"/>
                  </a:schemeClr>
                </a:solidFill>
              </a:rPr>
              <a:t>цилиндрической формы, внутри полая, губчатая. Окрас ножки белый, а ее верхняя часть оканчивается конической ребристо-сетчатой шляпкой. С возрастом шляпка становится оливково-зеленого цвета, слизистой. От места, где крепится шляпка к ножке, отходит своеобразная сетка, это образование свисает до половины или до конца ножки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457200"/>
            <a:ext cx="8134376" cy="838200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dirty="0" smtClean="0">
                <a:solidFill>
                  <a:schemeClr val="bg1">
                    <a:lumMod val="10000"/>
                  </a:schemeClr>
                </a:solidFill>
              </a:rPr>
              <a:t>Рогалик пестиковый</a:t>
            </a:r>
            <a:endParaRPr lang="ru-RU" dirty="0">
              <a:solidFill>
                <a:schemeClr val="bg1">
                  <a:lumMod val="10000"/>
                </a:schemeClr>
              </a:solidFill>
            </a:endParaRPr>
          </a:p>
        </p:txBody>
      </p:sp>
      <p:pic>
        <p:nvPicPr>
          <p:cNvPr id="58370" name="Picture 2" descr="http://wikigrib.ru/img-gribs/rogatik-pestikovyj/Clavariadelphus-pistillaris_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428868"/>
            <a:ext cx="5191193" cy="4429132"/>
          </a:xfrm>
          <a:prstGeom prst="rect">
            <a:avLst/>
          </a:prstGeom>
          <a:noFill/>
        </p:spPr>
      </p:pic>
      <p:pic>
        <p:nvPicPr>
          <p:cNvPr id="58372" name="Picture 4" descr="http://katalogigribov.ru/images/krasnaja_kniga_mini/krasnaja_kniga/rogatik-pestikovyj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54" y="2428868"/>
            <a:ext cx="4786346" cy="4429132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>
                    <a:lumMod val="10000"/>
                  </a:schemeClr>
                </a:solidFill>
              </a:rPr>
              <a:t>Имеет вертикальное плодовое тело, вырастающее до двадцати сантиметров в высоту и до трех сантиметров в ширину. Растет обычно одиночно. Форма гриба булавовидная. Его окрас либо коричневатый, либо кожисто-желтый. Его структура плотная и мясистая. В молодости гриб гладкий, но в зрелом возрасте становится складчатым. Мякоть </a:t>
            </a:r>
            <a:r>
              <a:rPr lang="ru-RU" sz="2800" dirty="0" err="1">
                <a:solidFill>
                  <a:schemeClr val="bg1">
                    <a:lumMod val="10000"/>
                  </a:schemeClr>
                </a:solidFill>
              </a:rPr>
              <a:t>клавариадельфуса</a:t>
            </a:r>
            <a:r>
              <a:rPr lang="ru-RU" sz="2800" dirty="0">
                <a:solidFill>
                  <a:schemeClr val="bg1">
                    <a:lumMod val="10000"/>
                  </a:schemeClr>
                </a:solidFill>
              </a:rPr>
              <a:t> пестикового белого цвета, губчатая и мягкая, на вкус перечная, очень горькая</a:t>
            </a:r>
            <a:r>
              <a:rPr lang="ru-RU" sz="2800" dirty="0" smtClean="0">
                <a:solidFill>
                  <a:schemeClr val="bg1">
                    <a:lumMod val="10000"/>
                  </a:schemeClr>
                </a:solidFill>
              </a:rPr>
              <a:t>.</a:t>
            </a:r>
          </a:p>
          <a:p>
            <a:endParaRPr lang="ru-RU" sz="2800" dirty="0">
              <a:solidFill>
                <a:schemeClr val="bg1">
                  <a:lumMod val="10000"/>
                </a:schemeClr>
              </a:solidFill>
            </a:endParaRPr>
          </a:p>
          <a:p>
            <a:r>
              <a:rPr lang="ru-RU" sz="2800" b="1" dirty="0">
                <a:solidFill>
                  <a:schemeClr val="bg1">
                    <a:lumMod val="10000"/>
                  </a:schemeClr>
                </a:solidFill>
              </a:rPr>
              <a:t>Вкус</a:t>
            </a:r>
            <a:r>
              <a:rPr lang="ru-RU" sz="2800" b="1" dirty="0" smtClean="0">
                <a:solidFill>
                  <a:schemeClr val="bg1">
                    <a:lumMod val="10000"/>
                  </a:schemeClr>
                </a:solidFill>
              </a:rPr>
              <a:t>:  </a:t>
            </a:r>
            <a:r>
              <a:rPr lang="ru-RU" sz="2800" dirty="0" smtClean="0">
                <a:solidFill>
                  <a:schemeClr val="bg1">
                    <a:lumMod val="10000"/>
                  </a:schemeClr>
                </a:solidFill>
              </a:rPr>
              <a:t>В </a:t>
            </a:r>
            <a:r>
              <a:rPr lang="ru-RU" sz="2800" dirty="0">
                <a:solidFill>
                  <a:schemeClr val="bg1">
                    <a:lumMod val="10000"/>
                  </a:schemeClr>
                </a:solidFill>
              </a:rPr>
              <a:t>раннем возрасте гриб можно есть, но он очень быстро обретает горечь и становится негодным.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Другая 5">
      <a:dk1>
        <a:srgbClr val="54A838"/>
      </a:dk1>
      <a:lt1>
        <a:srgbClr val="E4F4DF"/>
      </a:lt1>
      <a:dk2>
        <a:srgbClr val="04617B"/>
      </a:dk2>
      <a:lt2>
        <a:srgbClr val="DBF5F9"/>
      </a:lt2>
      <a:accent1>
        <a:srgbClr val="CAE9C0"/>
      </a:accent1>
      <a:accent2>
        <a:srgbClr val="E4F4DF"/>
      </a:accent2>
      <a:accent3>
        <a:srgbClr val="B0DFA0"/>
      </a:accent3>
      <a:accent4>
        <a:srgbClr val="54A838"/>
      </a:accent4>
      <a:accent5>
        <a:srgbClr val="387025"/>
      </a:accent5>
      <a:accent6>
        <a:srgbClr val="EDF2DA"/>
      </a:accent6>
      <a:hlink>
        <a:srgbClr val="DBE6B6"/>
      </a:hlink>
      <a:folHlink>
        <a:srgbClr val="C9DA9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264</TotalTime>
  <Words>395</Words>
  <Application>Microsoft Office PowerPoint</Application>
  <PresentationFormat>Экран (4:3)</PresentationFormat>
  <Paragraphs>15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Трек</vt:lpstr>
      <vt:lpstr>Презентация PowerPoint</vt:lpstr>
      <vt:lpstr>Решеточник   красный</vt:lpstr>
      <vt:lpstr>Презентация PowerPoint</vt:lpstr>
      <vt:lpstr>Паутнник  фиолетовый</vt:lpstr>
      <vt:lpstr>Презентация PowerPoint</vt:lpstr>
      <vt:lpstr> сетконоска   сдвоенная</vt:lpstr>
      <vt:lpstr>Презентация PowerPoint</vt:lpstr>
      <vt:lpstr> Рогалик пестиковый</vt:lpstr>
      <vt:lpstr>Презентация PowerPoint</vt:lpstr>
      <vt:lpstr>ВОПРОСЫ</vt:lpstr>
      <vt:lpstr>Презентация PowerPoint</vt:lpstr>
      <vt:lpstr>Презентация PowerPoint</vt:lpstr>
      <vt:lpstr>Презентация PowerPoint</vt:lpstr>
    </vt:vector>
  </TitlesOfParts>
  <Company>Computer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ядовитые     грибы </dc:title>
  <dc:creator>Елена</dc:creator>
  <cp:lastModifiedBy>yardou155</cp:lastModifiedBy>
  <cp:revision>31</cp:revision>
  <dcterms:created xsi:type="dcterms:W3CDTF">2017-12-03T10:49:20Z</dcterms:created>
  <dcterms:modified xsi:type="dcterms:W3CDTF">2022-10-11T11:36:05Z</dcterms:modified>
</cp:coreProperties>
</file>