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6" r:id="rId2"/>
    <p:sldId id="279" r:id="rId3"/>
    <p:sldId id="282" r:id="rId4"/>
    <p:sldId id="280" r:id="rId5"/>
    <p:sldId id="257" r:id="rId6"/>
    <p:sldId id="270" r:id="rId7"/>
    <p:sldId id="283" r:id="rId8"/>
    <p:sldId id="281" r:id="rId9"/>
    <p:sldId id="287" r:id="rId10"/>
    <p:sldId id="285" r:id="rId11"/>
    <p:sldId id="288" r:id="rId12"/>
    <p:sldId id="284" r:id="rId13"/>
    <p:sldId id="286" r:id="rId14"/>
    <p:sldId id="289" r:id="rId15"/>
    <p:sldId id="278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79267091319" initials="7" lastIdx="1" clrIdx="0">
    <p:extLst>
      <p:ext uri="{19B8F6BF-5375-455C-9EA6-DF929625EA0E}">
        <p15:presenceInfo xmlns:p15="http://schemas.microsoft.com/office/powerpoint/2012/main" userId="571387cfaff7146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42" d="100"/>
          <a:sy n="42" d="100"/>
        </p:scale>
        <p:origin x="1794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5DC0B2-1E33-4237-BAB3-BAA8C9A4AB7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9474BF-13CF-43F4-B32B-ECCA171ECB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925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C6A748D-148F-49AD-85BC-9A926681B2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83613F2-D1CF-4B71-94BA-F59025BBFA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CE30BE0-05A3-4685-9A60-6EE7EF9F8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2397A-8606-4477-AA6B-563D5C524E26}" type="datetime1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F1B9147-DCCF-42E3-8934-AD2D009A1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SHOP-LOGO.RU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9089C41-8C1B-4CA9-B42F-4BFD17689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5A241-8269-4670-A054-78E72B076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328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705AF0-F59B-4152-A516-90171C77F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E338E61-E6FB-42FD-89E0-03A91BB19C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6323975-B292-45D4-B13B-AF15860FA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9158C-954C-48AE-AEB1-D11E524A9542}" type="datetime1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439C8E4-29F5-4CEE-8AC2-D6E66B435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SHOP-LOGO.RU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B67CB1B-ECB7-4982-887D-7B3EA157E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5A241-8269-4670-A054-78E72B076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850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22717741-4F3A-4D34-86BD-2533FE6479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8463668-4CDB-47D9-95D6-D63AE13FDC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BE66F7B-9DFC-40F8-87E5-1F938CD4F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18084-6D4F-4F40-BCCF-A4540D19239C}" type="datetime1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330CDF1-964B-42E8-A33B-972C59512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SHOP-LOGO.RU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8D749F6-1574-44E4-BB81-787606A94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5A241-8269-4670-A054-78E72B076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490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68BB2BD-F104-4CE3-8313-124A25BC8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259213D-B847-4DEF-ABC1-561316DAB5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0C6C4D5-36EA-4229-A340-198C7EAD2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FE7AC-4072-46F7-B9F8-21131838409D}" type="datetime1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265A85D-8A16-42CC-883B-B1A0CEA5A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SHOP-LOGO.RU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79094AB-276E-43AC-B0F3-EE9BF24FA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5A241-8269-4670-A054-78E72B076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117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6A9CBFA-D455-42A9-91B8-C76889A28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1DD86D0-8093-41BC-A9FA-28340B1321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B06C957-EF59-45E3-8392-A93A998B9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11B91-BA6D-484E-AC64-E3783B33D71A}" type="datetime1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7E0A843-C36C-4848-A90E-13EBEB227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SHOP-LOGO.RU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8720CB9-A0DB-4893-8A12-506A02988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5A241-8269-4670-A054-78E72B076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17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56A87A0-C5D5-462E-9C6B-44D9BEF43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376DC8B-72AF-4E88-8037-5603A7DD36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09CC41A-0F6F-41EE-A0FC-832BCA5C3A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E65CDBF-8D92-43DC-B55C-25288CC9C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1FC1B-4AD9-4E9E-BB58-C05CC11B2469}" type="datetime1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D9418A1-0BD4-406C-96F4-8DB747810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SHOP-LOGO.RU</a:t>
            </a: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0CBDF76-7ECA-4703-9A41-D3EF4D54B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5A241-8269-4670-A054-78E72B076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693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BF075A-8A0E-4F39-9019-7D22A96F4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D1A744B-C929-4851-BCAA-9DE6C917AE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A4E02F6-8902-4BA6-BB48-A9BF591BB2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8BD6FF98-ED08-4891-9F14-87D6A1D198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82CBEF3F-968F-45F1-B2C6-FDF71C43FF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566AD9E8-9F8A-470D-B429-EBA0BC782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E1730-3B6C-4904-9009-79494C7F7C20}" type="datetime1">
              <a:rPr lang="ru-RU" smtClean="0"/>
              <a:t>10.10.2022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271A988-418D-46D3-8589-9FBC88147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SHOP-LOGO.RU</a:t>
            </a:r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B5B641F3-D629-4F9C-9969-CA2927FED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5A241-8269-4670-A054-78E72B076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630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0BF69CF-DC2F-471A-B446-ED319BDB2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829F2441-30D3-44E3-A35F-FE133515B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FA15D-F857-42AF-8E88-E3CEC621773E}" type="datetime1">
              <a:rPr lang="ru-RU" smtClean="0"/>
              <a:t>10.10.2022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345DD77E-3143-496C-98BA-FAA8CCB2F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SHOP-LOGO.RU</a:t>
            </a: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7C4B09FF-8483-446D-A27B-91FE2C230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5A241-8269-4670-A054-78E72B076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63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418FCDC2-AE08-4F8A-AE8E-6E5A01B3F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94C06-A2F2-4D61-910F-DF97DC816933}" type="datetime1">
              <a:rPr lang="ru-RU" smtClean="0"/>
              <a:t>10.10.2022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53E3768C-1D03-4E71-BD14-BF93A5D9C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SHOP-LOGO.RU</a:t>
            </a:r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5F454E5-E74E-4BAC-98AE-252EAD609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5A241-8269-4670-A054-78E72B076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374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E879469-6334-486E-A14B-72BB8074A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A56D64C-89BC-4DA7-8350-D9446907C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FFC1A59-2740-4979-8C01-936F29D042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326FA38-C7C3-439E-9D5C-A8725DE5B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014BC-F64E-44B7-B960-E6A0B259BB1F}" type="datetime1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DB99321-9600-4876-95FB-7544B2DB8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SHOP-LOGO.RU</a:t>
            </a: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13088E9-EF02-4A0E-9C68-AB1A82DF8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5A241-8269-4670-A054-78E72B076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250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B1B863-FE05-4692-A887-5751AE293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B2EC63D2-78E0-4269-8253-9E17738749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CB49C60-6324-43FF-B647-24CD7DD3E7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A806102-CA84-4859-8275-C10E7B04D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FA7D0-D431-4673-93E0-C70F1A72F619}" type="datetime1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18D0F28-42D4-441E-BBF9-FB20CD062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SHOP-LOGO.RU</a:t>
            </a: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3191F74-05FF-4917-AA1F-CF560F20E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5A241-8269-4670-A054-78E72B076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486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037A744-307F-42EB-B893-D5A574C36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4ED0F5D-3A81-4621-BE95-83E9479CB8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488BAC3-63B8-46E1-B3E6-763BB71285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F4F86-5E33-4547-8718-39964E442E08}" type="datetime1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CD2C5E-B33E-4773-87E6-48EE52BC87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SHOP-LOGO.RU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DE49B84-22A8-40E1-830C-FB4A3BCD17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5A241-8269-4670-A054-78E72B0763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023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0C0095FC-0777-440B-90BE-25000423AB87}"/>
              </a:ext>
            </a:extLst>
          </p:cNvPr>
          <p:cNvSpPr/>
          <p:nvPr/>
        </p:nvSpPr>
        <p:spPr>
          <a:xfrm>
            <a:off x="3248478" y="647701"/>
            <a:ext cx="8940800" cy="4430486"/>
          </a:xfrm>
          <a:prstGeom prst="round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Говорим всегда красиво,</a:t>
            </a:r>
          </a:p>
          <a:p>
            <a:r>
              <a:rPr lang="ru-RU" sz="44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Четко и неторопливо, </a:t>
            </a:r>
          </a:p>
          <a:p>
            <a:r>
              <a:rPr lang="ru-RU" sz="44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Ясно, внятно , говорим, </a:t>
            </a:r>
          </a:p>
          <a:p>
            <a:r>
              <a:rPr lang="ru-RU" sz="44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Потому что не спешим. </a:t>
            </a:r>
            <a:endParaRPr lang="ru-RU" sz="44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5" name="Picture 6" descr="Буба - смотрите новые серии мультфильма в проекте &amp;quot;Мульт в кино&amp;quot;!">
            <a:extLst>
              <a:ext uri="{FF2B5EF4-FFF2-40B4-BE49-F238E27FC236}">
                <a16:creationId xmlns:a16="http://schemas.microsoft.com/office/drawing/2014/main" xmlns="" id="{9ADB6707-07DA-48C9-A9DC-7457824EE8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438847" y="1981718"/>
            <a:ext cx="4047543" cy="5024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xmlns="" id="{F4EE36BC-394E-42D0-85F3-9248AB730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SHOP-LOGO.RU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трелка: штриховая вправо 8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7B37BA0-FCD8-414E-8B70-BDFD6F85DD11}"/>
              </a:ext>
            </a:extLst>
          </p:cNvPr>
          <p:cNvSpPr/>
          <p:nvPr/>
        </p:nvSpPr>
        <p:spPr>
          <a:xfrm>
            <a:off x="11103429" y="6270171"/>
            <a:ext cx="1088571" cy="587829"/>
          </a:xfrm>
          <a:prstGeom prst="stripedRightArrow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93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0C0095FC-0777-440B-90BE-25000423AB87}"/>
              </a:ext>
            </a:extLst>
          </p:cNvPr>
          <p:cNvSpPr/>
          <p:nvPr/>
        </p:nvSpPr>
        <p:spPr>
          <a:xfrm>
            <a:off x="346364" y="0"/>
            <a:ext cx="11693236" cy="7079673"/>
          </a:xfrm>
          <a:prstGeom prst="round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«Какая обувь»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Обувь из кожи (какая?) –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кожаная обувь.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резины –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вельвета –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материи –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меха –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замши –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Покрытая лаком –</a:t>
            </a:r>
          </a:p>
          <a:p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xmlns="" id="{F4EE36BC-394E-42D0-85F3-9248AB730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SHOP-LOGO.RU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трелка: штриховая вправо 8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7B37BA0-FCD8-414E-8B70-BDFD6F85DD11}"/>
              </a:ext>
            </a:extLst>
          </p:cNvPr>
          <p:cNvSpPr/>
          <p:nvPr/>
        </p:nvSpPr>
        <p:spPr>
          <a:xfrm>
            <a:off x="11103429" y="6270171"/>
            <a:ext cx="1088571" cy="587829"/>
          </a:xfrm>
          <a:prstGeom prst="stripedRightArrow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Билеты на детский шоу-спектакль Буба в Москве 2021-2022">
            <a:extLst>
              <a:ext uri="{FF2B5EF4-FFF2-40B4-BE49-F238E27FC236}">
                <a16:creationId xmlns:a16="http://schemas.microsoft.com/office/drawing/2014/main" xmlns="" id="{20F7079F-12AE-4A16-A29D-0821BD87DF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1706" y="2668032"/>
            <a:ext cx="3613930" cy="40534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096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0C0095FC-0777-440B-90BE-25000423AB87}"/>
              </a:ext>
            </a:extLst>
          </p:cNvPr>
          <p:cNvSpPr/>
          <p:nvPr/>
        </p:nvSpPr>
        <p:spPr>
          <a:xfrm>
            <a:off x="300841" y="235527"/>
            <a:ext cx="11346873" cy="6485948"/>
          </a:xfrm>
          <a:prstGeom prst="round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 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Шляпа из соломы (какая?)  -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соломенная шляпа 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кепка из шерсти - …</a:t>
            </a:r>
          </a:p>
          <a:p>
            <a:pPr marL="457200" indent="-457200">
              <a:buFontTx/>
              <a:buChar char="-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каракуля -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457200" indent="-457200">
              <a:buFontTx/>
              <a:buChar char="-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кожи - …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платок из шёлка - …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из фетра - …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из меха кролика -…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лисы - …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норки - …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соболя - …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зайца - …</a:t>
            </a: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xmlns="" id="{F4EE36BC-394E-42D0-85F3-9248AB730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SHOP-LOGO.RU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трелка: штриховая вправо 8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7B37BA0-FCD8-414E-8B70-BDFD6F85DD11}"/>
              </a:ext>
            </a:extLst>
          </p:cNvPr>
          <p:cNvSpPr/>
          <p:nvPr/>
        </p:nvSpPr>
        <p:spPr>
          <a:xfrm>
            <a:off x="11103429" y="6270171"/>
            <a:ext cx="1088571" cy="587829"/>
          </a:xfrm>
          <a:prstGeom prst="stripedRightArrow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Билеты на детский шоу-спектакль Буба в Москве 2021-2022">
            <a:extLst>
              <a:ext uri="{FF2B5EF4-FFF2-40B4-BE49-F238E27FC236}">
                <a16:creationId xmlns:a16="http://schemas.microsoft.com/office/drawing/2014/main" xmlns="" id="{20F7079F-12AE-4A16-A29D-0821BD87DF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1834" y="2510642"/>
            <a:ext cx="3613930" cy="40534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580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0C0095FC-0777-440B-90BE-25000423AB87}"/>
              </a:ext>
            </a:extLst>
          </p:cNvPr>
          <p:cNvSpPr/>
          <p:nvPr/>
        </p:nvSpPr>
        <p:spPr>
          <a:xfrm>
            <a:off x="180109" y="277091"/>
            <a:ext cx="12011891" cy="6444384"/>
          </a:xfrm>
          <a:prstGeom prst="round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«Четвертый лишний</a:t>
            </a:r>
            <a:r>
              <a:rPr lang="ru-RU" sz="4400" b="1" u="sng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Сапоги, сандалии, платье, ботинки</a:t>
            </a:r>
          </a:p>
          <a:p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Юбка, футболка, шляпа, платье</a:t>
            </a:r>
          </a:p>
          <a:p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Кепка, панама, шляпа, тапочки</a:t>
            </a:r>
          </a:p>
          <a:p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Туфли, платок, кроссовки, валенки</a:t>
            </a:r>
          </a:p>
          <a:p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Шуба, валенки, свитер, панамка</a:t>
            </a:r>
          </a:p>
          <a:p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Сарафан, сандалии, пальто, бейсболка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xmlns="" id="{F4EE36BC-394E-42D0-85F3-9248AB730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SHOP-LOGO.RU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трелка: штриховая вправо 8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7B37BA0-FCD8-414E-8B70-BDFD6F85DD11}"/>
              </a:ext>
            </a:extLst>
          </p:cNvPr>
          <p:cNvSpPr/>
          <p:nvPr/>
        </p:nvSpPr>
        <p:spPr>
          <a:xfrm>
            <a:off x="11103429" y="6270171"/>
            <a:ext cx="1088571" cy="587829"/>
          </a:xfrm>
          <a:prstGeom prst="stripedRightArrow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Билеты на детский шоу-спектакль Буба в Москве 2021-2022">
            <a:extLst>
              <a:ext uri="{FF2B5EF4-FFF2-40B4-BE49-F238E27FC236}">
                <a16:creationId xmlns:a16="http://schemas.microsoft.com/office/drawing/2014/main" xmlns="" id="{20F7079F-12AE-4A16-A29D-0821BD87DF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6238" y="1947284"/>
            <a:ext cx="2857500" cy="3913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01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0C0095FC-0777-440B-90BE-25000423AB87}"/>
              </a:ext>
            </a:extLst>
          </p:cNvPr>
          <p:cNvSpPr/>
          <p:nvPr/>
        </p:nvSpPr>
        <p:spPr>
          <a:xfrm>
            <a:off x="727363" y="303356"/>
            <a:ext cx="10078192" cy="6418119"/>
          </a:xfrm>
          <a:prstGeom prst="round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«Выбери правильный ответ» </a:t>
            </a:r>
            <a:endParaRPr lang="ru-RU" sz="4000" b="1" u="sng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Сарафан носят зимой?»</a:t>
            </a:r>
          </a:p>
          <a:p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Нет, сарафан носят летом».</a:t>
            </a:r>
          </a:p>
          <a:p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-Босоножки обувают летом? Ответ…</a:t>
            </a:r>
          </a:p>
          <a:p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-Шубу носят весной? Ответ…</a:t>
            </a:r>
          </a:p>
          <a:p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-Панаму носят осенью? Ответ…</a:t>
            </a:r>
          </a:p>
          <a:p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-Сапоги носят летом? Ответ…</a:t>
            </a:r>
          </a:p>
          <a:p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-Куртку носят осенью? Ответ…</a:t>
            </a:r>
          </a:p>
          <a:p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xmlns="" id="{F4EE36BC-394E-42D0-85F3-9248AB730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SHOP-LOGO.RU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трелка: штриховая вправо 8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7B37BA0-FCD8-414E-8B70-BDFD6F85DD11}"/>
              </a:ext>
            </a:extLst>
          </p:cNvPr>
          <p:cNvSpPr/>
          <p:nvPr/>
        </p:nvSpPr>
        <p:spPr>
          <a:xfrm>
            <a:off x="11103429" y="6270171"/>
            <a:ext cx="1088571" cy="587829"/>
          </a:xfrm>
          <a:prstGeom prst="stripedRightArrow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Билеты на детский шоу-спектакль Буба в Москве 2021-2022">
            <a:extLst>
              <a:ext uri="{FF2B5EF4-FFF2-40B4-BE49-F238E27FC236}">
                <a16:creationId xmlns:a16="http://schemas.microsoft.com/office/drawing/2014/main" xmlns="" id="{20F7079F-12AE-4A16-A29D-0821BD87DF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8726" y="3204244"/>
            <a:ext cx="3223784" cy="35186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914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SHOP-LOGO.RU</a:t>
            </a:r>
            <a:endParaRPr lang="ru-RU"/>
          </a:p>
        </p:txBody>
      </p:sp>
      <p:pic>
        <p:nvPicPr>
          <p:cNvPr id="3074" name="Picture 2" descr="https://image.jimcdn.com/app/cms/image/transf/none/path/s281713313b1bfb3a/image/i3beda179e3d8fa60/version/1448889269/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431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xmlns="" id="{05A50063-ECAB-4AA4-9A31-50D1BBCED6BA}"/>
              </a:ext>
            </a:extLst>
          </p:cNvPr>
          <p:cNvSpPr/>
          <p:nvPr/>
        </p:nvSpPr>
        <p:spPr>
          <a:xfrm>
            <a:off x="1288826" y="1186543"/>
            <a:ext cx="6908116" cy="3167743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b="1" dirty="0" smtClean="0"/>
              <a:t>МОЛОДЦЫ </a:t>
            </a:r>
            <a:r>
              <a:rPr lang="ru-RU" sz="7200" b="1" dirty="0"/>
              <a:t>!</a:t>
            </a:r>
          </a:p>
        </p:txBody>
      </p:sp>
      <p:pic>
        <p:nvPicPr>
          <p:cNvPr id="2" name="Picture 2" descr="Домовёнок Буба Раскраски: 10 тыс изображений найдено в Яндекс.Картинках |  Мультфильмы, Мальчики иллюстрации, Детские картины">
            <a:extLst>
              <a:ext uri="{FF2B5EF4-FFF2-40B4-BE49-F238E27FC236}">
                <a16:creationId xmlns:a16="http://schemas.microsoft.com/office/drawing/2014/main" xmlns="" id="{39EEF1E7-1877-42F6-AAAF-6B15FD0AAC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479550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BB26E7B-0467-4667-98A4-8241A8DF1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SHOP-LOGO.RU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96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0C0095FC-0777-440B-90BE-25000423AB87}"/>
              </a:ext>
            </a:extLst>
          </p:cNvPr>
          <p:cNvSpPr/>
          <p:nvPr/>
        </p:nvSpPr>
        <p:spPr>
          <a:xfrm>
            <a:off x="2918377" y="701962"/>
            <a:ext cx="9509149" cy="4415971"/>
          </a:xfrm>
          <a:prstGeom prst="round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«Договори 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словечко».</a:t>
            </a:r>
            <a:r>
              <a:rPr lang="ru-RU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</a:p>
          <a:p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шап</a:t>
            </a: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…, шуб…, панам…, 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шляп</a:t>
            </a: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…, </a:t>
            </a:r>
            <a:r>
              <a:rPr lang="ru-RU" sz="4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</a:t>
            </a: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…, </a:t>
            </a:r>
            <a:r>
              <a:rPr lang="ru-RU" sz="4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кеп</a:t>
            </a: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…, туф…, </a:t>
            </a:r>
            <a:r>
              <a:rPr lang="ru-RU" sz="4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сапо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…, </a:t>
            </a:r>
            <a:r>
              <a:rPr lang="ru-RU" sz="4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ботин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…,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туф…, тап…, </a:t>
            </a:r>
            <a:r>
              <a:rPr lang="ru-RU" sz="4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5" name="Picture 6" descr="Буба - смотрите новые серии мультфильма в проекте &amp;quot;Мульт в кино&amp;quot;!">
            <a:extLst>
              <a:ext uri="{FF2B5EF4-FFF2-40B4-BE49-F238E27FC236}">
                <a16:creationId xmlns:a16="http://schemas.microsoft.com/office/drawing/2014/main" xmlns="" id="{9ADB6707-07DA-48C9-A9DC-7457824EE8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935201" y="2350018"/>
            <a:ext cx="4047543" cy="5024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xmlns="" id="{F4EE36BC-394E-42D0-85F3-9248AB730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SHOP-LOGO.RU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трелка: штриховая вправо 8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7B37BA0-FCD8-414E-8B70-BDFD6F85DD11}"/>
              </a:ext>
            </a:extLst>
          </p:cNvPr>
          <p:cNvSpPr/>
          <p:nvPr/>
        </p:nvSpPr>
        <p:spPr>
          <a:xfrm>
            <a:off x="11103429" y="6270171"/>
            <a:ext cx="1088571" cy="587829"/>
          </a:xfrm>
          <a:prstGeom prst="stripedRightArrow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923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SHOP-LOGO.RU</a:t>
            </a:r>
            <a:endParaRPr lang="ru-RU"/>
          </a:p>
        </p:txBody>
      </p:sp>
      <p:pic>
        <p:nvPicPr>
          <p:cNvPr id="2050" name="Picture 2" descr="https://pdnr.ru/poisk-ruru/baza22/15107565800409.files/image0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665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mages.satu.kz/66681621_w500_h500_odezhda-odezhda-verhnyay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291" y="1"/>
            <a:ext cx="51339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Домовёнок Буба Раскраски: 10 тыс изображений найдено в Яндекс.Картинках |  Мультфильмы, Мальчики иллюстрации, Детские картины">
            <a:extLst>
              <a:ext uri="{FF2B5EF4-FFF2-40B4-BE49-F238E27FC236}">
                <a16:creationId xmlns:a16="http://schemas.microsoft.com/office/drawing/2014/main" xmlns="" id="{DE35E4F3-F0C5-4D65-9CDE-772A05FE24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557" y="1981200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966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0C0095FC-0777-440B-90BE-25000423AB87}"/>
              </a:ext>
            </a:extLst>
          </p:cNvPr>
          <p:cNvSpPr/>
          <p:nvPr/>
        </p:nvSpPr>
        <p:spPr>
          <a:xfrm>
            <a:off x="1748396" y="-235528"/>
            <a:ext cx="10014114" cy="7287491"/>
          </a:xfrm>
          <a:prstGeom prst="round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-Какую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обувь вы знаете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чего нужна обувь?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-Какую обувь носят зимой?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Какую обувь носят летом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?;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весной и осенью </a:t>
            </a:r>
            <a:endParaRPr 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домашнюю обувь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спортивную.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-Из чего делают обувь?  </a:t>
            </a:r>
            <a:endParaRPr lang="ru-RU" sz="3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ухаживают за обувью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-Где хранят обувь? </a:t>
            </a:r>
          </a:p>
        </p:txBody>
      </p:sp>
      <p:pic>
        <p:nvPicPr>
          <p:cNvPr id="5" name="Picture 6" descr="Буба - смотрите новые серии мультфильма в проекте &amp;quot;Мульт в кино&amp;quot;!">
            <a:extLst>
              <a:ext uri="{FF2B5EF4-FFF2-40B4-BE49-F238E27FC236}">
                <a16:creationId xmlns:a16="http://schemas.microsoft.com/office/drawing/2014/main" xmlns="" id="{9ADB6707-07DA-48C9-A9DC-7457824EE8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8156" y="2027428"/>
            <a:ext cx="2530882" cy="5024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xmlns="" id="{F4EE36BC-394E-42D0-85F3-9248AB730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SHOP-LOGO.RU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трелка: штриховая вправо 8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7B37BA0-FCD8-414E-8B70-BDFD6F85DD11}"/>
              </a:ext>
            </a:extLst>
          </p:cNvPr>
          <p:cNvSpPr/>
          <p:nvPr/>
        </p:nvSpPr>
        <p:spPr>
          <a:xfrm>
            <a:off x="11103429" y="6270171"/>
            <a:ext cx="1088571" cy="587829"/>
          </a:xfrm>
          <a:prstGeom prst="stripedRightArrow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990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AADD1BA8-AB02-41CD-8786-EBAEC25AEE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0470" y="245346"/>
            <a:ext cx="3098130" cy="27108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440F236-1285-41F9-9ECD-9D134E8EE7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4047" y="555351"/>
            <a:ext cx="3098130" cy="23235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9842407-92C4-440A-A565-D2DF443C71A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696" t="7958" r="21528" b="6430"/>
          <a:stretch/>
        </p:blipFill>
        <p:spPr>
          <a:xfrm rot="19887809">
            <a:off x="5157154" y="3251944"/>
            <a:ext cx="1507396" cy="31997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Фигурка Mojo (Animal Planet)-Индюк(L) Mojo (Animal Planet) 6586969 ...">
            <a:extLst>
              <a:ext uri="{FF2B5EF4-FFF2-40B4-BE49-F238E27FC236}">
                <a16:creationId xmlns:a16="http://schemas.microsoft.com/office/drawing/2014/main" xmlns="" id="{79E57774-2957-4922-B738-B71DF0D2B2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" t="19229" r="8219" b="17060"/>
          <a:stretch/>
        </p:blipFill>
        <p:spPr bwMode="auto">
          <a:xfrm>
            <a:off x="8412198" y="2813299"/>
            <a:ext cx="3341858" cy="31894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Буба - смотрите новые серии мультфильма в проекте &amp;quot;Мульт в кино&amp;quot;!">
            <a:extLst>
              <a:ext uri="{FF2B5EF4-FFF2-40B4-BE49-F238E27FC236}">
                <a16:creationId xmlns:a16="http://schemas.microsoft.com/office/drawing/2014/main" xmlns="" id="{8660C333-2AAD-431F-A025-9D258D5CA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31395" y="3170785"/>
            <a:ext cx="2987127" cy="37081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xmlns="" id="{43B4C8B6-4365-44D2-AAF9-EC9C951D9482}"/>
              </a:ext>
            </a:extLst>
          </p:cNvPr>
          <p:cNvGrpSpPr/>
          <p:nvPr/>
        </p:nvGrpSpPr>
        <p:grpSpPr>
          <a:xfrm>
            <a:off x="774943" y="112625"/>
            <a:ext cx="3058160" cy="3058160"/>
            <a:chOff x="1457351" y="150147"/>
            <a:chExt cx="3058160" cy="3058160"/>
          </a:xfrm>
        </p:grpSpPr>
        <p:pic>
          <p:nvPicPr>
            <p:cNvPr id="2050" name="Picture 2" descr="Золотая монета, Монета с, золото, серебряная монета, коллекционирование  монет png | Klipartz">
              <a:extLst>
                <a:ext uri="{FF2B5EF4-FFF2-40B4-BE49-F238E27FC236}">
                  <a16:creationId xmlns:a16="http://schemas.microsoft.com/office/drawing/2014/main" xmlns="" id="{D3AD4767-8A59-4011-93D4-615A52260F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4607" b="95955" l="10000" r="91798">
                          <a14:foregroundMark x1="45281" y1="4719" x2="64494" y2="10562"/>
                          <a14:foregroundMark x1="66404" y1="5281" x2="72809" y2="12247"/>
                          <a14:foregroundMark x1="91236" y1="46854" x2="91798" y2="62697"/>
                          <a14:foregroundMark x1="65393" y1="93933" x2="61011" y2="9595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7351" y="150147"/>
              <a:ext cx="3058160" cy="30581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xmlns="" id="{39DEC619-4569-48A5-83BB-C7432F00C23C}"/>
                </a:ext>
              </a:extLst>
            </p:cNvPr>
            <p:cNvSpPr txBox="1"/>
            <p:nvPr/>
          </p:nvSpPr>
          <p:spPr>
            <a:xfrm>
              <a:off x="2260110" y="1017507"/>
              <a:ext cx="1452642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0" b="1" dirty="0"/>
                <a:t>ЛА</a:t>
              </a: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xmlns="" id="{D3130606-36AF-423A-9999-407A41B92719}"/>
              </a:ext>
            </a:extLst>
          </p:cNvPr>
          <p:cNvGrpSpPr/>
          <p:nvPr/>
        </p:nvGrpSpPr>
        <p:grpSpPr>
          <a:xfrm>
            <a:off x="5126041" y="65366"/>
            <a:ext cx="3058160" cy="3058160"/>
            <a:chOff x="1079291" y="68359"/>
            <a:chExt cx="3058160" cy="3058160"/>
          </a:xfrm>
        </p:grpSpPr>
        <p:pic>
          <p:nvPicPr>
            <p:cNvPr id="22" name="Picture 2" descr="Золотая монета, Монета с, золото, серебряная монета, коллекционирование  монет png | Klipartz">
              <a:extLst>
                <a:ext uri="{FF2B5EF4-FFF2-40B4-BE49-F238E27FC236}">
                  <a16:creationId xmlns:a16="http://schemas.microsoft.com/office/drawing/2014/main" xmlns="" id="{4721233D-ECC3-4DBE-8C62-4DDF1CCCCF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4607" b="95955" l="10000" r="91798">
                          <a14:foregroundMark x1="45281" y1="4719" x2="64494" y2="10562"/>
                          <a14:foregroundMark x1="66404" y1="5281" x2="72809" y2="12247"/>
                          <a14:foregroundMark x1="91236" y1="46854" x2="91798" y2="62697"/>
                          <a14:foregroundMark x1="65393" y1="93933" x2="61011" y2="9595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291" y="68359"/>
              <a:ext cx="3058160" cy="30581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2FC7FF9B-BE31-4B24-963F-D238AFCFB613}"/>
                </a:ext>
              </a:extLst>
            </p:cNvPr>
            <p:cNvSpPr txBox="1"/>
            <p:nvPr/>
          </p:nvSpPr>
          <p:spPr>
            <a:xfrm>
              <a:off x="1916515" y="951806"/>
              <a:ext cx="1383712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0" b="1" dirty="0"/>
                <a:t>ЛЭ</a:t>
              </a:r>
            </a:p>
          </p:txBody>
        </p: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xmlns="" id="{DA0D7678-9BD2-48B6-850B-D27B2F8C0230}"/>
              </a:ext>
            </a:extLst>
          </p:cNvPr>
          <p:cNvGrpSpPr/>
          <p:nvPr/>
        </p:nvGrpSpPr>
        <p:grpSpPr>
          <a:xfrm>
            <a:off x="4288817" y="3298189"/>
            <a:ext cx="3058160" cy="3058160"/>
            <a:chOff x="1555935" y="125612"/>
            <a:chExt cx="3058160" cy="3058160"/>
          </a:xfrm>
        </p:grpSpPr>
        <p:pic>
          <p:nvPicPr>
            <p:cNvPr id="25" name="Picture 2" descr="Золотая монета, Монета с, золото, серебряная монета, коллекционирование  монет png | Klipartz">
              <a:extLst>
                <a:ext uri="{FF2B5EF4-FFF2-40B4-BE49-F238E27FC236}">
                  <a16:creationId xmlns:a16="http://schemas.microsoft.com/office/drawing/2014/main" xmlns="" id="{0AC84A73-C384-40CB-A915-C1E77D07F2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4607" b="95955" l="10000" r="91798">
                          <a14:foregroundMark x1="45281" y1="4719" x2="64494" y2="10562"/>
                          <a14:foregroundMark x1="66404" y1="5281" x2="72809" y2="12247"/>
                          <a14:foregroundMark x1="91236" y1="46854" x2="91798" y2="62697"/>
                          <a14:foregroundMark x1="65393" y1="93933" x2="61011" y2="9595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5935" y="125612"/>
              <a:ext cx="3058160" cy="30581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xmlns="" id="{19CDF035-D111-42C0-A59E-A8267526ECB0}"/>
                </a:ext>
              </a:extLst>
            </p:cNvPr>
            <p:cNvSpPr txBox="1"/>
            <p:nvPr/>
          </p:nvSpPr>
          <p:spPr>
            <a:xfrm>
              <a:off x="2260110" y="1017507"/>
              <a:ext cx="164981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0" b="1" dirty="0"/>
                <a:t>ЛЫ</a:t>
              </a:r>
            </a:p>
          </p:txBody>
        </p:sp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xmlns="" id="{74A6F92A-F038-46C5-BDAB-CFA770C3F924}"/>
              </a:ext>
            </a:extLst>
          </p:cNvPr>
          <p:cNvGrpSpPr/>
          <p:nvPr/>
        </p:nvGrpSpPr>
        <p:grpSpPr>
          <a:xfrm>
            <a:off x="8554047" y="2878949"/>
            <a:ext cx="3058160" cy="3058160"/>
            <a:chOff x="1426894" y="238673"/>
            <a:chExt cx="3058160" cy="3058160"/>
          </a:xfrm>
        </p:grpSpPr>
        <p:pic>
          <p:nvPicPr>
            <p:cNvPr id="28" name="Picture 2" descr="Золотая монета, Монета с, золото, серебряная монета, коллекционирование  монет png | Klipartz">
              <a:extLst>
                <a:ext uri="{FF2B5EF4-FFF2-40B4-BE49-F238E27FC236}">
                  <a16:creationId xmlns:a16="http://schemas.microsoft.com/office/drawing/2014/main" xmlns="" id="{7C8380FC-075F-4F5A-8F4A-5DADA98B7B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4607" b="95955" l="10000" r="91798">
                          <a14:foregroundMark x1="45281" y1="4719" x2="64494" y2="10562"/>
                          <a14:foregroundMark x1="66404" y1="5281" x2="72809" y2="12247"/>
                          <a14:foregroundMark x1="91236" y1="46854" x2="91798" y2="62697"/>
                          <a14:foregroundMark x1="65393" y1="93933" x2="61011" y2="9595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6894" y="238673"/>
              <a:ext cx="3058160" cy="30581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781FA57C-ED71-47D1-B661-85C7D6326323}"/>
                </a:ext>
              </a:extLst>
            </p:cNvPr>
            <p:cNvSpPr txBox="1"/>
            <p:nvPr/>
          </p:nvSpPr>
          <p:spPr>
            <a:xfrm>
              <a:off x="2260110" y="1017507"/>
              <a:ext cx="139172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0" b="1" dirty="0"/>
                <a:t>ЛУ</a:t>
              </a:r>
            </a:p>
          </p:txBody>
        </p:sp>
      </p:grp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DCF25CA9-24BD-4C1D-AEB0-9A86B416F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SHOP-LOGO.RU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xmlns="" id="{280BD8FC-8EB4-4A79-8208-B1C989F60105}"/>
              </a:ext>
            </a:extLst>
          </p:cNvPr>
          <p:cNvSpPr/>
          <p:nvPr/>
        </p:nvSpPr>
        <p:spPr>
          <a:xfrm>
            <a:off x="8706007" y="49280"/>
            <a:ext cx="3485993" cy="899533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/>
              <a:t>Артикуляционная гимнастика</a:t>
            </a:r>
          </a:p>
          <a:p>
            <a:pPr algn="ctr"/>
            <a:r>
              <a:rPr lang="ru-RU" sz="1200" b="1" dirty="0"/>
              <a:t>Произнеси слог, нажми на монетку, </a:t>
            </a:r>
          </a:p>
          <a:p>
            <a:pPr algn="ctr"/>
            <a:r>
              <a:rPr lang="ru-RU" sz="1200" b="1" dirty="0"/>
              <a:t>выполни упражнение</a:t>
            </a:r>
          </a:p>
        </p:txBody>
      </p:sp>
      <p:sp>
        <p:nvSpPr>
          <p:cNvPr id="10" name="Стрелка: штриховая вправо 9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80F7B414-A553-44AA-8B33-D10A73457181}"/>
              </a:ext>
            </a:extLst>
          </p:cNvPr>
          <p:cNvSpPr/>
          <p:nvPr/>
        </p:nvSpPr>
        <p:spPr>
          <a:xfrm>
            <a:off x="11103429" y="6270171"/>
            <a:ext cx="1088571" cy="587829"/>
          </a:xfrm>
          <a:prstGeom prst="stripedRightArrow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360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xmlns="" id="{9A5E0CF2-0CA2-4ADD-9522-D79CD9F69776}"/>
              </a:ext>
            </a:extLst>
          </p:cNvPr>
          <p:cNvCxnSpPr>
            <a:cxnSpLocks/>
          </p:cNvCxnSpPr>
          <p:nvPr/>
        </p:nvCxnSpPr>
        <p:spPr>
          <a:xfrm flipV="1">
            <a:off x="2113966" y="951110"/>
            <a:ext cx="7533102" cy="13164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xmlns="" id="{0A10D075-C6DF-4997-9E8C-0E7574F83059}"/>
              </a:ext>
            </a:extLst>
          </p:cNvPr>
          <p:cNvCxnSpPr>
            <a:cxnSpLocks/>
          </p:cNvCxnSpPr>
          <p:nvPr/>
        </p:nvCxnSpPr>
        <p:spPr>
          <a:xfrm flipV="1">
            <a:off x="2438400" y="2301481"/>
            <a:ext cx="7208668" cy="5485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xmlns="" id="{E66C1779-CCF2-490D-96DF-AE5A1036B875}"/>
              </a:ext>
            </a:extLst>
          </p:cNvPr>
          <p:cNvCxnSpPr>
            <a:cxnSpLocks/>
          </p:cNvCxnSpPr>
          <p:nvPr/>
        </p:nvCxnSpPr>
        <p:spPr>
          <a:xfrm>
            <a:off x="2316480" y="4010320"/>
            <a:ext cx="7330588" cy="7433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xmlns="" id="{A768BB07-A05B-4E36-A311-BC486E663827}"/>
              </a:ext>
            </a:extLst>
          </p:cNvPr>
          <p:cNvCxnSpPr>
            <a:cxnSpLocks/>
          </p:cNvCxnSpPr>
          <p:nvPr/>
        </p:nvCxnSpPr>
        <p:spPr>
          <a:xfrm>
            <a:off x="2316480" y="3338459"/>
            <a:ext cx="7330588" cy="1834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xmlns="" id="{DB6B9F89-8656-4247-BF3D-00C4EC45E931}"/>
              </a:ext>
            </a:extLst>
          </p:cNvPr>
          <p:cNvCxnSpPr>
            <a:cxnSpLocks/>
          </p:cNvCxnSpPr>
          <p:nvPr/>
        </p:nvCxnSpPr>
        <p:spPr>
          <a:xfrm>
            <a:off x="2518347" y="4632960"/>
            <a:ext cx="7251992" cy="15324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F80C6D04-3A41-4BD7-BBF9-A6B085ECC87A}"/>
              </a:ext>
            </a:extLst>
          </p:cNvPr>
          <p:cNvSpPr txBox="1"/>
          <p:nvPr/>
        </p:nvSpPr>
        <p:spPr>
          <a:xfrm>
            <a:off x="9856108" y="19922"/>
            <a:ext cx="1227781" cy="131641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7200" b="1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2DF00756-4FE5-40B1-9B00-29F3D0A65424}"/>
              </a:ext>
            </a:extLst>
          </p:cNvPr>
          <p:cNvSpPr txBox="1"/>
          <p:nvPr/>
        </p:nvSpPr>
        <p:spPr>
          <a:xfrm>
            <a:off x="9856108" y="1344539"/>
            <a:ext cx="1227781" cy="131641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7200" b="1" dirty="0">
                <a:solidFill>
                  <a:srgbClr val="FF0000"/>
                </a:solidFill>
              </a:rPr>
              <a:t>О</a:t>
            </a: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FC7A8D5D-74D6-4D70-AD2A-C201AF54683D}"/>
              </a:ext>
            </a:extLst>
          </p:cNvPr>
          <p:cNvSpPr txBox="1"/>
          <p:nvPr/>
        </p:nvSpPr>
        <p:spPr>
          <a:xfrm>
            <a:off x="9860949" y="2676032"/>
            <a:ext cx="1227781" cy="131641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7200" b="1" dirty="0">
                <a:solidFill>
                  <a:srgbClr val="FF0000"/>
                </a:solidFill>
              </a:rPr>
              <a:t>У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630BC0BF-FF65-4B6A-AD40-DB0A54858C5C}"/>
              </a:ext>
            </a:extLst>
          </p:cNvPr>
          <p:cNvSpPr txBox="1"/>
          <p:nvPr/>
        </p:nvSpPr>
        <p:spPr>
          <a:xfrm>
            <a:off x="9847464" y="4010320"/>
            <a:ext cx="1260775" cy="131641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7200" b="1" dirty="0">
                <a:solidFill>
                  <a:srgbClr val="FF0000"/>
                </a:solidFill>
              </a:rPr>
              <a:t>Ы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F81906C8-093E-4279-9642-9400CE029E66}"/>
              </a:ext>
            </a:extLst>
          </p:cNvPr>
          <p:cNvSpPr txBox="1"/>
          <p:nvPr/>
        </p:nvSpPr>
        <p:spPr>
          <a:xfrm>
            <a:off x="9834339" y="5341813"/>
            <a:ext cx="1273900" cy="143863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000" b="1" dirty="0">
                <a:solidFill>
                  <a:srgbClr val="FF0000"/>
                </a:solidFill>
              </a:rPr>
              <a:t>Э</a:t>
            </a:r>
          </a:p>
        </p:txBody>
      </p:sp>
      <p:pic>
        <p:nvPicPr>
          <p:cNvPr id="23" name="Picture 6" descr="Буба - смотрите новые серии мультфильма в проекте &amp;quot;Мульт в кино&amp;quot;!">
            <a:extLst>
              <a:ext uri="{FF2B5EF4-FFF2-40B4-BE49-F238E27FC236}">
                <a16:creationId xmlns:a16="http://schemas.microsoft.com/office/drawing/2014/main" xmlns="" id="{07F4CD9B-A5E8-46AF-90CB-7A1B70607E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13966" y="238040"/>
            <a:ext cx="1486204" cy="1844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0AD48FD-FE2B-42ED-BA92-3C01245F2BD5}"/>
              </a:ext>
            </a:extLst>
          </p:cNvPr>
          <p:cNvSpPr txBox="1"/>
          <p:nvPr/>
        </p:nvSpPr>
        <p:spPr>
          <a:xfrm>
            <a:off x="79531" y="1487253"/>
            <a:ext cx="2438816" cy="351615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800" b="1" dirty="0">
                <a:solidFill>
                  <a:srgbClr val="0070C0"/>
                </a:solidFill>
              </a:rPr>
              <a:t>Л</a:t>
            </a:r>
          </a:p>
        </p:txBody>
      </p:sp>
      <p:pic>
        <p:nvPicPr>
          <p:cNvPr id="26" name="Picture 6" descr="Буба - смотрите новые серии мультфильма в проекте &amp;quot;Мульт в кино&amp;quot;!">
            <a:extLst>
              <a:ext uri="{FF2B5EF4-FFF2-40B4-BE49-F238E27FC236}">
                <a16:creationId xmlns:a16="http://schemas.microsoft.com/office/drawing/2014/main" xmlns="" id="{AE86E36A-9750-4874-8C7D-D4A45488B9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13966" y="1648918"/>
            <a:ext cx="1486204" cy="1844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Буба - смотрите новые серии мультфильма в проекте &amp;quot;Мульт в кино&amp;quot;!">
            <a:extLst>
              <a:ext uri="{FF2B5EF4-FFF2-40B4-BE49-F238E27FC236}">
                <a16:creationId xmlns:a16="http://schemas.microsoft.com/office/drawing/2014/main" xmlns="" id="{3CE0C9C0-97B2-4559-A448-E81ED64099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99679" y="2474438"/>
            <a:ext cx="1486204" cy="1844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Буба - смотрите новые серии мультфильма в проекте &amp;quot;Мульт в кино&amp;quot;!">
            <a:extLst>
              <a:ext uri="{FF2B5EF4-FFF2-40B4-BE49-F238E27FC236}">
                <a16:creationId xmlns:a16="http://schemas.microsoft.com/office/drawing/2014/main" xmlns="" id="{CD2ECFBF-1F0E-49F8-B101-CF28B641C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99679" y="3093045"/>
            <a:ext cx="1486204" cy="1844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Буба - смотрите новые серии мультфильма в проекте &amp;quot;Мульт в кино&amp;quot;!">
            <a:extLst>
              <a:ext uri="{FF2B5EF4-FFF2-40B4-BE49-F238E27FC236}">
                <a16:creationId xmlns:a16="http://schemas.microsoft.com/office/drawing/2014/main" xmlns="" id="{387BDA23-40E3-4299-AB27-53963C5605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61315" y="3865890"/>
            <a:ext cx="1486204" cy="1844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Нижний колонтитул 14">
            <a:extLst>
              <a:ext uri="{FF2B5EF4-FFF2-40B4-BE49-F238E27FC236}">
                <a16:creationId xmlns:a16="http://schemas.microsoft.com/office/drawing/2014/main" xmlns="" id="{4B0C06FB-8B81-4139-9B48-7CF2121BA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SHOP-LOGO.RU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1" name="Прямоугольник: скругленные углы 30">
            <a:extLst>
              <a:ext uri="{FF2B5EF4-FFF2-40B4-BE49-F238E27FC236}">
                <a16:creationId xmlns:a16="http://schemas.microsoft.com/office/drawing/2014/main" xmlns="" id="{D2752E56-C304-407A-B4A0-62D52B1083E4}"/>
              </a:ext>
            </a:extLst>
          </p:cNvPr>
          <p:cNvSpPr/>
          <p:nvPr/>
        </p:nvSpPr>
        <p:spPr>
          <a:xfrm>
            <a:off x="4880622" y="62425"/>
            <a:ext cx="3485993" cy="66632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Нажми на Л, </a:t>
            </a:r>
          </a:p>
          <a:p>
            <a:pPr algn="ctr"/>
            <a:r>
              <a:rPr lang="ru-RU" sz="1600" b="1" dirty="0"/>
              <a:t>произнеси верно слог</a:t>
            </a:r>
          </a:p>
        </p:txBody>
      </p:sp>
      <p:sp>
        <p:nvSpPr>
          <p:cNvPr id="32" name="Стрелка: штриховая вправо 31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2ACFDCBD-3A3E-4CED-A4A6-E37C484FEF30}"/>
              </a:ext>
            </a:extLst>
          </p:cNvPr>
          <p:cNvSpPr/>
          <p:nvPr/>
        </p:nvSpPr>
        <p:spPr>
          <a:xfrm>
            <a:off x="11299371" y="6270171"/>
            <a:ext cx="892629" cy="587829"/>
          </a:xfrm>
          <a:prstGeom prst="stripedRightArrow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064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0.55691 -0.0682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39" y="-3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5.55112E-17 L 0.55691 -0.0682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39" y="-3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7037E-7 L 0.53841 0.0046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4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3.33333E-6 L 0.5418 0.0745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3" y="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85185E-6 L 0.53346 0.16041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67" y="8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0C0095FC-0777-440B-90BE-25000423AB87}"/>
              </a:ext>
            </a:extLst>
          </p:cNvPr>
          <p:cNvSpPr/>
          <p:nvPr/>
        </p:nvSpPr>
        <p:spPr>
          <a:xfrm>
            <a:off x="217383" y="1016476"/>
            <a:ext cx="11863781" cy="5715989"/>
          </a:xfrm>
          <a:prstGeom prst="round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АПКА – АПКА – АПКА - у меня есть   шапка                                            </a:t>
            </a:r>
          </a:p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УБА – УБА – УБА - меховая шуба</a:t>
            </a:r>
          </a:p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АРФ – АРФ – АРФ - мама вяжет шарф                                                                   </a:t>
            </a:r>
          </a:p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 – ГИ – ГИ - покупаем сапоги                                                                            </a:t>
            </a:r>
          </a:p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АПКИ – АПКИ – АПКИ - мягонькие тапки                                                                        </a:t>
            </a:r>
          </a:p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– ТО – ТО - длинное  пальто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xmlns="" id="{F4EE36BC-394E-42D0-85F3-9248AB730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SHOP-LOGO.RU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трелка: штриховая вправо 8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7B37BA0-FCD8-414E-8B70-BDFD6F85DD11}"/>
              </a:ext>
            </a:extLst>
          </p:cNvPr>
          <p:cNvSpPr/>
          <p:nvPr/>
        </p:nvSpPr>
        <p:spPr>
          <a:xfrm>
            <a:off x="11103429" y="6270171"/>
            <a:ext cx="1088571" cy="587829"/>
          </a:xfrm>
          <a:prstGeom prst="stripedRightArrow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: скругленные углы 8">
            <a:extLst>
              <a:ext uri="{FF2B5EF4-FFF2-40B4-BE49-F238E27FC236}">
                <a16:creationId xmlns:a16="http://schemas.microsoft.com/office/drawing/2014/main" xmlns="" id="{B1E3E6ED-A772-4970-B411-0EDF8FCA242A}"/>
              </a:ext>
            </a:extLst>
          </p:cNvPr>
          <p:cNvSpPr/>
          <p:nvPr/>
        </p:nvSpPr>
        <p:spPr>
          <a:xfrm>
            <a:off x="4353003" y="136525"/>
            <a:ext cx="3485993" cy="66632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Произнесите  </a:t>
            </a:r>
            <a:r>
              <a:rPr lang="ru-RU" sz="1600" b="1" dirty="0" err="1" smtClean="0"/>
              <a:t>чистоговорку</a:t>
            </a:r>
            <a:endParaRPr lang="ru-RU" sz="1600" b="1" dirty="0"/>
          </a:p>
        </p:txBody>
      </p:sp>
      <p:pic>
        <p:nvPicPr>
          <p:cNvPr id="8" name="Picture 2" descr="Домовёнок Буба Раскраски: 10 тыс изображений найдено в Яндекс.Картинках |  Мультфильмы, Мальчики иллюстрации, Детские картины">
            <a:extLst>
              <a:ext uri="{FF2B5EF4-FFF2-40B4-BE49-F238E27FC236}">
                <a16:creationId xmlns:a16="http://schemas.microsoft.com/office/drawing/2014/main" xmlns="" id="{DE35E4F3-F0C5-4D65-9CDE-772A05FE24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608" y="2180128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331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0C0095FC-0777-440B-90BE-25000423AB87}"/>
              </a:ext>
            </a:extLst>
          </p:cNvPr>
          <p:cNvSpPr/>
          <p:nvPr/>
        </p:nvSpPr>
        <p:spPr>
          <a:xfrm>
            <a:off x="1967345" y="-269175"/>
            <a:ext cx="9930987" cy="7107381"/>
          </a:xfrm>
          <a:prstGeom prst="round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 одежда, которую носят женщины? – женская одежда,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 одежда, которую носят мужчины?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 одежда, которую носят дети?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 одежда, которую носят только зимой?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 одежда, которую носят только летом?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 одежда, которую носят весной и осенью?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 одежда, которую носят рабочие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?-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 одежда, которую носят спортсмены?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 одежда, которую носят в праздники?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6" descr="Буба - смотрите новые серии мультфильма в проекте &amp;quot;Мульт в кино&amp;quot;!">
            <a:extLst>
              <a:ext uri="{FF2B5EF4-FFF2-40B4-BE49-F238E27FC236}">
                <a16:creationId xmlns:a16="http://schemas.microsoft.com/office/drawing/2014/main" xmlns="" id="{9ADB6707-07DA-48C9-A9DC-7457824EE8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2082846"/>
            <a:ext cx="3451303" cy="5024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xmlns="" id="{F4EE36BC-394E-42D0-85F3-9248AB730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SHOP-LOGO.RU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трелка: штриховая вправо 8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7B37BA0-FCD8-414E-8B70-BDFD6F85DD11}"/>
              </a:ext>
            </a:extLst>
          </p:cNvPr>
          <p:cNvSpPr/>
          <p:nvPr/>
        </p:nvSpPr>
        <p:spPr>
          <a:xfrm>
            <a:off x="11103429" y="6270171"/>
            <a:ext cx="1088571" cy="587829"/>
          </a:xfrm>
          <a:prstGeom prst="stripedRightArrow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466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0C0095FC-0777-440B-90BE-25000423AB87}"/>
              </a:ext>
            </a:extLst>
          </p:cNvPr>
          <p:cNvSpPr/>
          <p:nvPr/>
        </p:nvSpPr>
        <p:spPr>
          <a:xfrm>
            <a:off x="193963" y="182130"/>
            <a:ext cx="11998037" cy="6539345"/>
          </a:xfrm>
          <a:prstGeom prst="round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«Куда наденем?» Практическое употребление в речи предлога на.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Рукавицы наденем на... </a:t>
            </a:r>
            <a:endParaRPr lang="ru-RU" sz="3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Шарф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наденем на... </a:t>
            </a:r>
            <a:endParaRPr lang="ru-RU" sz="3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Шапку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наденем на... 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Сапожки наденем на... 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Перчатки наденем на... </a:t>
            </a:r>
            <a:endParaRPr lang="ru-RU" sz="3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Носки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наденем на... </a:t>
            </a:r>
            <a:endParaRPr lang="ru-RU" sz="3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Кепку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наденем на... 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xmlns="" id="{F4EE36BC-394E-42D0-85F3-9248AB730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SHOP-LOGO.RU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Стрелка: штриховая вправо 8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77B37BA0-FCD8-414E-8B70-BDFD6F85DD11}"/>
              </a:ext>
            </a:extLst>
          </p:cNvPr>
          <p:cNvSpPr/>
          <p:nvPr/>
        </p:nvSpPr>
        <p:spPr>
          <a:xfrm>
            <a:off x="11103429" y="6270171"/>
            <a:ext cx="1088571" cy="587829"/>
          </a:xfrm>
          <a:prstGeom prst="stripedRightArrow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Билеты на детский шоу-спектакль Буба в Москве 2021-2022">
            <a:extLst>
              <a:ext uri="{FF2B5EF4-FFF2-40B4-BE49-F238E27FC236}">
                <a16:creationId xmlns:a16="http://schemas.microsoft.com/office/drawing/2014/main" xmlns="" id="{20F7079F-12AE-4A16-A29D-0821BD87DF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270" y="2080203"/>
            <a:ext cx="3613930" cy="40534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594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614</TotalTime>
  <Words>254</Words>
  <Application>Microsoft Office PowerPoint</Application>
  <PresentationFormat>Широкоэкранный</PresentationFormat>
  <Paragraphs>104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Arial Black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KonoN</dc:creator>
  <cp:lastModifiedBy>Пользователь</cp:lastModifiedBy>
  <cp:revision>82</cp:revision>
  <dcterms:created xsi:type="dcterms:W3CDTF">2020-05-09T06:45:40Z</dcterms:created>
  <dcterms:modified xsi:type="dcterms:W3CDTF">2022-10-10T17:09:33Z</dcterms:modified>
</cp:coreProperties>
</file>