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60" r:id="rId2"/>
    <p:sldId id="290" r:id="rId3"/>
    <p:sldId id="258" r:id="rId4"/>
    <p:sldId id="297" r:id="rId5"/>
    <p:sldId id="263" r:id="rId6"/>
    <p:sldId id="264" r:id="rId7"/>
    <p:sldId id="271" r:id="rId8"/>
    <p:sldId id="268" r:id="rId9"/>
    <p:sldId id="270" r:id="rId10"/>
    <p:sldId id="298" r:id="rId11"/>
    <p:sldId id="300" r:id="rId12"/>
    <p:sldId id="292" r:id="rId13"/>
    <p:sldId id="295" r:id="rId14"/>
    <p:sldId id="302" r:id="rId15"/>
    <p:sldId id="286" r:id="rId16"/>
    <p:sldId id="293" r:id="rId17"/>
    <p:sldId id="30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9055F-35B3-4547-98AD-B3CF4D821CE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E923DD-F25D-4043-8041-194B0A037A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E923DD-F25D-4043-8041-194B0A037A9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43182"/>
            <a:ext cx="9144000" cy="2571768"/>
          </a:xfrm>
        </p:spPr>
        <p:txBody>
          <a:bodyPr>
            <a:normAutofit fontScale="90000"/>
          </a:bodyPr>
          <a:lstStyle/>
          <a:p>
            <a:pPr algn="l"/>
            <a:br>
              <a:rPr lang="ru-RU" b="1" dirty="0"/>
            </a:br>
            <a:r>
              <a:rPr lang="ru-RU" b="1" dirty="0"/>
              <a:t>      </a:t>
            </a: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r>
              <a:rPr lang="ru-RU" b="1" dirty="0"/>
              <a:t>       </a:t>
            </a:r>
            <a:r>
              <a:rPr lang="ru-RU" sz="4000" b="1" dirty="0"/>
              <a:t>украшают.</a:t>
            </a:r>
            <a:r>
              <a:rPr lang="ru-RU" b="1" dirty="0"/>
              <a:t> </a:t>
            </a:r>
            <a:br>
              <a:rPr lang="ru-RU" dirty="0"/>
            </a:br>
            <a:br>
              <a:rPr lang="ru-RU" dirty="0"/>
            </a:br>
            <a:br>
              <a:rPr lang="ru-RU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27221" y="3786190"/>
            <a:ext cx="8216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500166" y="1785926"/>
            <a:ext cx="6893955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разрозненных слов собрать</a:t>
            </a:r>
            <a:r>
              <a:rPr kumimoji="0" lang="ru-RU" sz="2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пословицу.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214290"/>
            <a:ext cx="664373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Синтаксическая </a:t>
            </a:r>
            <a:r>
              <a:rPr lang="ru-RU" sz="36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пятиминутка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643183"/>
            <a:ext cx="70009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/>
          </a:p>
          <a:p>
            <a:r>
              <a:rPr lang="ru-RU" sz="3600" b="1" dirty="0"/>
              <a:t>И, знание, человека,  мудрость,</a:t>
            </a:r>
          </a:p>
          <a:p>
            <a:endParaRPr lang="ru-RU" sz="3600" dirty="0"/>
          </a:p>
        </p:txBody>
      </p:sp>
      <p:pic>
        <p:nvPicPr>
          <p:cNvPr id="9" name="Picture 6" descr="AN0079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000504"/>
            <a:ext cx="2428892" cy="2388980"/>
          </a:xfrm>
          <a:prstGeom prst="rect">
            <a:avLst/>
          </a:prstGeom>
          <a:noFill/>
        </p:spPr>
      </p:pic>
      <p:sp>
        <p:nvSpPr>
          <p:cNvPr id="10" name="Выноска-облако 9"/>
          <p:cNvSpPr/>
          <p:nvPr/>
        </p:nvSpPr>
        <p:spPr>
          <a:xfrm rot="2826987">
            <a:off x="6132401" y="3820497"/>
            <a:ext cx="792754" cy="899964"/>
          </a:xfrm>
          <a:prstGeom prst="cloudCallout">
            <a:avLst>
              <a:gd name="adj1" fmla="val -31099"/>
              <a:gd name="adj2" fmla="val 7217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643050"/>
            <a:ext cx="79296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Вывод: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буквы е, ё, </a:t>
            </a:r>
            <a:r>
              <a:rPr lang="ru-RU" sz="3200" i="1" dirty="0" err="1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</a:t>
            </a:r>
            <a:r>
              <a:rPr lang="ru-RU" sz="3200" i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 стоят после согласной , то они обозначают один звук  и смягчают предыдущий согласный.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8B956F-2AD6-8539-7F21-8B5780D01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ФИЗМИНУТКА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ADEE4E-9DBD-B8C2-8E60-D72E061EA4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0" i="0" u="none" strike="noStrike" dirty="0">
                <a:effectLst/>
                <a:latin typeface="Times New Roman" panose="02020603050405020304" pitchFamily="18" charset="0"/>
              </a:rPr>
              <a:t>Если гласные обозначают два звука, приседают девочки, если один звук, то приседают мальчики.</a:t>
            </a:r>
            <a:endParaRPr lang="ru-RU" sz="2800" b="0" i="0" dirty="0">
              <a:effectLst/>
              <a:latin typeface="Times New Roman" panose="02020603050405020304" pitchFamily="18" charset="0"/>
            </a:endParaRPr>
          </a:p>
          <a:p>
            <a:pPr marL="0" indent="0" algn="l">
              <a:buNone/>
            </a:pPr>
            <a:r>
              <a:rPr lang="ru-RU" sz="2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	</a:t>
            </a:r>
          </a:p>
          <a:p>
            <a:pPr marL="0" indent="0" algn="l"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ru-RU" sz="2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Юнга, хлеб, барьер, люстра, пень, клюква, память, ружье, озеро, памятник, вьюга, свекла, каюта, пень, баян, бельё.</a:t>
            </a:r>
            <a:endParaRPr lang="ru-RU" sz="28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9501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Распределительный диктант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829576" cy="49720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Задание. Распределите слова в 2 столбика</a:t>
            </a:r>
            <a:r>
              <a:rPr lang="ru-RU" b="1" i="1" dirty="0"/>
              <a:t>: </a:t>
            </a:r>
            <a:endParaRPr lang="ru-RU" dirty="0"/>
          </a:p>
          <a:p>
            <a:pPr>
              <a:buNone/>
            </a:pPr>
            <a:r>
              <a:rPr lang="ru-RU" dirty="0"/>
              <a:t>      1)  буквы Е, Ё, Ю, Я обозначают 1 звук, </a:t>
            </a:r>
          </a:p>
          <a:p>
            <a:pPr>
              <a:buNone/>
            </a:pPr>
            <a:r>
              <a:rPr lang="ru-RU" dirty="0"/>
              <a:t>      2)  буквы Е, Ё, Ю, Я обозначают 2 звука.</a:t>
            </a:r>
          </a:p>
          <a:p>
            <a:pPr>
              <a:buNone/>
            </a:pPr>
            <a:r>
              <a:rPr lang="ru-RU" dirty="0">
                <a:solidFill>
                  <a:srgbClr val="C00000"/>
                </a:solidFill>
              </a:rPr>
              <a:t>       Мёд, еда, якорь, каюта, лес, тепло, ёлка,</a:t>
            </a:r>
          </a:p>
          <a:p>
            <a:pPr>
              <a:buNone/>
            </a:pPr>
            <a:r>
              <a:rPr lang="ru-RU" dirty="0">
                <a:solidFill>
                  <a:srgbClr val="C00000"/>
                </a:solidFill>
              </a:rPr>
              <a:t>       тень, люди, вьюга, льёт, летит, лямка, яма,</a:t>
            </a:r>
          </a:p>
          <a:p>
            <a:pPr>
              <a:buNone/>
            </a:pPr>
            <a:r>
              <a:rPr lang="ru-RU" dirty="0">
                <a:solidFill>
                  <a:srgbClr val="C00000"/>
                </a:solidFill>
              </a:rPr>
              <a:t>       баян, река, баня</a:t>
            </a:r>
          </a:p>
        </p:txBody>
      </p:sp>
      <p:pic>
        <p:nvPicPr>
          <p:cNvPr id="4" name="Picture 6" descr="AN0079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429388" y="4572008"/>
            <a:ext cx="1714512" cy="178819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4511684"/>
          </a:xfrm>
        </p:spPr>
        <p:txBody>
          <a:bodyPr>
            <a:normAutofit fontScale="90000"/>
          </a:bodyPr>
          <a:lstStyle/>
          <a:p>
            <a:pPr algn="l"/>
            <a:br>
              <a:rPr lang="ru-RU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95000"/>
                  </a:schemeClr>
                </a:solidFill>
              </a:rPr>
              <a:t>                   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Проверяем!</a:t>
            </a:r>
            <a:br>
              <a:rPr lang="ru-RU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5000"/>
                  </a:schemeClr>
                </a:solidFill>
              </a:rPr>
              <a:t>1)Мёд, лес, тепло, тень, люди,</a:t>
            </a:r>
            <a:br>
              <a:rPr lang="ru-RU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5000"/>
                  </a:schemeClr>
                </a:solidFill>
              </a:rPr>
              <a:t> летит, лямка, река, баня; </a:t>
            </a:r>
            <a:br>
              <a:rPr lang="ru-RU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95000"/>
                  </a:schemeClr>
                </a:solidFill>
              </a:rPr>
              <a:t>2)еда, якорь, каюта, ёлка, вьюга, льёт, яма, баян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/>
          </a:p>
        </p:txBody>
      </p:sp>
    </p:spTree>
  </p:cSld>
  <p:clrMapOvr>
    <a:masterClrMapping/>
  </p:clrMapOvr>
  <p:transition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1DF01A-2E23-3C7D-D12D-5ED700C7E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0" i="0" dirty="0">
                <a:effectLst/>
                <a:latin typeface="Times New Roman" panose="02020603050405020304" pitchFamily="18" charset="0"/>
              </a:rPr>
              <a:t>Отгадайте слово, запишите его, определите, сколько букв и звуков в словах.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DD70A2-96B0-1F75-C799-CEB15C2BF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algn="l">
              <a:buFont typeface="Arial" panose="020B0604020202020204" pitchFamily="34" charset="0"/>
              <a:buChar char="•"/>
            </a:pPr>
            <a:r>
              <a:rPr lang="ru-RU" sz="2800" b="0" i="0" u="none" strike="noStrike" dirty="0">
                <a:effectLst/>
                <a:latin typeface="Times New Roman" panose="02020603050405020304" pitchFamily="18" charset="0"/>
              </a:rPr>
              <a:t>Что больше всего на свете любит медведь? </a:t>
            </a:r>
            <a:r>
              <a:rPr lang="ru-RU" sz="2800" b="1" i="1" u="none" strike="noStrike" dirty="0">
                <a:effectLst/>
                <a:latin typeface="Times New Roman" panose="02020603050405020304" pitchFamily="18" charset="0"/>
              </a:rPr>
              <a:t>(мёд)</a:t>
            </a:r>
            <a:endParaRPr lang="ru-RU" sz="2800" b="0" i="0" dirty="0">
              <a:effectLst/>
              <a:latin typeface="Times New Roman" panose="02020603050405020304" pitchFamily="18" charset="0"/>
            </a:endParaRPr>
          </a:p>
          <a:p>
            <a:pPr marL="457200" algn="l">
              <a:buFont typeface="Arial" panose="020B0604020202020204" pitchFamily="34" charset="0"/>
              <a:buChar char="•"/>
            </a:pPr>
            <a:endParaRPr lang="ru-RU" sz="2800" b="0" i="0" u="none" strike="noStrike" dirty="0">
              <a:effectLst/>
              <a:latin typeface="Times New Roman" panose="02020603050405020304" pitchFamily="18" charset="0"/>
            </a:endParaRPr>
          </a:p>
          <a:p>
            <a:pPr marL="457200" algn="l">
              <a:buFont typeface="Arial" panose="020B0604020202020204" pitchFamily="34" charset="0"/>
              <a:buChar char="•"/>
            </a:pPr>
            <a:r>
              <a:rPr lang="ru-RU" sz="2800" b="0" i="0" u="none" strike="noStrike" dirty="0">
                <a:effectLst/>
                <a:latin typeface="Times New Roman" panose="02020603050405020304" pitchFamily="18" charset="0"/>
              </a:rPr>
              <a:t>Какая рыба начинается на Ё?</a:t>
            </a:r>
            <a:r>
              <a:rPr lang="ru-RU" sz="2800" b="0" i="1" u="none" strike="noStrike" dirty="0">
                <a:effectLst/>
                <a:latin typeface="Times New Roman" panose="02020603050405020304" pitchFamily="18" charset="0"/>
              </a:rPr>
              <a:t> </a:t>
            </a:r>
            <a:r>
              <a:rPr lang="ru-RU" sz="2800" b="1" i="1" u="none" strike="noStrike" dirty="0">
                <a:effectLst/>
                <a:latin typeface="Times New Roman" panose="02020603050405020304" pitchFamily="18" charset="0"/>
              </a:rPr>
              <a:t>(ёрш)</a:t>
            </a:r>
            <a:endParaRPr lang="ru-RU" sz="2800" b="0" i="0" dirty="0">
              <a:effectLst/>
              <a:latin typeface="Times New Roman" panose="02020603050405020304" pitchFamily="18" charset="0"/>
            </a:endParaRPr>
          </a:p>
          <a:p>
            <a:pPr marL="457200" algn="l">
              <a:buFont typeface="Arial" panose="020B0604020202020204" pitchFamily="34" charset="0"/>
              <a:buChar char="•"/>
            </a:pPr>
            <a:endParaRPr lang="ru-RU" sz="2800" b="0" i="0" u="none" strike="noStrike" dirty="0">
              <a:effectLst/>
              <a:latin typeface="Times New Roman" panose="02020603050405020304" pitchFamily="18" charset="0"/>
            </a:endParaRPr>
          </a:p>
          <a:p>
            <a:pPr marL="457200" algn="l">
              <a:buFont typeface="Arial" panose="020B0604020202020204" pitchFamily="34" charset="0"/>
              <a:buChar char="•"/>
            </a:pPr>
            <a:r>
              <a:rPr lang="ru-RU" sz="2800" b="0" i="0" u="none" strike="noStrike" dirty="0">
                <a:effectLst/>
                <a:latin typeface="Times New Roman" panose="02020603050405020304" pitchFamily="18" charset="0"/>
              </a:rPr>
              <a:t>Куда улетают птицы? </a:t>
            </a:r>
            <a:r>
              <a:rPr lang="ru-RU" sz="2800" b="1" i="1" u="none" strike="noStrike" dirty="0">
                <a:effectLst/>
                <a:latin typeface="Times New Roman" panose="02020603050405020304" pitchFamily="18" charset="0"/>
              </a:rPr>
              <a:t>(юг)</a:t>
            </a:r>
            <a:endParaRPr lang="ru-RU" sz="2800" b="0" i="0" dirty="0">
              <a:effectLst/>
              <a:latin typeface="Times New Roman" panose="02020603050405020304" pitchFamily="18" charset="0"/>
            </a:endParaRPr>
          </a:p>
          <a:p>
            <a:pPr marL="457200" algn="l">
              <a:buFont typeface="Arial" panose="020B0604020202020204" pitchFamily="34" charset="0"/>
              <a:buChar char="•"/>
            </a:pPr>
            <a:endParaRPr lang="ru-RU" sz="2800" b="0" i="0" u="none" strike="noStrike" dirty="0">
              <a:effectLst/>
              <a:latin typeface="Times New Roman" panose="02020603050405020304" pitchFamily="18" charset="0"/>
            </a:endParaRPr>
          </a:p>
          <a:p>
            <a:pPr marL="457200" algn="l">
              <a:buFont typeface="Arial" panose="020B0604020202020204" pitchFamily="34" charset="0"/>
              <a:buChar char="•"/>
            </a:pPr>
            <a:r>
              <a:rPr lang="ru-RU" sz="2800" b="0" i="0" u="none" strike="noStrike" dirty="0">
                <a:effectLst/>
                <a:latin typeface="Times New Roman" panose="02020603050405020304" pitchFamily="18" charset="0"/>
              </a:rPr>
              <a:t>Самый младший матрос на судне</a:t>
            </a:r>
            <a:r>
              <a:rPr lang="ru-RU" sz="2800" b="1" i="0" u="none" strike="noStrike" dirty="0">
                <a:effectLst/>
                <a:latin typeface="Times New Roman" panose="02020603050405020304" pitchFamily="18" charset="0"/>
              </a:rPr>
              <a:t>?(юнга)</a:t>
            </a:r>
            <a:endParaRPr lang="ru-RU" sz="2800" b="0" i="0" dirty="0"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032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-Что вы узнали на сегодняшнем уроке?</a:t>
            </a:r>
          </a:p>
          <a:p>
            <a:r>
              <a:rPr lang="ru-RU" dirty="0"/>
              <a:t>- В чём  вы испытывали трудности?</a:t>
            </a:r>
          </a:p>
          <a:p>
            <a:r>
              <a:rPr lang="ru-RU" dirty="0"/>
              <a:t>- На что ещё следует обратить внимание?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heel spokes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ru-RU" sz="2000" b="0" i="0" u="none" strike="noStrike" dirty="0">
                <a:effectLst/>
                <a:latin typeface="Tahoma" panose="020B0604030504040204" pitchFamily="34" charset="0"/>
              </a:rPr>
              <a:t>1) Кто узнал, что буквы </a:t>
            </a:r>
            <a:r>
              <a:rPr lang="ru-RU" sz="2000" b="0" i="0" u="none" strike="noStrike" dirty="0" err="1">
                <a:effectLst/>
                <a:latin typeface="Tahoma" panose="020B0604030504040204" pitchFamily="34" charset="0"/>
              </a:rPr>
              <a:t>е,ё,ю,я</a:t>
            </a:r>
            <a:r>
              <a:rPr lang="ru-RU" sz="2000" b="0" i="0" u="none" strike="noStrike" dirty="0">
                <a:effectLst/>
                <a:latin typeface="Tahoma" panose="020B0604030504040204" pitchFamily="34" charset="0"/>
              </a:rPr>
              <a:t> обозначают 1 или 2 </a:t>
            </a:r>
            <a:r>
              <a:rPr lang="ru-RU" sz="2000" b="0" i="0" u="none" strike="noStrike" dirty="0" err="1">
                <a:effectLst/>
                <a:latin typeface="Tahoma" panose="020B0604030504040204" pitchFamily="34" charset="0"/>
              </a:rPr>
              <a:t>звука,какие</a:t>
            </a:r>
            <a:r>
              <a:rPr lang="ru-RU" sz="2000" b="0" i="0" u="none" strike="noStrike" dirty="0">
                <a:effectLst/>
                <a:latin typeface="Tahoma" panose="020B0604030504040204" pitchFamily="34" charset="0"/>
              </a:rPr>
              <a:t> звуки могут обозначать, но не до конца научился различать позиции, в которых эти буквы обозначают 1или 2 </a:t>
            </a:r>
            <a:r>
              <a:rPr lang="ru-RU" sz="2000" b="0" i="0" u="none" strike="noStrike" dirty="0" err="1">
                <a:effectLst/>
                <a:latin typeface="Tahoma" panose="020B0604030504040204" pitchFamily="34" charset="0"/>
              </a:rPr>
              <a:t>звука,выполните</a:t>
            </a:r>
            <a:r>
              <a:rPr lang="ru-RU" sz="2000" b="0" i="0" u="none" strike="noStrike" dirty="0">
                <a:effectLst/>
                <a:latin typeface="Tahoma" panose="020B0604030504040204" pitchFamily="34" charset="0"/>
              </a:rPr>
              <a:t> упр.311.</a:t>
            </a:r>
          </a:p>
          <a:p>
            <a:pPr algn="l"/>
            <a:endParaRPr lang="ru-RU" sz="2000" b="0" i="0" dirty="0">
              <a:effectLst/>
              <a:latin typeface="Times New Roman" panose="02020603050405020304" pitchFamily="18" charset="0"/>
            </a:endParaRPr>
          </a:p>
          <a:p>
            <a:pPr algn="l"/>
            <a:r>
              <a:rPr lang="ru-RU" sz="2000" b="0" i="0" u="none" strike="noStrike" dirty="0">
                <a:effectLst/>
                <a:latin typeface="Tahoma" panose="020B0604030504040204" pitchFamily="34" charset="0"/>
              </a:rPr>
              <a:t>2) Кто научился различать позиции, в которых </a:t>
            </a:r>
            <a:r>
              <a:rPr lang="ru-RU" sz="2000" b="0" i="0" u="none" strike="noStrike" dirty="0" err="1">
                <a:effectLst/>
                <a:latin typeface="Tahoma" panose="020B0604030504040204" pitchFamily="34" charset="0"/>
              </a:rPr>
              <a:t>е,ё,ю.я</a:t>
            </a:r>
            <a:r>
              <a:rPr lang="ru-RU" sz="2000" b="0" i="0" u="none" strike="noStrike" dirty="0">
                <a:effectLst/>
                <a:latin typeface="Tahoma" panose="020B0604030504040204" pitchFamily="34" charset="0"/>
              </a:rPr>
              <a:t> обозначают 1 или 2 звука, то скажите себе: « Я работал хорошо» и выполните упр.312.</a:t>
            </a:r>
          </a:p>
          <a:p>
            <a:pPr algn="l"/>
            <a:endParaRPr lang="ru-RU" sz="2000" b="0" i="0" dirty="0">
              <a:effectLst/>
              <a:latin typeface="Times New Roman" panose="02020603050405020304" pitchFamily="18" charset="0"/>
            </a:endParaRPr>
          </a:p>
          <a:p>
            <a:pPr algn="l"/>
            <a:r>
              <a:rPr lang="ru-RU" sz="2000" b="0" i="0" u="none" strike="noStrike" dirty="0">
                <a:effectLst/>
                <a:latin typeface="Tahoma" panose="020B0604030504040204" pitchFamily="34" charset="0"/>
              </a:rPr>
              <a:t>3) Кто научился различать позиции, в которых </a:t>
            </a:r>
            <a:r>
              <a:rPr lang="ru-RU" sz="2000" b="0" i="0" u="none" strike="noStrike" dirty="0" err="1">
                <a:effectLst/>
                <a:latin typeface="Tahoma" panose="020B0604030504040204" pitchFamily="34" charset="0"/>
              </a:rPr>
              <a:t>е,ё,ю.я</a:t>
            </a:r>
            <a:r>
              <a:rPr lang="ru-RU" sz="2000" b="0" i="0" u="none" strike="noStrike" dirty="0">
                <a:effectLst/>
                <a:latin typeface="Tahoma" panose="020B0604030504040204" pitchFamily="34" charset="0"/>
              </a:rPr>
              <a:t> обозначают 1 или 2 звука, и может объяснить </a:t>
            </a:r>
            <a:r>
              <a:rPr lang="ru-RU" sz="2000" b="0" i="0" u="none" strike="noStrike" dirty="0" err="1">
                <a:effectLst/>
                <a:latin typeface="Tahoma" panose="020B0604030504040204" pitchFamily="34" charset="0"/>
              </a:rPr>
              <a:t>товарищу,выполните</a:t>
            </a:r>
            <a:r>
              <a:rPr lang="ru-RU" sz="2000" b="0" i="0" u="none" strike="noStrike" dirty="0">
                <a:effectLst/>
                <a:latin typeface="Tahoma" panose="020B0604030504040204" pitchFamily="34" charset="0"/>
              </a:rPr>
              <a:t> упр.314.</a:t>
            </a:r>
            <a:endParaRPr lang="ru-RU" sz="2000" b="0" i="0" dirty="0">
              <a:effectLst/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pull dir="l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ОЛОДЦЫ! ">
            <a:extLst>
              <a:ext uri="{FF2B5EF4-FFF2-40B4-BE49-F238E27FC236}">
                <a16:creationId xmlns:a16="http://schemas.microsoft.com/office/drawing/2014/main" id="{BD594A5B-60B0-1EE0-06C6-36BDB9BFB06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0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Проверим!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71610"/>
          </a:xfrm>
        </p:spPr>
        <p:txBody>
          <a:bodyPr/>
          <a:lstStyle/>
          <a:p>
            <a:pPr algn="just">
              <a:buNone/>
            </a:pPr>
            <a:r>
              <a:rPr lang="ru-RU" dirty="0"/>
              <a:t>		</a:t>
            </a:r>
            <a:r>
              <a:rPr lang="ru-RU" b="1" dirty="0"/>
              <a:t>Знание и мудрость украшают человека. </a:t>
            </a:r>
            <a:endParaRPr lang="ru-RU" dirty="0"/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Picture 6" descr="AN0079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714620"/>
            <a:ext cx="2474913" cy="2581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6" descr="bereza_belai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5731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br>
              <a:rPr lang="ru-RU" sz="6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6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Фонетика</a:t>
            </a:r>
            <a:br>
              <a:rPr lang="ru-RU" sz="6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11" descr="BL00122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43504" y="3357562"/>
            <a:ext cx="3601367" cy="3143272"/>
          </a:xfrm>
          <a:prstGeom prst="rect">
            <a:avLst/>
          </a:prstGeom>
          <a:noFill/>
          <a:ln/>
        </p:spPr>
      </p:pic>
      <p:pic>
        <p:nvPicPr>
          <p:cNvPr id="5" name="Picture 28" descr="BL00526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285992"/>
            <a:ext cx="4252775" cy="276384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1571612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dirty="0">
                <a:ln/>
                <a:solidFill>
                  <a:srgbClr val="C00000"/>
                </a:solidFill>
              </a:rPr>
              <a:t>Звуки</a:t>
            </a:r>
            <a:r>
              <a:rPr lang="ru-RU" sz="4800" b="1" dirty="0">
                <a:ln/>
                <a:solidFill>
                  <a:schemeClr val="accent3"/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43636" y="2571744"/>
            <a:ext cx="17209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Буквы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1643042" y="2285992"/>
            <a:ext cx="1214446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7108049" y="3893347"/>
            <a:ext cx="128588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/>
          </a:bodyPr>
          <a:lstStyle/>
          <a:p>
            <a:r>
              <a:rPr lang="ru-RU" b="1" dirty="0"/>
              <a:t>Знание и мудрость украшают человека</a:t>
            </a:r>
            <a:endParaRPr lang="ru-RU" dirty="0"/>
          </a:p>
        </p:txBody>
      </p:sp>
      <p:pic>
        <p:nvPicPr>
          <p:cNvPr id="3" name="Picture 6" descr="AN0079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214686"/>
            <a:ext cx="2474913" cy="2581275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 rot="2826987">
            <a:off x="5323620" y="2466691"/>
            <a:ext cx="987208" cy="979638"/>
          </a:xfrm>
          <a:prstGeom prst="cloudCallout">
            <a:avLst>
              <a:gd name="adj1" fmla="val -31099"/>
              <a:gd name="adj2" fmla="val 7217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Проверим!</a:t>
            </a:r>
            <a:b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b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6" descr="AN0079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357562"/>
            <a:ext cx="2474913" cy="2581275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786050" y="3071810"/>
            <a:ext cx="60722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ru-RU" sz="28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Мои документы со старого диска\Мои рисунки\Алфавит\E.WM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2428868"/>
            <a:ext cx="114297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2357422" y="2769987"/>
            <a:ext cx="678657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Знани</a:t>
            </a:r>
            <a:r>
              <a:rPr kumimoji="0" lang="ru-RU" sz="40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</a:t>
            </a:r>
            <a:endParaRPr kumimoji="0" lang="ru-RU" sz="40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>
                <a:latin typeface="Arial" pitchFamily="34" charset="0"/>
                <a:ea typeface="Times New Roman" pitchFamily="18" charset="0"/>
              </a:rPr>
              <a:t>       </a:t>
            </a: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Украша</a:t>
            </a:r>
            <a:r>
              <a:rPr kumimoji="0" lang="ru-RU" sz="40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ю</a:t>
            </a: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6215074" y="4000504"/>
            <a:ext cx="1428760" cy="1107996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sz="66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AN0079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357562"/>
            <a:ext cx="2474913" cy="2581275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71736" y="1428737"/>
            <a:ext cx="52864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36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1714488"/>
            <a:ext cx="48577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                   Человек</a:t>
            </a:r>
          </a:p>
          <a:p>
            <a:endParaRPr lang="ru-RU" sz="4000" b="1" dirty="0"/>
          </a:p>
          <a:p>
            <a:r>
              <a:rPr lang="ru-RU" sz="4000" b="1" dirty="0"/>
              <a:t> 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4500570"/>
            <a:ext cx="4572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Смягчает предыдущий согласный и обозначает звук (э)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2428869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err="1"/>
              <a:t>Челов</a:t>
            </a:r>
            <a:r>
              <a:rPr lang="en-US" sz="3600" b="1" dirty="0"/>
              <a:t>[</a:t>
            </a:r>
            <a:r>
              <a:rPr lang="ru-RU" sz="3600" b="1" dirty="0"/>
              <a:t>э</a:t>
            </a:r>
            <a:r>
              <a:rPr lang="en-US" sz="3600" b="1" dirty="0"/>
              <a:t>]</a:t>
            </a:r>
            <a:r>
              <a:rPr lang="ru-RU" sz="3600" b="1" dirty="0"/>
              <a:t>к</a:t>
            </a:r>
          </a:p>
        </p:txBody>
      </p:sp>
      <p:pic>
        <p:nvPicPr>
          <p:cNvPr id="11" name="Picture 28" descr="BL00526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500174"/>
            <a:ext cx="2748073" cy="1785950"/>
          </a:xfrm>
          <a:prstGeom prst="rect">
            <a:avLst/>
          </a:prstGeom>
          <a:noFill/>
        </p:spPr>
      </p:pic>
      <p:sp>
        <p:nvSpPr>
          <p:cNvPr id="12" name="Выноска-облако 11"/>
          <p:cNvSpPr/>
          <p:nvPr/>
        </p:nvSpPr>
        <p:spPr>
          <a:xfrm rot="2826987">
            <a:off x="2630068" y="2991249"/>
            <a:ext cx="987208" cy="979638"/>
          </a:xfrm>
          <a:prstGeom prst="cloudCallout">
            <a:avLst>
              <a:gd name="adj1" fmla="val -31099"/>
              <a:gd name="adj2" fmla="val 7217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b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Двойная  роль букв</a:t>
            </a:r>
            <a:b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D:\Мои документы со старого диска\Мои рисунки\Алфавит\E.WM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786058"/>
            <a:ext cx="1500166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Мои документы со старого диска\Мои рисунки\Алфавит\E.WM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714620"/>
            <a:ext cx="1571604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узел 4"/>
          <p:cNvSpPr/>
          <p:nvPr/>
        </p:nvSpPr>
        <p:spPr>
          <a:xfrm>
            <a:off x="3071802" y="2143116"/>
            <a:ext cx="457200" cy="457200"/>
          </a:xfrm>
          <a:prstGeom prst="flowChartConnec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3786182" y="2143116"/>
            <a:ext cx="457200" cy="457200"/>
          </a:xfrm>
          <a:prstGeom prst="flowChartConnec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2428868"/>
            <a:ext cx="242889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sz="15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:\Мои документы со старого диска\Мои рисунки\Алфавит\R.WM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572264" y="2571744"/>
            <a:ext cx="150019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Какие звуки слышатся?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lvl="0" indent="269875" fontAlgn="base">
              <a:spcBef>
                <a:spcPct val="0"/>
              </a:spcBef>
              <a:spcAft>
                <a:spcPct val="0"/>
              </a:spcAft>
              <a:buNone/>
            </a:pPr>
            <a:endParaRPr kumimoji="0" lang="ru-RU" sz="48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26987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48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 – [           ] </a:t>
            </a:r>
            <a:endParaRPr kumimoji="0" lang="ru-RU" sz="48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269875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48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Ё  – [           ]</a:t>
            </a:r>
            <a:endParaRPr kumimoji="0" lang="ru-RU" sz="48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269875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48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 –[           </a:t>
            </a:r>
            <a:r>
              <a:rPr lang="ru-RU" sz="48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]</a:t>
            </a:r>
            <a:endParaRPr kumimoji="0" lang="ru-RU" sz="48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269875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48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 – [           ]</a:t>
            </a:r>
            <a:endParaRPr kumimoji="0" lang="ru-RU" sz="48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4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929190" y="1571612"/>
            <a:ext cx="3714776" cy="4525963"/>
          </a:xfr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269875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marL="0" indent="26987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800" dirty="0"/>
              <a:t> е – [</a:t>
            </a:r>
            <a:r>
              <a:rPr lang="ru-RU" sz="4800" dirty="0" err="1"/>
              <a:t>й'э</a:t>
            </a:r>
            <a:r>
              <a:rPr lang="ru-RU" sz="4800" dirty="0"/>
              <a:t>] </a:t>
            </a:r>
            <a:br>
              <a:rPr lang="ru-RU" sz="4800" dirty="0"/>
            </a:br>
            <a:r>
              <a:rPr lang="ru-RU" sz="4800" dirty="0"/>
              <a:t>   </a:t>
            </a:r>
            <a:r>
              <a:rPr lang="ru-RU" sz="4800" dirty="0" err="1"/>
              <a:t>ё</a:t>
            </a:r>
            <a:r>
              <a:rPr lang="ru-RU" sz="4800" dirty="0"/>
              <a:t> – [</a:t>
            </a:r>
            <a:r>
              <a:rPr lang="ru-RU" sz="4800" dirty="0" err="1"/>
              <a:t>й'о</a:t>
            </a:r>
            <a:r>
              <a:rPr lang="ru-RU" sz="4800" dirty="0"/>
              <a:t>]</a:t>
            </a:r>
            <a:br>
              <a:rPr lang="ru-RU" sz="4800" dirty="0"/>
            </a:br>
            <a:r>
              <a:rPr lang="ru-RU" sz="4800" dirty="0"/>
              <a:t>   </a:t>
            </a:r>
            <a:r>
              <a:rPr lang="ru-RU" sz="4800" dirty="0" err="1"/>
              <a:t>ю</a:t>
            </a:r>
            <a:r>
              <a:rPr lang="ru-RU" sz="4800" dirty="0"/>
              <a:t> –[</a:t>
            </a:r>
            <a:r>
              <a:rPr lang="ru-RU" sz="4800" dirty="0" err="1"/>
              <a:t>й'у</a:t>
            </a:r>
            <a:r>
              <a:rPr lang="ru-RU" sz="4800" dirty="0"/>
              <a:t>]</a:t>
            </a:r>
            <a:br>
              <a:rPr lang="ru-RU" sz="4800" dirty="0"/>
            </a:br>
            <a:r>
              <a:rPr lang="ru-RU" sz="4800" dirty="0"/>
              <a:t>   я – [</a:t>
            </a:r>
            <a:r>
              <a:rPr lang="ru-RU" sz="4800" dirty="0" err="1"/>
              <a:t>й'а</a:t>
            </a:r>
            <a:r>
              <a:rPr lang="ru-RU" sz="4800" dirty="0"/>
              <a:t>]</a:t>
            </a:r>
          </a:p>
          <a:p>
            <a:pPr marL="0" indent="269875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4800" dirty="0"/>
          </a:p>
          <a:p>
            <a:pPr marL="0" indent="26987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800" dirty="0"/>
              <a:t> </a:t>
            </a:r>
            <a:endParaRPr kumimoji="0" lang="ru-RU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Разгадка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900354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ль [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й'э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']</a:t>
            </a:r>
          </a:p>
          <a:p>
            <a:pPr>
              <a:buNone/>
            </a:pP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лка [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й'о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buNone/>
            </a:pP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ла [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й'у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buNone/>
            </a:pP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 [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й'а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14612" y="1571612"/>
            <a:ext cx="2928958" cy="335758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u="db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 [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й'э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u="db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мка [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й'о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u="db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га [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в'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й'у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u="dbl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ъ</a:t>
            </a: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[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й‘а</a:t>
            </a:r>
            <a:r>
              <a:rPr lang="ru-RU" sz="2400" u="dbl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1643050"/>
            <a:ext cx="292895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400" u="db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ц [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й'э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u="dbl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 [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па</a:t>
            </a:r>
            <a:r>
              <a:rPr lang="ru-RU" sz="2400" u="dbl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й'о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 [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й’у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ль [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2400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й’а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43372" y="4214818"/>
            <a:ext cx="361547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</a:p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Буквы Е Ё Ю Я </a:t>
            </a:r>
          </a:p>
          <a:p>
            <a:pPr lvl="2" algn="ctr">
              <a:buFont typeface="Wingdings" pitchFamily="2" charset="2"/>
              <a:buChar char="§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   в начале слова </a:t>
            </a:r>
          </a:p>
          <a:p>
            <a:pPr lvl="2" algn="ctr">
              <a:buFont typeface="Wingdings" pitchFamily="2" charset="2"/>
              <a:buChar char="§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после гласной </a:t>
            </a:r>
          </a:p>
          <a:p>
            <a:pPr lvl="2">
              <a:buFont typeface="Wingdings" pitchFamily="2" charset="2"/>
              <a:buChar char="§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после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ъ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обозначают два звука</a:t>
            </a:r>
          </a:p>
        </p:txBody>
      </p:sp>
      <p:pic>
        <p:nvPicPr>
          <p:cNvPr id="10" name="Picture 2" descr="C:\Users\user\Pictures\1242389045_warning_imag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214818"/>
            <a:ext cx="2286016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847</TotalTime>
  <Words>607</Words>
  <Application>Microsoft Office PowerPoint</Application>
  <PresentationFormat>Экран (4:3)</PresentationFormat>
  <Paragraphs>105</Paragraphs>
  <Slides>17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Tahoma</vt:lpstr>
      <vt:lpstr>Times New Roman</vt:lpstr>
      <vt:lpstr>Wingdings</vt:lpstr>
      <vt:lpstr>Тема Office</vt:lpstr>
      <vt:lpstr>                 украшают.    </vt:lpstr>
      <vt:lpstr>Проверим!</vt:lpstr>
      <vt:lpstr> Фонетика </vt:lpstr>
      <vt:lpstr>Знание и мудрость украшают человека</vt:lpstr>
      <vt:lpstr>Проверим!  </vt:lpstr>
      <vt:lpstr>Презентация PowerPoint</vt:lpstr>
      <vt:lpstr> Двойная  роль букв </vt:lpstr>
      <vt:lpstr>Какие звуки слышатся?</vt:lpstr>
      <vt:lpstr>Разгадка</vt:lpstr>
      <vt:lpstr>Презентация PowerPoint</vt:lpstr>
      <vt:lpstr>ФИЗМИНУТКА </vt:lpstr>
      <vt:lpstr>Распределительный диктант</vt:lpstr>
      <vt:lpstr>                     Проверяем! 1)Мёд, лес, тепло, тень, люди,  летит, лямка, река, баня;  2)еда, якорь, каюта, ёлка, вьюга, льёт, яма, баян </vt:lpstr>
      <vt:lpstr>Отгадайте слово, запишите его, определите, сколько букв и звуков в словах.</vt:lpstr>
      <vt:lpstr>Рефлексия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Алена</cp:lastModifiedBy>
  <cp:revision>90</cp:revision>
  <dcterms:modified xsi:type="dcterms:W3CDTF">2022-10-11T11:42:28Z</dcterms:modified>
</cp:coreProperties>
</file>