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7.xml" ContentType="application/vnd.openxmlformats-officedocument.presentationml.notesSlide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61" r:id="rId3"/>
    <p:sldId id="264" r:id="rId4"/>
    <p:sldId id="265" r:id="rId5"/>
    <p:sldId id="276" r:id="rId6"/>
    <p:sldId id="275" r:id="rId7"/>
    <p:sldId id="274" r:id="rId8"/>
    <p:sldId id="273" r:id="rId9"/>
    <p:sldId id="272" r:id="rId10"/>
    <p:sldId id="271" r:id="rId11"/>
    <p:sldId id="270" r:id="rId12"/>
    <p:sldId id="267" r:id="rId13"/>
    <p:sldId id="283" r:id="rId14"/>
    <p:sldId id="282" r:id="rId15"/>
    <p:sldId id="281" r:id="rId16"/>
    <p:sldId id="284" r:id="rId17"/>
    <p:sldId id="280" r:id="rId18"/>
    <p:sldId id="285" r:id="rId19"/>
    <p:sldId id="286" r:id="rId2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Verdana" panose="020B0604030504040204" pitchFamily="34" charset="0"/>
      <p:regular r:id="rId26"/>
      <p:bold r:id="rId27"/>
      <p:italic r:id="rId28"/>
      <p:boldItalic r:id="rId29"/>
    </p:embeddedFont>
  </p:embeddedFontLst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72;&#1075;&#1080;&#1089;&#1090;&#1088;&#1072;&#1090;&#1091;&#1088;&#1072;\&#1044;&#1080;&#1089;&#1077;&#1088;&#1090;\&#1052;&#1077;&#1090;&#1086;&#1076;%20&#1080;&#1079;&#1091;&#1095;&#1077;&#1085;&#1080;&#1103;%20&#1084;&#1086;&#1090;&#1080;&#1074;&#1072;&#1094;&#1080;&#1086;&#1085;&#1085;&#1086;&#1081;%20&#1089;&#1092;&#1077;&#1088;&#1099;%20&#1083;&#1080;&#1095;&#1085;&#1086;&#1089;&#1090;&#1080;%20&#1052;&#1080;&#1083;&#1100;&#1084;&#1072;&#1085;%20&#1042;.&#1069;2222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75;&#1080;&#1089;&#1090;&#1088;&#1072;&#1090;&#1091;&#1088;&#1072;\&#1044;&#1080;&#1089;&#1077;&#1088;&#1090;\&#1058;&#1077;&#1089;&#1090;&#1080;&#1088;&#1086;&#1074;&#1072;&#1085;&#1080;&#1077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75;&#1080;&#1089;&#1090;&#1088;&#1072;&#1090;&#1091;&#1088;&#1072;\&#1044;&#1080;&#1089;&#1077;&#1088;&#1090;\&#1058;&#1077;&#1089;&#1090;&#1080;&#1088;&#1086;&#1074;&#1072;&#1085;&#1080;&#1077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72;&#1075;&#1080;&#1089;&#1090;&#1088;&#1072;&#1090;&#1091;&#1088;&#1072;\&#1044;&#1080;&#1089;&#1077;&#1088;&#1090;\&#1052;&#1077;&#1090;&#1086;&#1076;%20&#1080;&#1079;&#1091;&#1095;&#1077;&#1085;&#1080;&#1103;%20&#1084;&#1086;&#1090;&#1080;&#1074;&#1072;&#1094;&#1080;&#1086;&#1085;&#1085;&#1086;&#1081;%20&#1089;&#1092;&#1077;&#1088;&#1099;%20&#1083;&#1080;&#1095;&#1085;&#1086;&#1089;&#1090;&#1080;%20&#1052;&#1080;&#1083;&#1100;&#1084;&#1072;&#1085;%20&#1042;.&#1069;222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75;&#1080;&#1089;&#1090;&#1088;&#1072;&#1090;&#1091;&#1088;&#1072;\&#1044;&#1080;&#1089;&#1077;&#1088;&#1090;\&#1058;&#1077;&#1089;&#1090;&#1080;&#1088;&#1086;&#1074;&#1072;&#1085;&#1080;&#107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75;&#1080;&#1089;&#1090;&#1088;&#1072;&#1090;&#1091;&#1088;&#1072;\&#1044;&#1080;&#1089;&#1077;&#1088;&#1090;\&#1058;&#1077;&#1089;&#1090;&#1080;&#1088;&#1086;&#1074;&#1072;&#1085;&#1080;&#1077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72;&#1075;&#1080;&#1089;&#1090;&#1088;&#1072;&#1090;&#1091;&#1088;&#1072;\&#1044;&#1080;&#1089;&#1077;&#1088;&#1090;\&#1052;&#1077;&#1090;&#1086;&#1076;%20&#1080;&#1079;&#1091;&#1095;&#1077;&#1085;&#1080;&#1103;%20&#1084;&#1086;&#1090;&#1080;&#1074;&#1072;&#1094;&#1080;&#1086;&#1085;&#1085;&#1086;&#1081;%20&#1089;&#1092;&#1077;&#1088;&#1099;%20&#1083;&#1080;&#1095;&#1085;&#1086;&#1089;&#1090;&#1080;%20&#1052;&#1080;&#1083;&#1100;&#1084;&#1072;&#1085;%20&#1042;.&#1069;222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72;&#1075;&#1080;&#1089;&#1090;&#1088;&#1072;&#1090;&#1091;&#1088;&#1072;\&#1044;&#1080;&#1089;&#1077;&#1088;&#1090;\&#1052;&#1077;&#1090;&#1086;&#1076;%20&#1080;&#1079;&#1091;&#1095;&#1077;&#1085;&#1080;&#1103;%20&#1084;&#1086;&#1090;&#1080;&#1074;&#1072;&#1094;&#1080;&#1086;&#1085;&#1085;&#1086;&#1081;%20&#1089;&#1092;&#1077;&#1088;&#1099;%20&#1083;&#1080;&#1095;&#1085;&#1086;&#1089;&#1090;&#1080;%20&#1052;&#1080;&#1083;&#1100;&#1084;&#1072;&#1085;%20&#1042;.&#1069;2222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75;&#1080;&#1089;&#1090;&#1088;&#1072;&#1090;&#1091;&#1088;&#1072;\&#1044;&#1080;&#1089;&#1077;&#1088;&#1090;\&#1058;&#1077;&#1089;&#1090;&#1080;&#1088;&#1086;&#1074;&#1072;&#1085;&#1080;&#1077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75;&#1080;&#1089;&#1090;&#1088;&#1072;&#1090;&#1091;&#1088;&#1072;\&#1044;&#1080;&#1089;&#1077;&#1088;&#1090;\&#1058;&#1077;&#1089;&#1090;&#1080;&#1088;&#1086;&#1074;&#1072;&#1085;&#1080;&#1077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2;&#1072;&#1075;&#1080;&#1089;&#1090;&#1088;&#1072;&#1090;&#1091;&#1088;&#1072;\&#1044;&#1080;&#1089;&#1077;&#1088;&#1090;\&#1058;&#1077;&#1089;&#1090;&#1080;&#1088;&#1086;&#1074;&#1072;&#1085;&#1080;&#1077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75887013295643E-2"/>
          <c:y val="2.5004349920126359E-2"/>
          <c:w val="0.90479021415596295"/>
          <c:h val="0.89049128379371112"/>
        </c:manualLayout>
      </c:layout>
      <c:lineChart>
        <c:grouping val="stacked"/>
        <c:varyColors val="0"/>
        <c:ser>
          <c:idx val="0"/>
          <c:order val="0"/>
          <c:tx>
            <c:v>Тип мотивационного профиля</c:v>
          </c:tx>
          <c:spPr>
            <a:ln>
              <a:solidFill>
                <a:schemeClr val="accent6"/>
              </a:solidFill>
            </a:ln>
          </c:spPr>
          <c:marker>
            <c:spPr>
              <a:solidFill>
                <a:schemeClr val="accent1"/>
              </a:solidFill>
              <a:ln>
                <a:solidFill>
                  <a:schemeClr val="accent6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'Мотивация Мильман'!$M$10:$S$10</c:f>
              <c:strCache>
                <c:ptCount val="7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</c:strCache>
            </c:strRef>
          </c:cat>
          <c:val>
            <c:numRef>
              <c:f>'Мотивация Мильман'!$M$11:$S$11</c:f>
              <c:numCache>
                <c:formatCode>General</c:formatCode>
                <c:ptCount val="7"/>
                <c:pt idx="0">
                  <c:v>18</c:v>
                </c:pt>
                <c:pt idx="1">
                  <c:v>19</c:v>
                </c:pt>
                <c:pt idx="2">
                  <c:v>18</c:v>
                </c:pt>
                <c:pt idx="3">
                  <c:v>18</c:v>
                </c:pt>
                <c:pt idx="4">
                  <c:v>15</c:v>
                </c:pt>
                <c:pt idx="5">
                  <c:v>17</c:v>
                </c:pt>
                <c:pt idx="6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9C6-48EB-BC24-E5B99A569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129936"/>
        <c:axId val="130130496"/>
      </c:lineChart>
      <c:catAx>
        <c:axId val="130129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130496"/>
        <c:crossesAt val="0"/>
        <c:auto val="1"/>
        <c:lblAlgn val="ctr"/>
        <c:lblOffset val="100"/>
        <c:noMultiLvlLbl val="0"/>
      </c:catAx>
      <c:valAx>
        <c:axId val="130130496"/>
        <c:scaling>
          <c:orientation val="minMax"/>
          <c:min val="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129936"/>
        <c:crosses val="autoZero"/>
        <c:crossBetween val="between"/>
        <c:majorUnit val="1"/>
      </c:valAx>
    </c:plotArea>
    <c:plotVisOnly val="1"/>
    <c:dispBlanksAs val="zero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/>
              <a:t>Контрольная группа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Лист4!$B$1</c:f>
              <c:strCache>
                <c:ptCount val="1"/>
                <c:pt idx="0">
                  <c:v>До эксперимента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Лист4!$A$2:$A$6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Лист4!$B$2:$B$6</c:f>
              <c:numCache>
                <c:formatCode>General</c:formatCode>
                <c:ptCount val="5"/>
                <c:pt idx="0">
                  <c:v>8</c:v>
                </c:pt>
                <c:pt idx="1">
                  <c:v>47</c:v>
                </c:pt>
                <c:pt idx="2">
                  <c:v>43</c:v>
                </c:pt>
                <c:pt idx="3">
                  <c:v>10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C-43C8-BDAD-4DD33AB906BD}"/>
            </c:ext>
          </c:extLst>
        </c:ser>
        <c:ser>
          <c:idx val="1"/>
          <c:order val="1"/>
          <c:tx>
            <c:strRef>
              <c:f>Лист4!$C$1</c:f>
              <c:strCache>
                <c:ptCount val="1"/>
                <c:pt idx="0">
                  <c:v>После эксперимента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Лист4!$A$2:$A$6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Лист4!$C$2:$C$6</c:f>
              <c:numCache>
                <c:formatCode>General</c:formatCode>
                <c:ptCount val="5"/>
                <c:pt idx="0">
                  <c:v>9</c:v>
                </c:pt>
                <c:pt idx="1">
                  <c:v>51</c:v>
                </c:pt>
                <c:pt idx="2">
                  <c:v>38</c:v>
                </c:pt>
                <c:pt idx="3">
                  <c:v>8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C-43C8-BDAD-4DD33AB906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1540272"/>
        <c:axId val="131540832"/>
      </c:barChart>
      <c:catAx>
        <c:axId val="131540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Тип мотивационного профиля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1540832"/>
        <c:crosses val="autoZero"/>
        <c:auto val="1"/>
        <c:lblAlgn val="ctr"/>
        <c:lblOffset val="100"/>
        <c:noMultiLvlLbl val="0"/>
      </c:catAx>
      <c:valAx>
        <c:axId val="131540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Количество детей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1540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 baseline="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r>
              <a:rPr lang="ru-RU" dirty="0" smtClean="0"/>
              <a:t>Экспериментальная группа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5252417947385917E-2"/>
          <c:y val="0.16328703703703704"/>
          <c:w val="0.89770594130279169"/>
          <c:h val="0.591622557596967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Лист5!$B$1:$B$2</c:f>
              <c:strCache>
                <c:ptCount val="2"/>
                <c:pt idx="1">
                  <c:v>До эксперимента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Лист5!$A$3:$A$7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Лист5!$B$3:$B$7</c:f>
              <c:numCache>
                <c:formatCode>General</c:formatCode>
                <c:ptCount val="5"/>
                <c:pt idx="0">
                  <c:v>6</c:v>
                </c:pt>
                <c:pt idx="1">
                  <c:v>49</c:v>
                </c:pt>
                <c:pt idx="2">
                  <c:v>32</c:v>
                </c:pt>
                <c:pt idx="3">
                  <c:v>17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9B-4046-8404-184A813D64F2}"/>
            </c:ext>
          </c:extLst>
        </c:ser>
        <c:ser>
          <c:idx val="1"/>
          <c:order val="1"/>
          <c:tx>
            <c:strRef>
              <c:f>Лист5!$C$1:$C$2</c:f>
              <c:strCache>
                <c:ptCount val="2"/>
                <c:pt idx="1">
                  <c:v>После эксперимента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Лист5!$A$3:$A$7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Лист5!$C$3:$C$7</c:f>
              <c:numCache>
                <c:formatCode>General</c:formatCode>
                <c:ptCount val="5"/>
                <c:pt idx="0">
                  <c:v>26</c:v>
                </c:pt>
                <c:pt idx="1">
                  <c:v>25</c:v>
                </c:pt>
                <c:pt idx="2">
                  <c:v>31</c:v>
                </c:pt>
                <c:pt idx="3">
                  <c:v>40</c:v>
                </c:pt>
                <c:pt idx="4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9B-4046-8404-184A813D6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1543632"/>
        <c:axId val="131544192"/>
      </c:barChart>
      <c:catAx>
        <c:axId val="1315436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r>
                  <a:rPr lang="ru-RU"/>
                  <a:t>Тип мотивационного профиля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31544192"/>
        <c:crosses val="autoZero"/>
        <c:auto val="1"/>
        <c:lblAlgn val="ctr"/>
        <c:lblOffset val="100"/>
        <c:noMultiLvlLbl val="0"/>
      </c:catAx>
      <c:valAx>
        <c:axId val="131544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r>
                  <a:rPr lang="ru-RU"/>
                  <a:t>Количество детей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31543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069502954505369E-2"/>
          <c:y val="5.5504185276717681E-2"/>
          <c:w val="0.89201131230796649"/>
          <c:h val="0.88420765833600712"/>
        </c:manualLayout>
      </c:layout>
      <c:lineChart>
        <c:grouping val="stacked"/>
        <c:varyColors val="0"/>
        <c:ser>
          <c:idx val="0"/>
          <c:order val="0"/>
          <c:tx>
            <c:v>Тип мотивационного профиля</c:v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chemeClr val="tx1"/>
              </a:solidFill>
              <a:ln>
                <a:solidFill>
                  <a:srgbClr val="FF0000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'Мотивация Мильман'!$M$10:$S$10</c:f>
              <c:strCache>
                <c:ptCount val="7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</c:strCache>
            </c:strRef>
          </c:cat>
          <c:val>
            <c:numRef>
              <c:f>'Мотивация Мильман'!$M$11:$S$11</c:f>
              <c:numCache>
                <c:formatCode>General</c:formatCode>
                <c:ptCount val="7"/>
                <c:pt idx="0">
                  <c:v>18</c:v>
                </c:pt>
                <c:pt idx="1">
                  <c:v>19</c:v>
                </c:pt>
                <c:pt idx="2">
                  <c:v>18</c:v>
                </c:pt>
                <c:pt idx="3">
                  <c:v>18</c:v>
                </c:pt>
                <c:pt idx="4">
                  <c:v>17</c:v>
                </c:pt>
                <c:pt idx="5">
                  <c:v>17</c:v>
                </c:pt>
                <c:pt idx="6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DA1-4E81-A55E-81A0060FE1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132736"/>
        <c:axId val="130133296"/>
      </c:lineChart>
      <c:catAx>
        <c:axId val="13013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133296"/>
        <c:crosses val="autoZero"/>
        <c:auto val="1"/>
        <c:lblAlgn val="ctr"/>
        <c:lblOffset val="100"/>
        <c:noMultiLvlLbl val="0"/>
      </c:catAx>
      <c:valAx>
        <c:axId val="130133296"/>
        <c:scaling>
          <c:orientation val="minMax"/>
          <c:min val="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132736"/>
        <c:crosses val="autoZero"/>
        <c:crossBetween val="between"/>
        <c:majorUnit val="1"/>
      </c:valAx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2168198462873988E-3"/>
          <c:y val="1.0207347601419729E-2"/>
          <c:w val="0.99478318015371259"/>
          <c:h val="0.7396548655772655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FD5-4203-BF55-F2BC5FB557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FD5-4203-BF55-F2BC5FB5576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FD5-4203-BF55-F2BC5FB5576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FD5-4203-BF55-F2BC5FB5576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FD5-4203-BF55-F2BC5FB557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Лист1!$E$2:$E$6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8</c:v>
                </c:pt>
                <c:pt idx="1">
                  <c:v>47</c:v>
                </c:pt>
                <c:pt idx="2">
                  <c:v>43</c:v>
                </c:pt>
                <c:pt idx="3">
                  <c:v>10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FD5-4203-BF55-F2BC5FB5576D}"/>
            </c:ext>
          </c:extLst>
        </c:ser>
        <c:ser>
          <c:idx val="1"/>
          <c:order val="1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C-EFD5-4203-BF55-F2BC5FB557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FD5-4203-BF55-F2BC5FB5576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FD5-4203-BF55-F2BC5FB5576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FD5-4203-BF55-F2BC5FB5576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FD5-4203-BF55-F2BC5FB5576D}"/>
              </c:ext>
            </c:extLst>
          </c:dPt>
          <c:cat>
            <c:strRef>
              <c:f>Лист1!$E$2:$E$6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5</c:v>
                </c:pt>
                <c:pt idx="1">
                  <c:v>29.375</c:v>
                </c:pt>
                <c:pt idx="2">
                  <c:v>26.875</c:v>
                </c:pt>
                <c:pt idx="3">
                  <c:v>6.25</c:v>
                </c:pt>
                <c:pt idx="4">
                  <c:v>32.5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EFD5-4203-BF55-F2BC5FB557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9863761924310638E-2"/>
          <c:y val="1.1336237760274622E-2"/>
          <c:w val="0.92900227372704913"/>
          <c:h val="0.6918052251256621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143-4C8B-8B0A-2C2EDF3A90A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143-4C8B-8B0A-2C2EDF3A90A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143-4C8B-8B0A-2C2EDF3A90A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143-4C8B-8B0A-2C2EDF3A90A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143-4C8B-8B0A-2C2EDF3A90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Лист1!$I$2:$I$6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Лист1!$J$2:$J$6</c:f>
              <c:numCache>
                <c:formatCode>General</c:formatCode>
                <c:ptCount val="5"/>
                <c:pt idx="0">
                  <c:v>6</c:v>
                </c:pt>
                <c:pt idx="1">
                  <c:v>49</c:v>
                </c:pt>
                <c:pt idx="2">
                  <c:v>32</c:v>
                </c:pt>
                <c:pt idx="3">
                  <c:v>17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143-4C8B-8B0A-2C2EDF3A90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28348451569458"/>
          <c:y val="0.73986330418838031"/>
          <c:w val="0.76061349655307298"/>
          <c:h val="0.215006733958874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 baseline="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168757775613014E-2"/>
          <c:y val="0.10761383092608039"/>
          <c:w val="0.94219239652718145"/>
          <c:h val="0.62030861466730158"/>
        </c:manualLayout>
      </c:layout>
      <c:lineChart>
        <c:grouping val="stacked"/>
        <c:varyColors val="0"/>
        <c:ser>
          <c:idx val="0"/>
          <c:order val="0"/>
          <c:tx>
            <c:v>Тип мотивационного профиля</c:v>
          </c:tx>
          <c:spPr>
            <a:ln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'Мотивация Мильман'!$M$10:$S$10</c:f>
              <c:strCache>
                <c:ptCount val="7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</c:strCache>
            </c:strRef>
          </c:cat>
          <c:val>
            <c:numRef>
              <c:f>'Мотивация Мильман'!$M$11:$S$11</c:f>
              <c:numCache>
                <c:formatCode>General</c:formatCode>
                <c:ptCount val="7"/>
                <c:pt idx="0">
                  <c:v>18</c:v>
                </c:pt>
                <c:pt idx="1">
                  <c:v>17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19</c:v>
                </c:pt>
                <c:pt idx="6">
                  <c:v>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72-4E5A-8D7C-6574CA9353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803760"/>
        <c:axId val="130804320"/>
      </c:lineChart>
      <c:catAx>
        <c:axId val="130803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804320"/>
        <c:crosses val="autoZero"/>
        <c:auto val="1"/>
        <c:lblAlgn val="ctr"/>
        <c:lblOffset val="100"/>
        <c:noMultiLvlLbl val="0"/>
      </c:catAx>
      <c:valAx>
        <c:axId val="130804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80376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 baseline="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v>Тип мотивационного профиля</c:v>
          </c:tx>
          <c:spPr>
            <a:ln>
              <a:solidFill>
                <a:schemeClr val="accent1"/>
              </a:solidFill>
            </a:ln>
          </c:spPr>
          <c:marker>
            <c:spPr>
              <a:solidFill>
                <a:schemeClr val="accent6"/>
              </a:solidFill>
              <a:ln>
                <a:solidFill>
                  <a:schemeClr val="accent1"/>
                </a:solidFill>
              </a:ln>
            </c:spPr>
          </c:marker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'Мотивация Мильман'!$M$10:$S$10</c:f>
              <c:strCache>
                <c:ptCount val="7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</c:strCache>
            </c:strRef>
          </c:cat>
          <c:val>
            <c:numRef>
              <c:f>'Мотивация Мильман'!$M$11:$S$11</c:f>
              <c:numCache>
                <c:formatCode>General</c:formatCode>
                <c:ptCount val="7"/>
                <c:pt idx="0">
                  <c:v>18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15</c:v>
                </c:pt>
                <c:pt idx="5">
                  <c:v>17</c:v>
                </c:pt>
                <c:pt idx="6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E9E-46AB-997C-7169DEFC1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806560"/>
        <c:axId val="130807120"/>
      </c:lineChart>
      <c:catAx>
        <c:axId val="130806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807120"/>
        <c:crosses val="autoZero"/>
        <c:auto val="1"/>
        <c:lblAlgn val="ctr"/>
        <c:lblOffset val="100"/>
        <c:noMultiLvlLbl val="0"/>
      </c:catAx>
      <c:valAx>
        <c:axId val="130807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80656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 baseline="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117-46AA-B9F7-C0C72A81E4A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117-46AA-B9F7-C0C72A81E4A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117-46AA-B9F7-C0C72A81E4A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117-46AA-B9F7-C0C72A81E4A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117-46AA-B9F7-C0C72A81E4A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Лист1!$I$2:$I$6</c:f>
              <c:strCache>
                <c:ptCount val="5"/>
                <c:pt idx="0">
                  <c:v>Прогрессивный</c:v>
                </c:pt>
                <c:pt idx="1">
                  <c:v>Регрессивный</c:v>
                </c:pt>
                <c:pt idx="2">
                  <c:v>Импульсивный</c:v>
                </c:pt>
                <c:pt idx="3">
                  <c:v>Экспрессивный</c:v>
                </c:pt>
                <c:pt idx="4">
                  <c:v>Уплощенный</c:v>
                </c:pt>
              </c:strCache>
            </c:strRef>
          </c:cat>
          <c:val>
            <c:numRef>
              <c:f>Лист1!$J$2:$J$6</c:f>
              <c:numCache>
                <c:formatCode>General</c:formatCode>
                <c:ptCount val="5"/>
                <c:pt idx="0">
                  <c:v>6</c:v>
                </c:pt>
                <c:pt idx="1">
                  <c:v>49</c:v>
                </c:pt>
                <c:pt idx="2">
                  <c:v>32</c:v>
                </c:pt>
                <c:pt idx="3">
                  <c:v>17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117-46AA-B9F7-C0C72A81E4A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304950778000888E-2"/>
          <c:y val="6.8995256576110386E-2"/>
          <c:w val="0.89971346704871058"/>
          <c:h val="0.56988298703464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Лист2!$A$2</c:f>
              <c:strCache>
                <c:ptCount val="1"/>
                <c:pt idx="0">
                  <c:v>Результаты первого теста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6"/>
              </a:solidFill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(Лист2!$B$1:$H$1,Лист2!$B$4:$H$4)</c:f>
              <c:strCache>
                <c:ptCount val="14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  <c:pt idx="7">
                  <c:v>0,00%</c:v>
                </c:pt>
                <c:pt idx="8">
                  <c:v>526,32%</c:v>
                </c:pt>
                <c:pt idx="9">
                  <c:v>0,00%</c:v>
                </c:pt>
                <c:pt idx="10">
                  <c:v>0,00%</c:v>
                </c:pt>
                <c:pt idx="11">
                  <c:v>0,00%</c:v>
                </c:pt>
                <c:pt idx="12">
                  <c:v>0,00%</c:v>
                </c:pt>
                <c:pt idx="13">
                  <c:v>588,24%</c:v>
                </c:pt>
              </c:strCache>
            </c:strRef>
          </c:cat>
          <c:val>
            <c:numRef>
              <c:f>Лист2!$B$2:$H$2</c:f>
              <c:numCache>
                <c:formatCode>General</c:formatCode>
                <c:ptCount val="7"/>
                <c:pt idx="0">
                  <c:v>18</c:v>
                </c:pt>
                <c:pt idx="1">
                  <c:v>19</c:v>
                </c:pt>
                <c:pt idx="2">
                  <c:v>18</c:v>
                </c:pt>
                <c:pt idx="3">
                  <c:v>18</c:v>
                </c:pt>
                <c:pt idx="4">
                  <c:v>15</c:v>
                </c:pt>
                <c:pt idx="5">
                  <c:v>17</c:v>
                </c:pt>
                <c:pt idx="6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E5-4A8B-8878-AB6E14A267B8}"/>
            </c:ext>
          </c:extLst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Результаты второго теста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(Лист2!$B$1:$H$1,Лист2!$B$4:$H$4)</c:f>
              <c:strCache>
                <c:ptCount val="14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  <c:pt idx="7">
                  <c:v>0,00%</c:v>
                </c:pt>
                <c:pt idx="8">
                  <c:v>526,32%</c:v>
                </c:pt>
                <c:pt idx="9">
                  <c:v>0,00%</c:v>
                </c:pt>
                <c:pt idx="10">
                  <c:v>0,00%</c:v>
                </c:pt>
                <c:pt idx="11">
                  <c:v>0,00%</c:v>
                </c:pt>
                <c:pt idx="12">
                  <c:v>0,00%</c:v>
                </c:pt>
                <c:pt idx="13">
                  <c:v>588,24%</c:v>
                </c:pt>
              </c:strCache>
            </c:strRef>
          </c:cat>
          <c:val>
            <c:numRef>
              <c:f>Лист2!$B$3:$H$3</c:f>
              <c:numCache>
                <c:formatCode>General</c:formatCode>
                <c:ptCount val="7"/>
                <c:pt idx="0">
                  <c:v>18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15</c:v>
                </c:pt>
                <c:pt idx="5">
                  <c:v>17</c:v>
                </c:pt>
                <c:pt idx="6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E5-4A8B-8878-AB6E14A267B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31191152"/>
        <c:axId val="131191712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Лист2!$B$4</c15:sqref>
                        </c15:formulaRef>
                      </c:ext>
                    </c:extLst>
                    <c:strCache>
                      <c:ptCount val="1"/>
                      <c:pt idx="0">
                        <c:v>0,00%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-5400000" spcFirstLastPara="1" vertOverflow="clip" horzOverflow="clip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2000" b="0" i="0" u="none" strike="noStrike" kern="1200" baseline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endParaRPr lang="ru-RU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(Лист2!$B$1:$H$1,Лист2!$B$4:$H$4)</c15:sqref>
                        </c15:formulaRef>
                      </c:ext>
                    </c:extLst>
                    <c:strCache>
                      <c:ptCount val="14"/>
                      <c:pt idx="0">
                        <c:v>П</c:v>
                      </c:pt>
                      <c:pt idx="1">
                        <c:v>К</c:v>
                      </c:pt>
                      <c:pt idx="2">
                        <c:v>С</c:v>
                      </c:pt>
                      <c:pt idx="3">
                        <c:v>О</c:v>
                      </c:pt>
                      <c:pt idx="4">
                        <c:v>Д</c:v>
                      </c:pt>
                      <c:pt idx="5">
                        <c:v>ДР</c:v>
                      </c:pt>
                      <c:pt idx="6">
                        <c:v>ОД</c:v>
                      </c:pt>
                      <c:pt idx="7">
                        <c:v>0,00%</c:v>
                      </c:pt>
                      <c:pt idx="8">
                        <c:v>526,32%</c:v>
                      </c:pt>
                      <c:pt idx="9">
                        <c:v>0,00%</c:v>
                      </c:pt>
                      <c:pt idx="10">
                        <c:v>0,00%</c:v>
                      </c:pt>
                      <c:pt idx="11">
                        <c:v>0,00%</c:v>
                      </c:pt>
                      <c:pt idx="12">
                        <c:v>0,00%</c:v>
                      </c:pt>
                      <c:pt idx="13">
                        <c:v>588,24%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Лист2!$C$4:$H$4</c15:sqref>
                        </c15:formulaRef>
                      </c:ext>
                    </c:extLst>
                    <c:numCache>
                      <c:formatCode>0.00%</c:formatCode>
                      <c:ptCount val="6"/>
                      <c:pt idx="0">
                        <c:v>5.2631578947368354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5.8823529411764639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FBE5-4A8B-8878-AB6E14A267B8}"/>
                  </c:ext>
                </c:extLst>
              </c15:ser>
            </c15:filteredBarSeries>
          </c:ext>
        </c:extLst>
      </c:barChart>
      <c:catAx>
        <c:axId val="131191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Шкалы мотивационного профиля</a:t>
                </a:r>
              </a:p>
            </c:rich>
          </c:tx>
          <c:layout>
            <c:manualLayout>
              <c:xMode val="edge"/>
              <c:yMode val="edge"/>
              <c:x val="9.8066567110145719E-2"/>
              <c:y val="0.77531403892239226"/>
            </c:manualLayout>
          </c:layout>
          <c:overlay val="0"/>
          <c:spPr>
            <a:solidFill>
              <a:schemeClr val="bg1"/>
            </a:solidFill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1191712"/>
        <c:crosses val="autoZero"/>
        <c:auto val="1"/>
        <c:lblAlgn val="ctr"/>
        <c:lblOffset val="100"/>
        <c:noMultiLvlLbl val="0"/>
      </c:catAx>
      <c:valAx>
        <c:axId val="131191712"/>
        <c:scaling>
          <c:orientation val="minMax"/>
          <c:min val="1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ru-RU"/>
                  <a:t>Баллы</a:t>
                </a:r>
              </a:p>
            </c:rich>
          </c:tx>
          <c:layout>
            <c:manualLayout>
              <c:xMode val="edge"/>
              <c:yMode val="edge"/>
              <c:x val="0"/>
              <c:y val="0.3911994487311159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119115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1877206081998371E-2"/>
          <c:y val="0.85413934462205587"/>
          <c:w val="0.96330366476396756"/>
          <c:h val="0.14553788797098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83777886133331"/>
          <c:y val="5.594403910520359E-2"/>
          <c:w val="0.78667484161046375"/>
          <c:h val="0.62461171711334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Лист3!$A$2</c:f>
              <c:strCache>
                <c:ptCount val="1"/>
                <c:pt idx="0">
                  <c:v>Результаты первого тестирования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Лист3!$B$1:$H$1</c:f>
              <c:strCache>
                <c:ptCount val="7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</c:strCache>
            </c:strRef>
          </c:cat>
          <c:val>
            <c:numRef>
              <c:f>Лист3!$B$2:$H$2</c:f>
              <c:numCache>
                <c:formatCode>General</c:formatCode>
                <c:ptCount val="7"/>
                <c:pt idx="0">
                  <c:v>18</c:v>
                </c:pt>
                <c:pt idx="1">
                  <c:v>19</c:v>
                </c:pt>
                <c:pt idx="2">
                  <c:v>18</c:v>
                </c:pt>
                <c:pt idx="3">
                  <c:v>18</c:v>
                </c:pt>
                <c:pt idx="4">
                  <c:v>17</c:v>
                </c:pt>
                <c:pt idx="5">
                  <c:v>17</c:v>
                </c:pt>
                <c:pt idx="6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A9-403E-9A35-CAA1C2873131}"/>
            </c:ext>
          </c:extLst>
        </c:ser>
        <c:ser>
          <c:idx val="1"/>
          <c:order val="1"/>
          <c:tx>
            <c:strRef>
              <c:f>Лист3!$A$3</c:f>
              <c:strCache>
                <c:ptCount val="1"/>
                <c:pt idx="0">
                  <c:v>Результаты второго тестирования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Лист3!$B$1:$H$1</c:f>
              <c:strCache>
                <c:ptCount val="7"/>
                <c:pt idx="0">
                  <c:v>П</c:v>
                </c:pt>
                <c:pt idx="1">
                  <c:v>К</c:v>
                </c:pt>
                <c:pt idx="2">
                  <c:v>С</c:v>
                </c:pt>
                <c:pt idx="3">
                  <c:v>О</c:v>
                </c:pt>
                <c:pt idx="4">
                  <c:v>Д</c:v>
                </c:pt>
                <c:pt idx="5">
                  <c:v>ДР</c:v>
                </c:pt>
                <c:pt idx="6">
                  <c:v>ОД</c:v>
                </c:pt>
              </c:strCache>
            </c:strRef>
          </c:cat>
          <c:val>
            <c:numRef>
              <c:f>Лист3!$B$3:$H$3</c:f>
              <c:numCache>
                <c:formatCode>General</c:formatCode>
                <c:ptCount val="7"/>
                <c:pt idx="0">
                  <c:v>18</c:v>
                </c:pt>
                <c:pt idx="1">
                  <c:v>17</c:v>
                </c:pt>
                <c:pt idx="2">
                  <c:v>17</c:v>
                </c:pt>
                <c:pt idx="3">
                  <c:v>18</c:v>
                </c:pt>
                <c:pt idx="4">
                  <c:v>19</c:v>
                </c:pt>
                <c:pt idx="5">
                  <c:v>19</c:v>
                </c:pt>
                <c:pt idx="6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A9-403E-9A35-CAA1C287313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1194512"/>
        <c:axId val="131195072"/>
      </c:barChart>
      <c:catAx>
        <c:axId val="1311945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r>
                  <a:rPr lang="ru-RU"/>
                  <a:t>Шкалы мотивационного профиля</a:t>
                </a:r>
              </a:p>
            </c:rich>
          </c:tx>
          <c:layout>
            <c:manualLayout>
              <c:xMode val="edge"/>
              <c:yMode val="edge"/>
              <c:x val="0.17567922035496633"/>
              <c:y val="0.779020684341062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31195072"/>
        <c:crosses val="autoZero"/>
        <c:auto val="1"/>
        <c:lblAlgn val="ctr"/>
        <c:lblOffset val="100"/>
        <c:noMultiLvlLbl val="0"/>
      </c:catAx>
      <c:valAx>
        <c:axId val="131195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r>
                  <a:rPr lang="ru-RU"/>
                  <a:t>Баллы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311945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1127611947347045"/>
          <c:w val="1"/>
          <c:h val="0.164733476688064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solidFill>
            <a:schemeClr val="tx1"/>
          </a:solidFill>
          <a:latin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87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0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87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31620806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Shape 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546998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4200816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2343385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2804934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4238363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966203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6899084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4247797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41270875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880703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249005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308359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455707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39018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821119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519483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241428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4875328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350852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 rot="5400000">
            <a:off x="4623598" y="2285273"/>
            <a:ext cx="5811898" cy="1971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623024" y="370673"/>
            <a:ext cx="5811898" cy="5800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1270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Calibri"/>
              <a:buChar char="•"/>
              <a:defRPr/>
            </a:lvl1pPr>
            <a:lvl2pPr marL="685800" indent="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2pPr>
            <a:lvl3pPr marL="1143000" indent="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3pPr>
            <a:lvl4pPr marL="1600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4pPr>
            <a:lvl5pPr marL="20574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5pPr>
            <a:lvl6pPr marL="25146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1270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Calibri"/>
              <a:buChar char="•"/>
              <a:defRPr/>
            </a:lvl1pPr>
            <a:lvl2pPr marL="685800" indent="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2pPr>
            <a:lvl3pPr marL="1143000" indent="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3pPr>
            <a:lvl4pPr marL="1600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4pPr>
            <a:lvl5pPr marL="20574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5pPr>
            <a:lvl6pPr marL="25146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623887" y="1709739"/>
            <a:ext cx="7886700" cy="285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623887" y="4589464"/>
            <a:ext cx="7886700" cy="150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1270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Calibri"/>
              <a:buChar char="•"/>
              <a:defRPr/>
            </a:lvl1pPr>
            <a:lvl2pPr marL="685800" indent="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2pPr>
            <a:lvl3pPr marL="1143000" indent="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3pPr>
            <a:lvl4pPr marL="1600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4pPr>
            <a:lvl5pPr marL="20574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5pPr>
            <a:lvl6pPr marL="25146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1270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Calibri"/>
              <a:buChar char="•"/>
              <a:defRPr/>
            </a:lvl1pPr>
            <a:lvl2pPr marL="685800" indent="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2pPr>
            <a:lvl3pPr marL="1143000" indent="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3pPr>
            <a:lvl4pPr marL="1600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4pPr>
            <a:lvl5pPr marL="20574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5pPr>
            <a:lvl6pPr marL="25146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629841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29841" y="1681163"/>
            <a:ext cx="3868198" cy="823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629841" y="2505075"/>
            <a:ext cx="3868198" cy="3684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1270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Calibri"/>
              <a:buChar char="•"/>
              <a:defRPr/>
            </a:lvl1pPr>
            <a:lvl2pPr marL="685800" indent="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2pPr>
            <a:lvl3pPr marL="1143000" indent="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3pPr>
            <a:lvl4pPr marL="1600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4pPr>
            <a:lvl5pPr marL="20574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5pPr>
            <a:lvl6pPr marL="25146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398" cy="823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398" cy="3684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1270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Calibri"/>
              <a:buChar char="•"/>
              <a:defRPr/>
            </a:lvl1pPr>
            <a:lvl2pPr marL="685800" indent="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2pPr>
            <a:lvl3pPr marL="1143000" indent="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3pPr>
            <a:lvl4pPr marL="1600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4pPr>
            <a:lvl5pPr marL="20574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5pPr>
            <a:lvl6pPr marL="25146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298" cy="1600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3887391" y="987425"/>
            <a:ext cx="4629298" cy="487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298" cy="3811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298" cy="1600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pic" idx="2"/>
          </p:nvPr>
        </p:nvSpPr>
        <p:spPr>
          <a:xfrm>
            <a:off x="3887391" y="987425"/>
            <a:ext cx="4629298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298" cy="3811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 rot="5400000">
            <a:off x="2396398" y="57872"/>
            <a:ext cx="4351198" cy="788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indent="1270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Calibri"/>
              <a:buChar char="•"/>
              <a:defRPr/>
            </a:lvl1pPr>
            <a:lvl2pPr marL="685800" indent="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2pPr>
            <a:lvl3pPr marL="1143000" indent="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3pPr>
            <a:lvl4pPr marL="1600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4pPr>
            <a:lvl5pPr marL="20574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5pPr>
            <a:lvl6pPr marL="25146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635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800" b="0" i="0" u="none" strike="noStrike" cap="none" baseline="0"/>
            </a:lvl2pPr>
            <a:lvl3pPr marL="0" marR="0" indent="0" algn="l" rtl="0">
              <a:spcBef>
                <a:spcPts val="0"/>
              </a:spcBef>
              <a:defRPr sz="1800" b="0" i="0" u="none" strike="noStrike" cap="none" baseline="0"/>
            </a:lvl3pPr>
            <a:lvl4pPr marL="0" marR="0" indent="0" algn="l" rtl="0">
              <a:spcBef>
                <a:spcPts val="0"/>
              </a:spcBef>
              <a:defRPr sz="1800" b="0" i="0" u="none" strike="noStrike" cap="none" baseline="0"/>
            </a:lvl4pPr>
            <a:lvl5pPr marL="0" marR="0" indent="0" algn="l" rtl="0">
              <a:spcBef>
                <a:spcPts val="0"/>
              </a:spcBef>
              <a:defRPr sz="1800" b="0" i="0" u="none" strike="noStrike" cap="none" baseline="0"/>
            </a:lvl5pPr>
            <a:lvl6pPr marL="0" marR="0" indent="0" algn="l" rtl="0">
              <a:spcBef>
                <a:spcPts val="0"/>
              </a:spcBef>
              <a:defRPr sz="1800" b="0" i="0" u="none" strike="noStrike" cap="none" baseline="0"/>
            </a:lvl6pPr>
            <a:lvl7pPr marL="0" marR="0" indent="0" algn="l" rtl="0">
              <a:spcBef>
                <a:spcPts val="0"/>
              </a:spcBef>
              <a:defRPr sz="1800" b="0" i="0" u="none" strike="noStrike" cap="none" baseline="0"/>
            </a:lvl7pPr>
            <a:lvl8pPr marL="0" marR="0" indent="0" algn="l" rtl="0">
              <a:spcBef>
                <a:spcPts val="0"/>
              </a:spcBef>
              <a:defRPr sz="1800" b="0" i="0" u="none" strike="noStrike" cap="none" baseline="0"/>
            </a:lvl8pPr>
            <a:lvl9pPr marL="0" marR="0" indent="0" algn="l" rtl="0">
              <a:spcBef>
                <a:spcPts val="0"/>
              </a:spcBef>
              <a:defRPr sz="1800" b="0" i="0" u="none" strike="noStrike" cap="none" baseline="0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1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indent="127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685800" marR="0" indent="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76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63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63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63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63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63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63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0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84312"/>
            <a:ext cx="9144000" cy="40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 txBox="1"/>
          <p:nvPr/>
        </p:nvSpPr>
        <p:spPr>
          <a:xfrm>
            <a:off x="468312" y="2605150"/>
            <a:ext cx="8223300" cy="923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5400" b="0" i="0" u="none" strike="noStrike" cap="none" baseline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Заголовок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x="468312" y="3648262"/>
            <a:ext cx="8223300" cy="64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3600" b="0" i="0" u="none" strike="noStrike" cap="none" baseline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Подзаголовок презентации</a:t>
            </a:r>
          </a:p>
        </p:txBody>
      </p:sp>
      <p:pic>
        <p:nvPicPr>
          <p:cNvPr id="87" name="Shape 87"/>
          <p:cNvPicPr preferRelativeResize="0"/>
          <p:nvPr/>
        </p:nvPicPr>
        <p:blipFill rotWithShape="1">
          <a:blip r:embed="rId4">
            <a:alphaModFix/>
          </a:blip>
          <a:srcRect t="3574" b="3574"/>
          <a:stretch/>
        </p:blipFill>
        <p:spPr>
          <a:xfrm>
            <a:off x="0" y="1484312"/>
            <a:ext cx="9144000" cy="40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>
            <a:off x="468312" y="2605150"/>
            <a:ext cx="8223300" cy="923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i="0" u="none" strike="noStrike" cap="none" baseline="0">
                <a:solidFill>
                  <a:srgbClr val="F3F3F3"/>
                </a:solidFill>
                <a:latin typeface="Arial"/>
                <a:ea typeface="Arial"/>
                <a:cs typeface="Arial"/>
                <a:sym typeface="Arial"/>
                <a:rtl val="0"/>
              </a:rPr>
              <a:t>Цифровая 3D-медицина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3000" b="1" i="0" u="none" strike="noStrike" cap="none" baseline="0">
              <a:solidFill>
                <a:srgbClr val="F3F3F3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89" name="Shape 89"/>
          <p:cNvSpPr txBox="1"/>
          <p:nvPr/>
        </p:nvSpPr>
        <p:spPr>
          <a:xfrm>
            <a:off x="468312" y="3648262"/>
            <a:ext cx="8223300" cy="64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rtl val="0"/>
              </a:rPr>
              <a:t>Результаты в области компьютерной графики и геометрического моделирования</a:t>
            </a:r>
          </a:p>
        </p:txBody>
      </p:sp>
      <p:sp>
        <p:nvSpPr>
          <p:cNvPr id="90" name="Shape 90"/>
          <p:cNvSpPr/>
          <p:nvPr/>
        </p:nvSpPr>
        <p:spPr>
          <a:xfrm>
            <a:off x="0" y="5029200"/>
            <a:ext cx="9144000" cy="1828499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1" name="Shape 91"/>
          <p:cNvSpPr/>
          <p:nvPr/>
        </p:nvSpPr>
        <p:spPr>
          <a:xfrm>
            <a:off x="0" y="0"/>
            <a:ext cx="9144000" cy="11859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2" name="Shape 92"/>
          <p:cNvSpPr/>
          <p:nvPr/>
        </p:nvSpPr>
        <p:spPr>
          <a:xfrm>
            <a:off x="-75" y="1172425"/>
            <a:ext cx="9144000" cy="4390200"/>
          </a:xfrm>
          <a:prstGeom prst="rect">
            <a:avLst/>
          </a:prstGeom>
          <a:solidFill>
            <a:srgbClr val="1381C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460275" y="1185900"/>
            <a:ext cx="8223300" cy="17276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-RU" sz="3200" b="1" dirty="0" smtClean="0">
                <a:solidFill>
                  <a:srgbClr val="F3F3F3"/>
                </a:solidFill>
              </a:rPr>
              <a:t>Уроки физической культуры, как средство развития мотивационной структуры личности школьника</a:t>
            </a:r>
            <a:endParaRPr lang="ru-RU" sz="3200" b="1" i="0" u="none" strike="noStrike" cap="none" baseline="0" dirty="0">
              <a:solidFill>
                <a:srgbClr val="F3F3F3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endParaRPr sz="3000" b="1" i="0" u="none" strike="noStrike" cap="none" baseline="0" dirty="0">
              <a:solidFill>
                <a:srgbClr val="F3F3F3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5243331" y="3066849"/>
            <a:ext cx="3355683" cy="264898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1800" dirty="0">
                <a:solidFill>
                  <a:schemeClr val="lt1"/>
                </a:solidFill>
              </a:rPr>
              <a:t>Исполнитель: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ru-RU" sz="1800" dirty="0" smtClean="0">
                <a:solidFill>
                  <a:schemeClr val="lt1"/>
                </a:solidFill>
              </a:rPr>
              <a:t>Магистрант </a:t>
            </a:r>
            <a:r>
              <a:rPr lang="ru-RU" sz="1800" dirty="0">
                <a:solidFill>
                  <a:schemeClr val="lt1"/>
                </a:solidFill>
              </a:rPr>
              <a:t>группы 1615м1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ru-RU" sz="1800" dirty="0" err="1">
                <a:solidFill>
                  <a:schemeClr val="lt1"/>
                </a:solidFill>
              </a:rPr>
              <a:t>Леухин</a:t>
            </a:r>
            <a:r>
              <a:rPr lang="ru-RU" sz="1800" dirty="0">
                <a:solidFill>
                  <a:schemeClr val="lt1"/>
                </a:solidFill>
              </a:rPr>
              <a:t> Сергей Анатольевич</a:t>
            </a:r>
          </a:p>
          <a:p>
            <a:pPr lvl="0">
              <a:buClr>
                <a:schemeClr val="lt1"/>
              </a:buClr>
              <a:buSzPct val="25000"/>
            </a:pPr>
            <a:endParaRPr lang="ru-RU" sz="1800" dirty="0">
              <a:solidFill>
                <a:schemeClr val="lt1"/>
              </a:solidFill>
            </a:endParaRPr>
          </a:p>
          <a:p>
            <a:pPr lvl="0">
              <a:buClr>
                <a:schemeClr val="lt1"/>
              </a:buClr>
              <a:buSzPct val="25000"/>
            </a:pPr>
            <a:endParaRPr lang="ru-RU" sz="1800" dirty="0">
              <a:solidFill>
                <a:schemeClr val="lt1"/>
              </a:solidFill>
            </a:endParaRPr>
          </a:p>
          <a:p>
            <a:pPr lvl="0">
              <a:buClr>
                <a:schemeClr val="lt1"/>
              </a:buClr>
              <a:buSzPct val="25000"/>
            </a:pPr>
            <a:r>
              <a:rPr lang="ru-RU" sz="1800" dirty="0">
                <a:solidFill>
                  <a:schemeClr val="lt1"/>
                </a:solidFill>
              </a:rPr>
              <a:t>Научный руководитель: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ru-RU" sz="1800" dirty="0">
                <a:solidFill>
                  <a:schemeClr val="lt1"/>
                </a:solidFill>
              </a:rPr>
              <a:t>доктор психологических наук,</a:t>
            </a:r>
          </a:p>
          <a:p>
            <a:pPr lvl="0">
              <a:buClr>
                <a:schemeClr val="lt1"/>
              </a:buClr>
              <a:buSzPct val="25000"/>
            </a:pPr>
            <a:r>
              <a:rPr lang="ru-RU" sz="1800" dirty="0">
                <a:solidFill>
                  <a:schemeClr val="lt1"/>
                </a:solidFill>
              </a:rPr>
              <a:t>профессор Рыжов Василий Васильевич</a:t>
            </a:r>
          </a:p>
          <a:p>
            <a:pPr lvl="0" algn="ctr">
              <a:buClr>
                <a:schemeClr val="lt1"/>
              </a:buClr>
              <a:buSzPct val="25000"/>
            </a:pPr>
            <a:endParaRPr lang="ru-RU" sz="1800" dirty="0">
              <a:solidFill>
                <a:schemeClr val="lt1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endParaRPr lang="ru-RU" sz="180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2425" y="269850"/>
            <a:ext cx="2175900" cy="61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127321" y="0"/>
            <a:ext cx="6285053" cy="1192192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2000" dirty="0" smtClean="0">
                <a:solidFill>
                  <a:schemeClr val="lt1"/>
                </a:solidFill>
              </a:rPr>
              <a:t>Анализ </a:t>
            </a:r>
            <a:r>
              <a:rPr lang="ru-RU" sz="2000" smtClean="0">
                <a:solidFill>
                  <a:schemeClr val="lt1"/>
                </a:solidFill>
              </a:rPr>
              <a:t>результатов первичного </a:t>
            </a:r>
            <a:r>
              <a:rPr lang="ru-RU" sz="2000" dirty="0">
                <a:solidFill>
                  <a:schemeClr val="lt1"/>
                </a:solidFill>
              </a:rPr>
              <a:t>проведение тестирования на диагностику мотивационной сферы личности у школьников.</a:t>
            </a:r>
          </a:p>
        </p:txBody>
      </p:sp>
      <p:sp>
        <p:nvSpPr>
          <p:cNvPr id="158" name="Shape 158"/>
          <p:cNvSpPr txBox="1"/>
          <p:nvPr/>
        </p:nvSpPr>
        <p:spPr>
          <a:xfrm>
            <a:off x="468299" y="1632031"/>
            <a:ext cx="8212713" cy="4977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sz="2000" b="0" i="0" u="none" strike="noStrike" cap="none" baseline="0" dirty="0" smtClean="0">
                <a:solidFill>
                  <a:schemeClr val="dk1"/>
                </a:solidFill>
                <a:latin typeface="+mj-lt"/>
                <a:ea typeface="Verdana"/>
                <a:cs typeface="Verdana"/>
                <a:sym typeface="Verdana"/>
                <a:rtl val="0"/>
              </a:rPr>
              <a:t>Контрольная группа			Экспериментальная группа</a:t>
            </a:r>
            <a:endParaRPr sz="2000" b="0" i="0" u="none" strike="noStrike" cap="none" baseline="0" dirty="0">
              <a:solidFill>
                <a:schemeClr val="dk1"/>
              </a:solidFill>
              <a:latin typeface="+mj-lt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800" b="0" i="0" u="none" strike="noStrike" cap="none" baseline="0" dirty="0">
              <a:solidFill>
                <a:srgbClr val="666666"/>
              </a:solidFill>
              <a:latin typeface="+mj-lt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0"/>
            <a:ext cx="619498" cy="1192192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0"/>
            <a:ext cx="392100" cy="1192192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86892302"/>
              </p:ext>
            </p:extLst>
          </p:nvPr>
        </p:nvGraphicFramePr>
        <p:xfrm>
          <a:off x="127321" y="2395959"/>
          <a:ext cx="3808071" cy="4144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212302185"/>
              </p:ext>
            </p:extLst>
          </p:nvPr>
        </p:nvGraphicFramePr>
        <p:xfrm>
          <a:off x="4178460" y="2233915"/>
          <a:ext cx="4467828" cy="4282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744232930"/>
      </p:ext>
    </p:extLst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299" y="483875"/>
            <a:ext cx="5133848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2000" dirty="0" smtClean="0">
                <a:solidFill>
                  <a:schemeClr val="lt1"/>
                </a:solidFill>
              </a:rPr>
              <a:t>Типы мотивационного профиля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7"/>
            <a:ext cx="8409482" cy="4365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2400" b="0" i="0" u="none" strike="noStrike" cap="none" baseline="0" dirty="0" smtClean="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  <a:rtl val="0"/>
              </a:rPr>
              <a:t>Контрольная группа	Экспериментальная группа</a:t>
            </a:r>
            <a:endParaRPr sz="24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675267"/>
              </p:ext>
            </p:extLst>
          </p:nvPr>
        </p:nvGraphicFramePr>
        <p:xfrm>
          <a:off x="0" y="1515158"/>
          <a:ext cx="4329948" cy="4405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9376225"/>
              </p:ext>
            </p:extLst>
          </p:nvPr>
        </p:nvGraphicFramePr>
        <p:xfrm>
          <a:off x="3970116" y="1643605"/>
          <a:ext cx="5173884" cy="4502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48934524"/>
      </p:ext>
    </p:extLst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5330616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2000" dirty="0">
                <a:solidFill>
                  <a:schemeClr val="lt1"/>
                </a:solidFill>
              </a:rPr>
              <a:t>Развитие мотивационной структуры личности учащихся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just"/>
            <a:r>
              <a:rPr lang="ru-RU" sz="3200" dirty="0"/>
              <a:t>На протяжении всего учебного года с сентября по май была проведена работа, которая была направлена на развитие у обучаемых мотивационной структуры личности</a:t>
            </a:r>
            <a:r>
              <a:rPr lang="ru-RU" sz="3200" dirty="0" smtClean="0"/>
              <a:t>.</a:t>
            </a:r>
          </a:p>
          <a:p>
            <a:pPr algn="just"/>
            <a:r>
              <a:rPr lang="ru-RU" sz="3200" dirty="0"/>
              <a:t>Н</a:t>
            </a:r>
            <a:r>
              <a:rPr lang="ru-RU" sz="3200" dirty="0" smtClean="0"/>
              <a:t>а </a:t>
            </a:r>
            <a:r>
              <a:rPr lang="ru-RU" sz="3200" dirty="0"/>
              <a:t>усиление мотивов, относящихся </a:t>
            </a:r>
            <a:r>
              <a:rPr lang="ru-RU" sz="3200" dirty="0" smtClean="0"/>
              <a:t>к группе развивающих мотивов </a:t>
            </a:r>
            <a:r>
              <a:rPr lang="ru-RU" sz="3200" dirty="0"/>
              <a:t>была направлена вся наша деятельность в течение учебного года.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6287190"/>
      </p:ext>
    </p:extLst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0" y="0"/>
            <a:ext cx="5798916" cy="965075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1800" dirty="0">
                <a:solidFill>
                  <a:schemeClr val="lt1"/>
                </a:solidFill>
              </a:rPr>
              <a:t>Проведение повторного тестирования мотивационной структуры личности при помощи методики </a:t>
            </a:r>
            <a:r>
              <a:rPr lang="ru-RU" sz="1800" dirty="0" err="1">
                <a:solidFill>
                  <a:schemeClr val="lt1"/>
                </a:solidFill>
              </a:rPr>
              <a:t>Мильмана</a:t>
            </a:r>
            <a:r>
              <a:rPr lang="ru-RU" sz="1800" dirty="0">
                <a:solidFill>
                  <a:schemeClr val="lt1"/>
                </a:solidFill>
              </a:rPr>
              <a:t>.</a:t>
            </a:r>
            <a:endParaRPr lang="ru-RU" sz="18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0"/>
            <a:ext cx="619498" cy="9651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0"/>
            <a:ext cx="392100" cy="965075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976172349"/>
              </p:ext>
            </p:extLst>
          </p:nvPr>
        </p:nvGraphicFramePr>
        <p:xfrm>
          <a:off x="7742" y="5081286"/>
          <a:ext cx="9008936" cy="1776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Shape 158"/>
          <p:cNvSpPr txBox="1"/>
          <p:nvPr/>
        </p:nvSpPr>
        <p:spPr>
          <a:xfrm>
            <a:off x="7742" y="993473"/>
            <a:ext cx="9008936" cy="64490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buClr>
                <a:srgbClr val="000000"/>
              </a:buClr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Verdana"/>
                <a:cs typeface="Verdana"/>
                <a:sym typeface="Verdana"/>
              </a:rPr>
              <a:t>В контрольной группе уровень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Verdana"/>
                <a:cs typeface="Verdana"/>
                <a:sym typeface="Verdana"/>
              </a:rPr>
              <a:t>поддерживающих мотивов остался на достаточно высоких значениях, вместе с этим уровень развивающих мотивов даже снизился в показателях творческой активности.</a:t>
            </a:r>
            <a:endParaRPr sz="4400" b="0" i="0" u="none" strike="noStrike" cap="none" baseline="0" dirty="0">
              <a:solidFill>
                <a:schemeClr val="tx1"/>
              </a:solidFill>
              <a:latin typeface="+mn-lt"/>
              <a:sym typeface="Arial"/>
              <a:rtl val="0"/>
            </a:endParaRPr>
          </a:p>
        </p:txBody>
      </p:sp>
      <p:sp>
        <p:nvSpPr>
          <p:cNvPr id="9" name="Shape 158"/>
          <p:cNvSpPr txBox="1"/>
          <p:nvPr/>
        </p:nvSpPr>
        <p:spPr>
          <a:xfrm>
            <a:off x="0" y="4178461"/>
            <a:ext cx="9016678" cy="9375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buClr>
                <a:srgbClr val="000000"/>
              </a:buClr>
            </a:pPr>
            <a:r>
              <a:rPr lang="ru-RU" sz="2000" dirty="0" smtClean="0">
                <a:solidFill>
                  <a:schemeClr val="tx1"/>
                </a:solidFill>
                <a:latin typeface="+mn-lt"/>
                <a:ea typeface="Verdana"/>
                <a:cs typeface="Verdana"/>
                <a:sym typeface="Verdana"/>
              </a:rPr>
              <a:t>В экспериментальной группе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Verdana"/>
                <a:cs typeface="Verdana"/>
                <a:sym typeface="Verdana"/>
              </a:rPr>
              <a:t>ш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Verdana"/>
                <a:cs typeface="Verdana"/>
                <a:sym typeface="Verdana"/>
              </a:rPr>
              <a:t>калы </a:t>
            </a:r>
            <a:r>
              <a:rPr lang="ru-RU" sz="2000" dirty="0">
                <a:solidFill>
                  <a:schemeClr val="tx1"/>
                </a:solidFill>
                <a:latin typeface="+mn-lt"/>
                <a:ea typeface="Verdana"/>
                <a:cs typeface="Verdana"/>
                <a:sym typeface="Verdana"/>
              </a:rPr>
              <a:t>развивающих мотивов (шкала общей активности, творческой активности и социальной полезности) возросли в показателях, а шкалы поддерживающих мотивов немного снизились.</a:t>
            </a:r>
            <a:endParaRPr sz="2000" b="0" i="0" u="none" strike="noStrike" cap="none" baseline="0" dirty="0">
              <a:solidFill>
                <a:schemeClr val="tx1"/>
              </a:solidFill>
              <a:latin typeface="+mn-lt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b="0" i="0" u="none" strike="noStrike" cap="none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0463558"/>
              </p:ext>
            </p:extLst>
          </p:nvPr>
        </p:nvGraphicFramePr>
        <p:xfrm>
          <a:off x="7742" y="2176329"/>
          <a:ext cx="9008935" cy="1849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76292549"/>
      </p:ext>
    </p:extLst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5666282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2000" dirty="0" smtClean="0">
                <a:solidFill>
                  <a:schemeClr val="lt1"/>
                </a:solidFill>
              </a:rPr>
              <a:t>Соотношение типов мотивационного профиля после эксперимента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19296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500"/>
              </a:spcBef>
              <a:buClr>
                <a:srgbClr val="000000"/>
              </a:buClr>
            </a:pPr>
            <a:r>
              <a:rPr lang="ru-RU" sz="2400" dirty="0" smtClean="0"/>
              <a:t>В </a:t>
            </a:r>
            <a:r>
              <a:rPr lang="ru-RU" sz="2400" dirty="0"/>
              <a:t>экспериментальной группе количество детей с прогрессивным профилем значительно увеличилось, вместе с тем и число детей с регрессивным типом профиля уменьшилось. Показатели же в контрольной группе практически не </a:t>
            </a:r>
            <a:r>
              <a:rPr lang="ru-RU" sz="2400" dirty="0" smtClean="0"/>
              <a:t>изменились.</a:t>
            </a:r>
            <a:endParaRPr sz="24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413524"/>
              </p:ext>
            </p:extLst>
          </p:nvPr>
        </p:nvGraphicFramePr>
        <p:xfrm>
          <a:off x="1273215" y="3008290"/>
          <a:ext cx="6921661" cy="3849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19177651"/>
      </p:ext>
    </p:extLst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5330616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2000" dirty="0" smtClean="0">
                <a:solidFill>
                  <a:schemeClr val="lt1"/>
                </a:solidFill>
              </a:rPr>
              <a:t>Анализ полученных результатов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309749" y="993473"/>
            <a:ext cx="8409482" cy="13625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2400" dirty="0" smtClean="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Характеристики типов мотивационного профиля экспериментальной группы</a:t>
            </a:r>
            <a:endParaRPr sz="24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55677538"/>
              </p:ext>
            </p:extLst>
          </p:nvPr>
        </p:nvGraphicFramePr>
        <p:xfrm>
          <a:off x="0" y="1805650"/>
          <a:ext cx="9028253" cy="4791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22263004"/>
      </p:ext>
    </p:extLst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5330616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2000" dirty="0" smtClean="0">
                <a:solidFill>
                  <a:schemeClr val="lt1"/>
                </a:solidFill>
              </a:rPr>
              <a:t>Анализ полученных результатов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309749" y="993473"/>
            <a:ext cx="8409482" cy="13625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2400" dirty="0" smtClean="0">
                <a:solidFill>
                  <a:srgbClr val="666666"/>
                </a:solidFill>
                <a:latin typeface="Verdana"/>
                <a:ea typeface="Verdana"/>
                <a:cs typeface="Verdana"/>
                <a:sym typeface="Verdana"/>
              </a:rPr>
              <a:t>Характеристики типов мотивационного профиля контрольной группы</a:t>
            </a:r>
            <a:endParaRPr sz="24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735473125"/>
              </p:ext>
            </p:extLst>
          </p:nvPr>
        </p:nvGraphicFramePr>
        <p:xfrm>
          <a:off x="0" y="1809750"/>
          <a:ext cx="9039828" cy="504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64692008"/>
      </p:ext>
    </p:extLst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231494" y="0"/>
            <a:ext cx="5567422" cy="965075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2000" dirty="0" smtClean="0">
                <a:solidFill>
                  <a:schemeClr val="lt1"/>
                </a:solidFill>
              </a:rPr>
              <a:t>Соотношение типов мотивационного профиля у выборки до и после эксперимента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6564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0"/>
            <a:ext cx="619498" cy="9651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0"/>
            <a:ext cx="392100" cy="965075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109302517"/>
              </p:ext>
            </p:extLst>
          </p:nvPr>
        </p:nvGraphicFramePr>
        <p:xfrm>
          <a:off x="0" y="1192193"/>
          <a:ext cx="9144000" cy="2830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480725796"/>
              </p:ext>
            </p:extLst>
          </p:nvPr>
        </p:nvGraphicFramePr>
        <p:xfrm>
          <a:off x="0" y="4133850"/>
          <a:ext cx="9143999" cy="2724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4106262"/>
      </p:ext>
    </p:extLst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219919" y="455525"/>
            <a:ext cx="5393803" cy="50955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1800" b="1" dirty="0" smtClean="0">
                <a:solidFill>
                  <a:schemeClr val="bg1"/>
                </a:solidFill>
              </a:rPr>
              <a:t>Выводы</a:t>
            </a:r>
            <a:endParaRPr lang="ru-RU" sz="1800" b="0" i="0" u="none" strike="noStrike" cap="none" baseline="0" dirty="0">
              <a:solidFill>
                <a:schemeClr val="bg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ru-RU" sz="2000" dirty="0" smtClean="0"/>
              <a:t>1. В </a:t>
            </a:r>
            <a:r>
              <a:rPr lang="ru-RU" sz="2000" dirty="0"/>
              <a:t>ходе работы была изучена научно-методическая литературу по проблеме исследования. Была установлена связь мотивационной структуры личности, личностного потенциала с работоспособностью человека. </a:t>
            </a:r>
            <a:endParaRPr lang="ru-RU" sz="2000" dirty="0" smtClean="0"/>
          </a:p>
          <a:p>
            <a:r>
              <a:rPr lang="ru-RU" sz="2000" dirty="0" smtClean="0"/>
              <a:t>2</a:t>
            </a:r>
            <a:r>
              <a:rPr lang="ru-RU" sz="2000" dirty="0"/>
              <a:t>. Были проанализированы мотивационные аспекты </a:t>
            </a:r>
            <a:r>
              <a:rPr lang="ru-RU" sz="2000" dirty="0" smtClean="0"/>
              <a:t>учащихся. </a:t>
            </a:r>
            <a:r>
              <a:rPr lang="ru-RU" sz="2000" dirty="0"/>
              <a:t>В ходе анализа выяснилось, что большинство детей, как в контрольной, так и в экспериментальной группе, имеют тип мотивационного профиля, который характерен для людей, которые не стремятся к социализации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3. Участники экспериментальной группы, как оказалось после проведения нашего эксперимента повысили свои показатели развивающих мотивов. Это отражено в результатах </a:t>
            </a:r>
            <a:r>
              <a:rPr lang="ru-RU" sz="2000" dirty="0" smtClean="0"/>
              <a:t>тестирования.</a:t>
            </a:r>
          </a:p>
          <a:p>
            <a:r>
              <a:rPr lang="ru-RU" sz="2000" dirty="0" smtClean="0"/>
              <a:t>4</a:t>
            </a:r>
            <a:r>
              <a:rPr lang="ru-RU" sz="2000" dirty="0"/>
              <a:t>. Была разработана модель поведение педагога, которая способствует формированию у обучаемых мотивов к самосовершенствованию, к самореализации и прочих развивающих мотивов. Ряд действий, которые проводились описаны во второй главе</a:t>
            </a:r>
            <a:r>
              <a:rPr lang="ru-RU" sz="1800" dirty="0"/>
              <a:t>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55525"/>
            <a:ext cx="619498" cy="509576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55525"/>
            <a:ext cx="392100" cy="50955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3716122"/>
      </p:ext>
    </p:extLst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219919" y="455525"/>
            <a:ext cx="5393803" cy="50955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endParaRPr lang="ru-RU" sz="1800" b="0" i="0" u="none" strike="noStrike" cap="none" baseline="0" dirty="0">
              <a:solidFill>
                <a:schemeClr val="bg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ru-RU" sz="6000" b="0" i="0" u="none" strike="noStrike" cap="none" baseline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rPr>
              <a:t>Спасибо за внимание</a:t>
            </a:r>
            <a:endParaRPr sz="60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55525"/>
            <a:ext cx="619498" cy="509576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55525"/>
            <a:ext cx="392100" cy="50955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1277305"/>
      </p:ext>
    </p:extLst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3825298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endParaRPr lang="ru-RU" sz="160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just"/>
            <a:r>
              <a:rPr lang="ru-RU" sz="2300" b="1" dirty="0"/>
              <a:t>Объект исследования: </a:t>
            </a:r>
            <a:r>
              <a:rPr lang="ru-RU" sz="2300" dirty="0"/>
              <a:t>психологические особенности человека.</a:t>
            </a:r>
          </a:p>
          <a:p>
            <a:pPr algn="just"/>
            <a:r>
              <a:rPr lang="ru-RU" sz="2300" b="1" dirty="0"/>
              <a:t>Предмет исследования: </a:t>
            </a:r>
            <a:r>
              <a:rPr lang="ru-RU" sz="2300" dirty="0"/>
              <a:t>мотивационные аспекты, формирующиеся у учеников при занятиях физической культурой.</a:t>
            </a:r>
          </a:p>
          <a:p>
            <a:pPr algn="just"/>
            <a:r>
              <a:rPr lang="ru-RU" sz="2300" b="1" dirty="0"/>
              <a:t>Целью работы </a:t>
            </a:r>
            <a:r>
              <a:rPr lang="ru-RU" sz="2300" dirty="0"/>
              <a:t>является изучение динамики мотивационных аспектов учащихся, а также составление оптимального плана работы с учащимися средней школы для формирования у них мотивов к различным видам деятельности.</a:t>
            </a:r>
          </a:p>
          <a:p>
            <a:pPr algn="just"/>
            <a:r>
              <a:rPr lang="ru-RU" sz="2300" b="1" dirty="0"/>
              <a:t>Гипотеза: </a:t>
            </a:r>
            <a:r>
              <a:rPr lang="ru-RU" sz="2300" dirty="0"/>
              <a:t>предполагается, что при формировании устойчивого мотивационного состояния ученика, благоприятной обстановке на занятиях, он так же более заинтересован в реализации себя в других видах деятельности и сможет достичь более высоких результатов в других видах деятельности.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3825298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200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rtl val="0"/>
              </a:rPr>
              <a:t>Задачи исследования</a:t>
            </a:r>
            <a:endParaRPr lang="ru-RU" sz="200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ru-RU" sz="2400" b="1" dirty="0"/>
              <a:t>Задачи:</a:t>
            </a:r>
            <a:endParaRPr lang="ru-RU" sz="2400" dirty="0"/>
          </a:p>
          <a:p>
            <a:pPr algn="just"/>
            <a:r>
              <a:rPr lang="ru-RU" sz="2400" dirty="0"/>
              <a:t>1. Изучить научно-методическую литературу по проблеме исследования.</a:t>
            </a:r>
          </a:p>
          <a:p>
            <a:pPr algn="just"/>
            <a:r>
              <a:rPr lang="ru-RU" sz="2400" dirty="0"/>
              <a:t>2. Проанализировать мотивационные аспекты учеников средней школы.</a:t>
            </a:r>
          </a:p>
          <a:p>
            <a:pPr algn="just"/>
            <a:r>
              <a:rPr lang="ru-RU" sz="2400" dirty="0"/>
              <a:t>3. Установить закономерности между мотивацией ученика на уроках физической культуры и его реализацией как личности.</a:t>
            </a:r>
          </a:p>
          <a:p>
            <a:pPr algn="just"/>
            <a:r>
              <a:rPr lang="ru-RU" sz="2400" dirty="0"/>
              <a:t>4. Разработать модель поведения педагога для формирования у обучаемых мотивов к самосовершенствованию.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4052002"/>
      </p:ext>
    </p:extLst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277792"/>
            <a:ext cx="5799027" cy="687283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2400" b="0" i="0" u="none" strike="noStrike" cap="none" baseline="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rtl val="0"/>
              </a:rPr>
              <a:t>Экспериментальная часть работы</a:t>
            </a:r>
            <a:endParaRPr lang="ru-RU" sz="2400" b="0" i="0" u="none" strike="noStrike" cap="none" baseline="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398852" y="952423"/>
            <a:ext cx="8409482" cy="23849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just"/>
            <a:r>
              <a:rPr lang="ru-RU" sz="2400" b="1" dirty="0"/>
              <a:t>Экспериментальная часть</a:t>
            </a:r>
            <a:r>
              <a:rPr lang="ru-RU" sz="2400" dirty="0"/>
              <a:t> работы представляет собой проведение исследований на выявление влияния уроков физической культуры в школе на уровень мотивации детей к занятиям творчеством, к учебе, к здоровому образу жизни, к физическому и духовному развитию, к саморазвитию и к полноценному общению. </a:t>
            </a: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277792"/>
            <a:ext cx="619498" cy="687308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277792"/>
            <a:ext cx="392100" cy="687283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Картинки по запросу творчество школьник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80" y="3241238"/>
            <a:ext cx="4363893" cy="269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14925"/>
            <a:ext cx="2619375" cy="1743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173" y="3195163"/>
            <a:ext cx="3901440" cy="21907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744" y="4426961"/>
            <a:ext cx="1853184" cy="247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609640"/>
      </p:ext>
    </p:extLst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5619984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2000" dirty="0" smtClean="0">
                <a:solidFill>
                  <a:schemeClr val="lt1"/>
                </a:solidFill>
              </a:rPr>
              <a:t>Описание экспериментальной группы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just">
              <a:buClr>
                <a:srgbClr val="000000"/>
              </a:buClr>
            </a:pPr>
            <a:r>
              <a:rPr lang="ru-RU" sz="3200" dirty="0"/>
              <a:t>Экспериментальную группу составили учащиеся тех классов, которые подвергались непосредственно экспериментальному воздействию. То есть учащиеся тех классов, на которые можно было воздействовать определенным образом на уроках физической культуры исходя из целей и задач нашего эксперимента. </a:t>
            </a:r>
            <a:r>
              <a:rPr lang="ru-RU" sz="3200" dirty="0" smtClean="0"/>
              <a:t>Всего в экспериментальную группу вошло 75 мальчиков и 79 девочек, что составило 154 человека.</a:t>
            </a:r>
            <a:endParaRPr sz="8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9639525"/>
      </p:ext>
    </p:extLst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300" y="483875"/>
            <a:ext cx="4809756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2000" dirty="0" smtClean="0">
                <a:solidFill>
                  <a:schemeClr val="lt1"/>
                </a:solidFill>
              </a:rPr>
              <a:t>Описание контрольной группы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ru-RU" sz="3200" dirty="0"/>
              <a:t>Контрольную группу составили учащиеся, которые не подвергались экспериментальным воздействиям. В нее вошли ученики, которые обучались у других преподавателей, в задачи которых не входило развитие мотивационной сферы личности на уроках по физической </a:t>
            </a:r>
            <a:r>
              <a:rPr lang="ru-RU" sz="3200" dirty="0" smtClean="0"/>
              <a:t>культуре.</a:t>
            </a:r>
          </a:p>
          <a:p>
            <a:pPr algn="just">
              <a:buClr>
                <a:srgbClr val="000000"/>
              </a:buClr>
            </a:pPr>
            <a:r>
              <a:rPr lang="ru-RU" sz="3200" dirty="0" smtClean="0">
                <a:latin typeface="+mj-lt"/>
              </a:rPr>
              <a:t>В </a:t>
            </a:r>
            <a:r>
              <a:rPr lang="ru-RU" sz="3200" dirty="0">
                <a:latin typeface="+mj-lt"/>
              </a:rPr>
              <a:t>данную группу </a:t>
            </a:r>
            <a:r>
              <a:rPr lang="ru-RU" sz="3200" dirty="0" smtClean="0">
                <a:latin typeface="+mj-lt"/>
              </a:rPr>
              <a:t>вошли 98 мальчика и 62 девочки, что составило 160 учеников.</a:t>
            </a:r>
            <a:endParaRPr sz="3200" b="0" i="0" u="none" strike="noStrike" cap="none" baseline="0" dirty="0" smtClean="0">
              <a:solidFill>
                <a:srgbClr val="666666"/>
              </a:solidFill>
              <a:latin typeface="+mj-lt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6000826"/>
      </p:ext>
    </p:extLst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468299" y="483875"/>
            <a:ext cx="4971801" cy="481200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Calibri"/>
              <a:buNone/>
            </a:pPr>
            <a:r>
              <a:rPr lang="ru-RU" sz="2000" dirty="0" smtClean="0">
                <a:solidFill>
                  <a:schemeClr val="lt1"/>
                </a:solidFill>
              </a:rPr>
              <a:t>Этапы проведения тестирования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162046" y="1021846"/>
            <a:ext cx="8715736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514350" indent="-514350" algn="just">
              <a:buClr>
                <a:srgbClr val="000000"/>
              </a:buClr>
              <a:buFont typeface="+mj-lt"/>
              <a:buAutoNum type="arabicPeriod"/>
            </a:pPr>
            <a:r>
              <a:rPr lang="ru-RU" sz="2800" dirty="0"/>
              <a:t>Первый этап (сентябрь 2016 года). Анализ методической литературы по проблеме </a:t>
            </a:r>
            <a:r>
              <a:rPr lang="ru-RU" sz="2800" dirty="0" smtClean="0"/>
              <a:t>исследования.</a:t>
            </a:r>
          </a:p>
          <a:p>
            <a:pPr marL="514350" indent="-514350" algn="just">
              <a:buClr>
                <a:srgbClr val="000000"/>
              </a:buClr>
              <a:buFont typeface="+mj-lt"/>
              <a:buAutoNum type="arabicPeriod"/>
            </a:pPr>
            <a:r>
              <a:rPr lang="ru-RU" sz="2800" dirty="0"/>
              <a:t>Второй этап (октябрь 2016 года). Внедрение методик, выбранных для проведения практической части </a:t>
            </a:r>
            <a:r>
              <a:rPr lang="ru-RU" sz="2800" dirty="0" smtClean="0"/>
              <a:t>работы</a:t>
            </a:r>
          </a:p>
          <a:p>
            <a:pPr marL="514350" indent="-514350" algn="just">
              <a:buClr>
                <a:srgbClr val="000000"/>
              </a:buClr>
              <a:buFont typeface="+mj-lt"/>
              <a:buAutoNum type="arabicPeriod"/>
            </a:pPr>
            <a:r>
              <a:rPr lang="ru-RU" sz="2800" dirty="0"/>
              <a:t>Третий этап (май 2017 года). Повторное проведение тестирования на диагностику мотивационной структуры личности. </a:t>
            </a:r>
            <a:endParaRPr lang="ru-RU" sz="2800" dirty="0" smtClean="0"/>
          </a:p>
          <a:p>
            <a:pPr marL="514350" indent="-514350" algn="just">
              <a:buClr>
                <a:srgbClr val="000000"/>
              </a:buClr>
              <a:buFont typeface="+mj-lt"/>
              <a:buAutoNum type="arabicPeriod"/>
            </a:pPr>
            <a:r>
              <a:rPr lang="ru-RU" sz="2800" dirty="0"/>
              <a:t>Четвертый этап (май 2017 года). Анализ результатов проведения тестирования и подведение итогов работы, проделанной в течение года.</a:t>
            </a:r>
          </a:p>
          <a:p>
            <a:pPr>
              <a:buClr>
                <a:srgbClr val="000000"/>
              </a:buClr>
            </a:pPr>
            <a:endParaRPr sz="8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483900"/>
            <a:ext cx="619498" cy="4812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483875"/>
            <a:ext cx="392100" cy="481200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9190557"/>
      </p:ext>
    </p:extLst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219919" y="0"/>
            <a:ext cx="5393803" cy="965075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1800" b="1" dirty="0">
                <a:solidFill>
                  <a:schemeClr val="bg1"/>
                </a:solidFill>
              </a:rPr>
              <a:t>Выбор методик для диагностики мотивационной структуры личности.</a:t>
            </a:r>
            <a:endParaRPr lang="ru-RU" sz="1800" b="0" i="0" u="none" strike="noStrike" cap="none" baseline="0" dirty="0">
              <a:solidFill>
                <a:schemeClr val="bg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468300" y="1021846"/>
            <a:ext cx="8409482" cy="5726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just">
              <a:buClr>
                <a:srgbClr val="000000"/>
              </a:buClr>
            </a:pPr>
            <a:r>
              <a:rPr lang="ru-RU" sz="2800" dirty="0"/>
              <a:t>При выборе тестов мы руководствовались прежде всего их простотой и экономичностью в плане затрачиваемого на их выполнение времени.</a:t>
            </a:r>
          </a:p>
          <a:p>
            <a:pPr algn="just">
              <a:buClr>
                <a:srgbClr val="000000"/>
              </a:buClr>
            </a:pPr>
            <a:r>
              <a:rPr lang="ru-RU" sz="2800" dirty="0" smtClean="0"/>
              <a:t>При </a:t>
            </a:r>
            <a:r>
              <a:rPr lang="ru-RU" sz="2800" dirty="0"/>
              <a:t>диагностики мотивационной структуры личности мы прежде всего опирались на методику </a:t>
            </a:r>
            <a:r>
              <a:rPr lang="ru-RU" sz="2800" dirty="0" err="1"/>
              <a:t>Мильмана</a:t>
            </a:r>
            <a:r>
              <a:rPr lang="ru-RU" sz="2800" dirty="0"/>
              <a:t>, которая разработалась В. Э. </a:t>
            </a:r>
            <a:r>
              <a:rPr lang="ru-RU" sz="2800" dirty="0" err="1"/>
              <a:t>Мильманом</a:t>
            </a:r>
            <a:r>
              <a:rPr lang="ru-RU" sz="2800" dirty="0"/>
              <a:t> и опубликована им в 1990 </a:t>
            </a:r>
            <a:r>
              <a:rPr lang="ru-RU" sz="2800" dirty="0" smtClean="0"/>
              <a:t>году.</a:t>
            </a: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1"/>
            <a:ext cx="619498" cy="9651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0"/>
            <a:ext cx="392100" cy="965075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0571818"/>
      </p:ext>
    </p:extLst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/>
        </p:nvSpPr>
        <p:spPr>
          <a:xfrm>
            <a:off x="162045" y="0"/>
            <a:ext cx="5891513" cy="965075"/>
          </a:xfrm>
          <a:prstGeom prst="parallelogram">
            <a:avLst>
              <a:gd name="adj" fmla="val 39278"/>
            </a:avLst>
          </a:prstGeom>
          <a:solidFill>
            <a:srgbClr val="1381C0"/>
          </a:solidFill>
          <a:ln>
            <a:noFill/>
          </a:ln>
        </p:spPr>
        <p:txBody>
          <a:bodyPr lIns="0" tIns="45700" rIns="0" bIns="72000" anchor="ctr" anchorCtr="0">
            <a:noAutofit/>
          </a:bodyPr>
          <a:lstStyle/>
          <a:p>
            <a:pPr lvl="0">
              <a:buClr>
                <a:schemeClr val="lt1"/>
              </a:buClr>
              <a:buSzPct val="25000"/>
            </a:pPr>
            <a:r>
              <a:rPr lang="ru-RU" sz="2000" dirty="0">
                <a:solidFill>
                  <a:schemeClr val="lt1"/>
                </a:solidFill>
              </a:rPr>
              <a:t>Первичное проведение тестирования на диагностику мотивационной сферы личности у школьников.</a:t>
            </a:r>
            <a:endParaRPr lang="ru-RU" sz="2000" b="0" i="0" u="none" strike="noStrike" cap="none" baseline="0" dirty="0">
              <a:solidFill>
                <a:schemeClr val="lt1"/>
              </a:solidFill>
              <a:sym typeface="Arial"/>
              <a:rtl val="0"/>
            </a:endParaRPr>
          </a:p>
        </p:txBody>
      </p:sp>
      <p:sp>
        <p:nvSpPr>
          <p:cNvPr id="158" name="Shape 158"/>
          <p:cNvSpPr txBox="1"/>
          <p:nvPr/>
        </p:nvSpPr>
        <p:spPr>
          <a:xfrm>
            <a:off x="162045" y="1021846"/>
            <a:ext cx="8715737" cy="208016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ru-RU" sz="2400" dirty="0"/>
              <a:t>Для удобства прохождения тестов и их проверки, была создана таблица на базе приложения для персонального компьютера </a:t>
            </a:r>
            <a:r>
              <a:rPr lang="en-US" sz="2400" dirty="0"/>
              <a:t>Microsoft Ex</a:t>
            </a:r>
            <a:r>
              <a:rPr lang="ru-RU" sz="2400" dirty="0"/>
              <a:t>с</a:t>
            </a:r>
            <a:r>
              <a:rPr lang="en-US" sz="2400" dirty="0"/>
              <a:t>el</a:t>
            </a:r>
            <a:r>
              <a:rPr lang="ru-RU" sz="2400" dirty="0"/>
              <a:t>. В ней с помощью формул выражены числовые составляющие, на которые мы ссылаемся при выведении результатов проверки у детей.</a:t>
            </a:r>
            <a:endParaRPr sz="600" b="0" i="0" u="none" strike="noStrike" cap="none" baseline="0" dirty="0" smtClean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50" b="0" i="0" u="none" strike="noStrike" cap="none" baseline="0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900" b="0" i="0" u="none" strike="noStrike" cap="none" baseline="0" dirty="0">
              <a:solidFill>
                <a:srgbClr val="666666"/>
              </a:solidFill>
              <a:latin typeface="Verdana"/>
              <a:ea typeface="Verdana"/>
              <a:cs typeface="Verdana"/>
              <a:sym typeface="Verdan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300" b="0" i="0" u="none" strike="noStrike" cap="none" baseline="0" dirty="0">
              <a:solidFill>
                <a:srgbClr val="4C4D4F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59" name="Shape 159"/>
          <p:cNvSpPr/>
          <p:nvPr/>
        </p:nvSpPr>
        <p:spPr>
          <a:xfrm>
            <a:off x="0" y="0"/>
            <a:ext cx="619498" cy="965100"/>
          </a:xfrm>
          <a:prstGeom prst="parallelogram">
            <a:avLst>
              <a:gd name="adj" fmla="val 39278"/>
            </a:avLst>
          </a:prstGeom>
          <a:solidFill>
            <a:srgbClr val="0064A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160" name="Shape 160"/>
          <p:cNvSpPr/>
          <p:nvPr/>
        </p:nvSpPr>
        <p:spPr>
          <a:xfrm>
            <a:off x="0" y="0"/>
            <a:ext cx="392100" cy="965075"/>
          </a:xfrm>
          <a:prstGeom prst="rect">
            <a:avLst/>
          </a:prstGeom>
          <a:solidFill>
            <a:srgbClr val="0064A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94725" y="455525"/>
            <a:ext cx="1922499" cy="537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396" t="23076" b="11235"/>
          <a:stretch/>
        </p:blipFill>
        <p:spPr bwMode="auto">
          <a:xfrm>
            <a:off x="300943" y="3020992"/>
            <a:ext cx="8116282" cy="37386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8166026"/>
      </p:ext>
    </p:extLst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873</Words>
  <Application>Microsoft Office PowerPoint</Application>
  <PresentationFormat>Экран (4:3)</PresentationFormat>
  <Paragraphs>175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Times New Roman</vt:lpstr>
      <vt:lpstr>Calibri</vt:lpstr>
      <vt:lpstr>Verdana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Windows User</cp:lastModifiedBy>
  <cp:revision>37</cp:revision>
  <dcterms:modified xsi:type="dcterms:W3CDTF">2021-10-29T10:19:34Z</dcterms:modified>
</cp:coreProperties>
</file>