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3" r:id="rId7"/>
    <p:sldId id="265" r:id="rId8"/>
    <p:sldId id="271" r:id="rId9"/>
    <p:sldId id="272" r:id="rId10"/>
    <p:sldId id="273" r:id="rId11"/>
    <p:sldId id="268" r:id="rId12"/>
    <p:sldId id="269" r:id="rId13"/>
    <p:sldId id="264" r:id="rId14"/>
    <p:sldId id="266" r:id="rId15"/>
    <p:sldId id="267" r:id="rId16"/>
    <p:sldId id="270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3" d="100"/>
          <a:sy n="73" d="100"/>
        </p:scale>
        <p:origin x="58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3/23/2021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3/23/2021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3/23/2021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3/23/2021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3/23/2021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3/23/2021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3/23/2021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3/23/2021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3/23/2021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9334D819-9F07-4261-B09B-9E467E5D9002}" type="datetimeFigureOut">
              <a:rPr lang="en-US" dirty="0"/>
              <a:t>3/23/2021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9334D819-9F07-4261-B09B-9E467E5D9002}" type="datetimeFigureOut">
              <a:rPr lang="en-US" dirty="0"/>
              <a:t>3/23/2021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3/23/2021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047693" cy="1217815"/>
          </a:xfrm>
        </p:spPr>
        <p:txBody>
          <a:bodyPr>
            <a:no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Одарённость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Высокий уровень способностей.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Одарённость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обеспечивает не успех в какой-либо деятельности, а только возможность достижения этого успеха. Кроме наличия комплекса способностей, для успешного выполнения деятельности человеку необходимо обладать определённой суммой знаний, умений и навыков. Необходимо отметить, что одарённость может быть специальной – то есть одарённостью к одному виду деятельности, и общей – то есть одарённостью к разным видам деятельности.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3000" y="922564"/>
            <a:ext cx="10156371" cy="6408965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 				  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3925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Критерии педагогической диагностики для определения  у ребёнка одарённости в сфере хореографического искусства 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1678" y="2228850"/>
            <a:ext cx="10178322" cy="3650742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Выход за пределы стандартных требований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Индивидуальный стиль и манера пластического самовыражения 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Особый тип организации знаний в области хореографического искусства 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Своеобразный тип обучаемости, проявляющийся в высокой скорости и лёгкости обучения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Высокий уровень способности к самообучению 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6520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1678" y="89807"/>
            <a:ext cx="10178322" cy="47353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 о творческой одаренности</a:t>
            </a:r>
            <a:endParaRPr lang="ru-RU" sz="3200" b="1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251678" y="563337"/>
            <a:ext cx="4806222" cy="6294664"/>
          </a:xfrm>
        </p:spPr>
        <p:txBody>
          <a:bodyPr>
            <a:noAutofit/>
          </a:bodyPr>
          <a:lstStyle/>
          <a:p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исследование творческой одаренности в российской психологии большой вклад внёс </a:t>
            </a:r>
            <a:r>
              <a:rPr lang="ru-RU" sz="1600" b="1" dirty="0" err="1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А.М.Матюшкин</a:t>
            </a:r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настаивает </a:t>
            </a:r>
            <a:r>
              <a:rPr lang="ru-RU" sz="16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том, что есть лишь один вид одаренности — творческая: если нет творчества, бессмысленно говорить об одаренности. </a:t>
            </a:r>
            <a:endParaRPr lang="ru-RU" sz="1600" dirty="0" smtClean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Б.М. Теплов </a:t>
            </a:r>
            <a:r>
              <a:rPr lang="ru-RU" sz="16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который возражал против представлений о том, что высокая одаренность в одной области сопровождается снижением одаренности в других областях. Он подчеркивал, что «талант как таковой многосторонен», и считал, что не о сосуществовании разных одаренностей должна идти речь, а о шпроте самой одаренности. Он писал: </a:t>
            </a:r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Возможность успешно действовать в различных областях объясняется прежде всего наличием некоторых общих моментов одаренности, имеющих значение для разных видов деятельности. В этом — центр научной проблемы многосторонних дарований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1600" b="1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647796" y="938893"/>
            <a:ext cx="4800600" cy="49666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 писал: «Возможность успешно действовать в различных областях объясняется прежде всего наличием некоторых общих моментов одаренности, имеющих значение для разных видов деятельности. В этом — центр научной проблемы многосторонних </a:t>
            </a:r>
            <a:r>
              <a:rPr lang="ru-RU" sz="1800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дарований. «Возможность </a:t>
            </a:r>
            <a:r>
              <a:rPr lang="ru-RU" sz="18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успешно действовать в </a:t>
            </a:r>
            <a:r>
              <a:rPr lang="ru-RU" sz="1800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различных областях </a:t>
            </a:r>
            <a:r>
              <a:rPr lang="ru-RU" sz="18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объясняется прежде всего наличием некоторых общих моментов одаренности, имеющих значение для разных видов деятельности. В </a:t>
            </a:r>
            <a:r>
              <a:rPr lang="ru-RU" sz="1800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этом-центр </a:t>
            </a:r>
            <a:r>
              <a:rPr lang="ru-RU" sz="18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научной проблемы многосторонних дарований</a:t>
            </a:r>
            <a:r>
              <a:rPr lang="ru-RU" sz="1800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1800" b="1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9786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 о творческой одаренности </a:t>
            </a:r>
            <a:endParaRPr lang="ru-RU" sz="2800" b="1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04207" y="1020535"/>
            <a:ext cx="4800600" cy="6033408"/>
          </a:xfrm>
        </p:spPr>
        <p:txBody>
          <a:bodyPr>
            <a:normAutofit fontScale="85000" lnSpcReduction="10000"/>
          </a:bodyPr>
          <a:lstStyle/>
          <a:p>
            <a:r>
              <a:rPr lang="ru-RU" sz="18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Д. </a:t>
            </a:r>
            <a:r>
              <a:rPr lang="ru-RU" sz="18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Бабаева</a:t>
            </a:r>
            <a:r>
              <a:rPr lang="ru-RU" sz="1800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Одаренные </a:t>
            </a:r>
            <a:r>
              <a:rPr lang="ru-RU" sz="18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люди — не только национальная гордость, но и своеобразный «стратегический ресурс». «Творческая одаренность» часто выделяется как </a:t>
            </a:r>
            <a:r>
              <a:rPr lang="ru-RU" sz="1800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</a:t>
            </a:r>
            <a:r>
              <a:rPr lang="ru-RU" sz="18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1800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ельный </a:t>
            </a:r>
            <a:r>
              <a:rPr lang="ru-RU" sz="18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</a:t>
            </a:r>
            <a:r>
              <a:rPr lang="ru-RU" sz="1800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9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Психология одаренности детей и </a:t>
            </a:r>
            <a:r>
              <a:rPr lang="ru-RU" sz="1900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подростков   </a:t>
            </a:r>
            <a:r>
              <a:rPr lang="ru-RU" sz="19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Н.С</a:t>
            </a:r>
            <a:r>
              <a:rPr lang="ru-RU" sz="19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900" b="1" dirty="0" err="1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Лейтес</a:t>
            </a:r>
            <a:r>
              <a:rPr lang="ru-RU" sz="19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9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одаренность порождается или способностью продуцировать, выдвигать новые идеи, изобретать или же способностью блестяще исполнять, использовать то, что уже создано.</a:t>
            </a:r>
          </a:p>
          <a:p>
            <a:r>
              <a:rPr lang="ru-RU" sz="19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Г.Д.Чистякова</a:t>
            </a:r>
            <a:r>
              <a:rPr lang="ru-RU" sz="18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</a:rPr>
              <a:t>считает, творческий путь познавательного процесса предполагает внутреннюю познавательную мотивацию как основное условие, необходимое для проявления личностью своих творческих возможностей: «пусковой механизм» творческого процесса и сами эти возможности к обнаружению проблем, поиску оригинального решения и </a:t>
            </a:r>
            <a:r>
              <a:rPr lang="ru-RU" sz="18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саморегуляции</a:t>
            </a: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</a:rPr>
              <a:t> процесса, образному представлению и воображению.</a:t>
            </a:r>
          </a:p>
          <a:p>
            <a:r>
              <a:rPr lang="ru-RU" sz="1800" b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В.Д.Шадриков</a:t>
            </a: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</a:rPr>
              <a:t> подходил к определению «способность» и «одаренность» с позиции функциональной системы.</a:t>
            </a:r>
            <a:endParaRPr lang="ru-RU" sz="1800" dirty="0"/>
          </a:p>
          <a:p>
            <a:endParaRPr lang="ru-RU" sz="1800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40839" y="1020535"/>
            <a:ext cx="4800600" cy="3619500"/>
          </a:xfrm>
        </p:spPr>
        <p:txBody>
          <a:bodyPr>
            <a:normAutofit fontScale="85000" lnSpcReduction="10000"/>
          </a:bodyPr>
          <a:lstStyle/>
          <a:p>
            <a:r>
              <a:rPr lang="ru-RU" sz="18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РАБОЧАЯ КОНЦЕПЦИЯ ОДАРЕННОСТИ </a:t>
            </a:r>
            <a:r>
              <a:rPr lang="ru-RU" sz="18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Авторский коллектив: Богоявленская Д. </a:t>
            </a:r>
            <a:r>
              <a:rPr lang="ru-RU" sz="1800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Б., </a:t>
            </a:r>
            <a:r>
              <a:rPr lang="ru-RU" sz="1800" dirty="0" err="1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Шадриков</a:t>
            </a:r>
            <a:r>
              <a:rPr lang="ru-RU" sz="1800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 Д</a:t>
            </a:r>
            <a:r>
              <a:rPr lang="ru-RU" sz="1800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., </a:t>
            </a:r>
            <a:r>
              <a:rPr lang="ru-RU" sz="18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Бабаева Ю. Д., </a:t>
            </a:r>
            <a:r>
              <a:rPr lang="ru-RU" sz="1800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Брушлинский</a:t>
            </a:r>
            <a:r>
              <a:rPr lang="ru-RU" sz="18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 В., Дружинин В. Н., Ильясов И. И., </a:t>
            </a:r>
            <a:r>
              <a:rPr lang="ru-RU" sz="1800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Калиш</a:t>
            </a:r>
            <a:r>
              <a:rPr lang="ru-RU" sz="18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И. В., </a:t>
            </a:r>
            <a:r>
              <a:rPr lang="ru-RU" sz="1800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Лейтес</a:t>
            </a:r>
            <a:r>
              <a:rPr lang="ru-RU" sz="18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 С., Матюшкин А. М., </a:t>
            </a:r>
            <a:r>
              <a:rPr lang="ru-RU" sz="1800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МеликПашаев</a:t>
            </a:r>
            <a:r>
              <a:rPr lang="ru-RU" sz="18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 А., Панов В. И., Ушаков В. Д., Холодная М. А., Шумакова Н. Б., Юркевич В. С. </a:t>
            </a:r>
            <a:r>
              <a:rPr lang="ru-RU" sz="1800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9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художественно-эстетической деятельности — хореографическую, сценическую, литературно-поэтическую, изобразительную и музыкальную </a:t>
            </a:r>
            <a:r>
              <a:rPr lang="ru-RU" sz="1900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одаренность. </a:t>
            </a:r>
            <a:r>
              <a:rPr lang="ru-RU" sz="1900" i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деятельности по инициативе самого ребенка и есть творчество. </a:t>
            </a:r>
          </a:p>
        </p:txBody>
      </p:sp>
    </p:spTree>
    <p:extLst>
      <p:ext uri="{BB962C8B-B14F-4D97-AF65-F5344CB8AC3E}">
        <p14:creationId xmlns:p14="http://schemas.microsoft.com/office/powerpoint/2010/main" val="1742664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1986" y="156247"/>
            <a:ext cx="10238014" cy="1903616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/>
              <a:t>В каких учебных заведениях можно развивать хореографическую одаренность?</a:t>
            </a:r>
            <a:endParaRPr lang="ru-RU" sz="3600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333" y="2816679"/>
            <a:ext cx="3788229" cy="2130879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3807" y="2816679"/>
            <a:ext cx="2019300" cy="222885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517571" y="5319530"/>
            <a:ext cx="713286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«В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своей работе мы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стремимся к тому, чтобы наши ученики стали не только безупречными профессионалами, настоящими Артистами, но и глубокими и достойными людьми, не мыслящими свою жизнь без сцены. Воспитать новую творческую элиту России – высокая миссия Академии танца.»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431721" y="2098337"/>
            <a:ext cx="640896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Академия танца Бориса Эйфмана</a:t>
            </a:r>
          </a:p>
        </p:txBody>
      </p:sp>
    </p:spTree>
    <p:extLst>
      <p:ext uri="{BB962C8B-B14F-4D97-AF65-F5344CB8AC3E}">
        <p14:creationId xmlns:p14="http://schemas.microsoft.com/office/powerpoint/2010/main" val="1486299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1678" y="325235"/>
            <a:ext cx="10178322" cy="613658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Академия Русского балета имени А.Я. Вагановой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0035" y="1044348"/>
            <a:ext cx="2498072" cy="3330763"/>
          </a:xfrm>
        </p:spPr>
      </p:pic>
      <p:sp>
        <p:nvSpPr>
          <p:cNvPr id="5" name="Прямоугольник 4"/>
          <p:cNvSpPr/>
          <p:nvPr/>
        </p:nvSpPr>
        <p:spPr>
          <a:xfrm>
            <a:off x="3902528" y="1044348"/>
            <a:ext cx="46046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cap="all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ЦИСКАРИДЗЕ</a:t>
            </a: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Николай Максимович</a:t>
            </a:r>
            <a:endParaRPr lang="ru-RU" b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543551" y="2079482"/>
            <a:ext cx="588644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«……Да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инстаграме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ты балерина Большого, но какой от этого толк? Ну есть деньги. Предположим, есть даже горячее желание. Но нет харизмы, внешности, которая бы интересовала публику. Я не могу сказать, что Плисецкая – классическая красавица, но это была одна из самых красивых женщин, которых я видел. Почему Плисецкую знали? Почему знали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Образцову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Потому что они были умнейшими, образованнейшими людьми. А когда многие из сегодняшних балетных звезд дают интервью, стыдно за профессию».</a:t>
            </a:r>
          </a:p>
        </p:txBody>
      </p:sp>
    </p:spTree>
    <p:extLst>
      <p:ext uri="{BB962C8B-B14F-4D97-AF65-F5344CB8AC3E}">
        <p14:creationId xmlns:p14="http://schemas.microsoft.com/office/powerpoint/2010/main" val="3616484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1678" y="80307"/>
            <a:ext cx="10178322" cy="1492132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1C1C1C"/>
                </a:solidFill>
                <a:latin typeface="PT Serif Caption"/>
              </a:rPr>
              <a:t>ГБПОУ </a:t>
            </a:r>
            <a:r>
              <a:rPr lang="ru-RU" sz="3200" b="1" dirty="0">
                <a:solidFill>
                  <a:srgbClr val="1C1C1C"/>
                </a:solidFill>
                <a:latin typeface="PT Serif Caption"/>
              </a:rPr>
              <a:t>РО «Ростовский колледж искусств»</a:t>
            </a:r>
            <a:endParaRPr lang="ru-RU" sz="32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1678" y="1208314"/>
            <a:ext cx="4508343" cy="300262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8962" y="2919412"/>
            <a:ext cx="5314324" cy="3669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00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1678" y="0"/>
            <a:ext cx="10178322" cy="1338943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активно на государственном уровне действую программы поддержки одаренных детей в сфере искусства </a:t>
            </a:r>
            <a:endParaRPr lang="ru-RU" sz="2800" b="1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1678" y="1200151"/>
            <a:ext cx="10178322" cy="4679442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Всероссийские конкурсы:</a:t>
            </a:r>
          </a:p>
          <a:p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 Синяя птица»</a:t>
            </a:r>
          </a:p>
          <a:p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 Щелкунчик»</a:t>
            </a:r>
          </a:p>
          <a:p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 Душа России»</a:t>
            </a:r>
          </a:p>
          <a:p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 Уникум»</a:t>
            </a:r>
          </a:p>
          <a:p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 Молодые дарования России» </a:t>
            </a:r>
          </a:p>
          <a:p>
            <a:endParaRPr lang="ru-RU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1678" y="4132436"/>
            <a:ext cx="3410546" cy="174715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7364" y="1209876"/>
            <a:ext cx="2288721" cy="305162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2978" y="4615542"/>
            <a:ext cx="2556782" cy="170452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1225" y="1438123"/>
            <a:ext cx="3910014" cy="1737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177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Творческая  </a:t>
            </a:r>
            <a:r>
              <a:rPr lang="ru-RU" sz="2400" dirty="0"/>
              <a:t>одаренность – это возможность достижения высоких результатов в области художественного </a:t>
            </a:r>
            <a:r>
              <a:rPr lang="ru-RU" sz="2400" dirty="0" smtClean="0"/>
              <a:t>творчества.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67493" y="1183821"/>
            <a:ext cx="10262507" cy="4963886"/>
          </a:xfrm>
        </p:spPr>
        <p:txBody>
          <a:bodyPr>
            <a:noAutofit/>
          </a:bodyPr>
          <a:lstStyle/>
          <a:p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выявления одаренных детей в хореографии были разработаны критерии, формы выявления и диагностические задания. Не редко танцевальные способности детей раскрываются не сразу, а в процессе обучения на 2 и на 3 году обучения. Поэтому диагностические задания носят универсальный характер и предусмотрены для детей с 1 по 3 год обучения. Проводится 2 раза в год (в начале и в конце учебного года).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6235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1678" y="382384"/>
            <a:ext cx="10178322" cy="6540929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Helvetica Neue"/>
              </a:rPr>
              <a:t>Диагностика выявление одаренных детей в хореографическом искусстве </a:t>
            </a:r>
            <a:r>
              <a:rPr lang="ru-RU" sz="2400" b="1" dirty="0">
                <a:solidFill>
                  <a:srgbClr val="C00000"/>
                </a:solidFill>
                <a:latin typeface="Helvetica Neue"/>
              </a:rPr>
              <a:t/>
            </a:r>
            <a:br>
              <a:rPr lang="ru-RU" sz="2400" b="1" dirty="0">
                <a:solidFill>
                  <a:srgbClr val="C00000"/>
                </a:solidFill>
                <a:latin typeface="Helvetica Neue"/>
              </a:rPr>
            </a:br>
            <a:r>
              <a:rPr lang="ru-RU" sz="2400" b="1" dirty="0" smtClean="0">
                <a:solidFill>
                  <a:srgbClr val="C00000"/>
                </a:solidFill>
                <a:latin typeface="Helvetica Neue"/>
              </a:rPr>
              <a:t/>
            </a:r>
            <a:br>
              <a:rPr lang="ru-RU" sz="2400" b="1" dirty="0" smtClean="0">
                <a:solidFill>
                  <a:srgbClr val="C00000"/>
                </a:solidFill>
                <a:latin typeface="Helvetica Neue"/>
              </a:rPr>
            </a:br>
            <a:r>
              <a:rPr lang="ru-RU" sz="2400" b="1" dirty="0">
                <a:solidFill>
                  <a:srgbClr val="C00000"/>
                </a:solidFill>
                <a:latin typeface="Helvetica Neue"/>
              </a:rPr>
              <a:t/>
            </a:r>
            <a:br>
              <a:rPr lang="ru-RU" sz="2400" b="1" dirty="0">
                <a:solidFill>
                  <a:srgbClr val="C00000"/>
                </a:solidFill>
                <a:latin typeface="Helvetica Neue"/>
              </a:rPr>
            </a:br>
            <a:r>
              <a:rPr lang="ru-RU" sz="2400" b="1" dirty="0" smtClean="0">
                <a:solidFill>
                  <a:srgbClr val="C00000"/>
                </a:solidFill>
                <a:latin typeface="Helvetica Neue"/>
              </a:rPr>
              <a:t/>
            </a:r>
            <a:br>
              <a:rPr lang="ru-RU" sz="2400" b="1" dirty="0" smtClean="0">
                <a:solidFill>
                  <a:srgbClr val="C00000"/>
                </a:solidFill>
                <a:latin typeface="Helvetica Neue"/>
              </a:rPr>
            </a:br>
            <a:r>
              <a:rPr lang="ru-RU" sz="2400" b="1" dirty="0">
                <a:solidFill>
                  <a:srgbClr val="C00000"/>
                </a:solidFill>
                <a:latin typeface="Helvetica Neue"/>
              </a:rPr>
              <a:t/>
            </a:r>
            <a:br>
              <a:rPr lang="ru-RU" sz="2400" b="1" dirty="0">
                <a:solidFill>
                  <a:srgbClr val="C00000"/>
                </a:solidFill>
                <a:latin typeface="Helvetica Neue"/>
              </a:rPr>
            </a:br>
            <a:r>
              <a:rPr lang="ru-RU" sz="2400" b="1" dirty="0" smtClean="0">
                <a:solidFill>
                  <a:srgbClr val="C00000"/>
                </a:solidFill>
                <a:latin typeface="Helvetica Neue"/>
              </a:rPr>
              <a:t/>
            </a:r>
            <a:br>
              <a:rPr lang="ru-RU" sz="2400" b="1" dirty="0" smtClean="0">
                <a:solidFill>
                  <a:srgbClr val="C00000"/>
                </a:solidFill>
                <a:latin typeface="Helvetica Neue"/>
              </a:rPr>
            </a:br>
            <a:r>
              <a:rPr lang="ru-RU" sz="2400" b="1" dirty="0">
                <a:solidFill>
                  <a:srgbClr val="C00000"/>
                </a:solidFill>
                <a:latin typeface="Helvetica Neue"/>
              </a:rPr>
              <a:t/>
            </a:r>
            <a:br>
              <a:rPr lang="ru-RU" sz="2400" b="1" dirty="0">
                <a:solidFill>
                  <a:srgbClr val="C00000"/>
                </a:solidFill>
                <a:latin typeface="Helvetica Neue"/>
              </a:rPr>
            </a:br>
            <a:r>
              <a:rPr lang="ru-RU" sz="2400" b="1" dirty="0" smtClean="0">
                <a:solidFill>
                  <a:srgbClr val="C00000"/>
                </a:solidFill>
                <a:latin typeface="Helvetica Neue"/>
              </a:rPr>
              <a:t/>
            </a:r>
            <a:br>
              <a:rPr lang="ru-RU" sz="2400" b="1" dirty="0" smtClean="0">
                <a:solidFill>
                  <a:srgbClr val="C00000"/>
                </a:solidFill>
                <a:latin typeface="Helvetica Neue"/>
              </a:rPr>
            </a:b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06236" y="1126672"/>
            <a:ext cx="10523764" cy="5919106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Анатомические природные способности 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Складка:                                                                                  Корзинка:                                              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Выворотность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  </a:t>
            </a:r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36" y="2019991"/>
            <a:ext cx="2177143" cy="163285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3379" y="2019991"/>
            <a:ext cx="2174422" cy="163081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8118" y="2019991"/>
            <a:ext cx="2374444" cy="174164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36" y="4234614"/>
            <a:ext cx="2550252" cy="179314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1930" y="4234614"/>
            <a:ext cx="2375407" cy="179314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8032" y="4234614"/>
            <a:ext cx="2105636" cy="1793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925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509" y="81643"/>
            <a:ext cx="10178322" cy="585667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Стопа(подъём):                                                                      Балетный шаг:     </a:t>
            </a:r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pPr marL="0" indent="0">
              <a:buNone/>
            </a:pPr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Прыжок:                                                                               Осанка:</a:t>
            </a:r>
          </a:p>
          <a:p>
            <a:pPr marL="0" indent="0">
              <a:buNone/>
            </a:pPr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0" indent="0">
              <a:buNone/>
            </a:pPr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0" indent="0">
              <a:buNone/>
            </a:pP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1678" y="566943"/>
            <a:ext cx="1409176" cy="288881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1792" y="670984"/>
            <a:ext cx="3781716" cy="249166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2954" y="4184654"/>
            <a:ext cx="2447867" cy="175366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289" y="4184654"/>
            <a:ext cx="3818830" cy="1753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3325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251678" y="1036864"/>
            <a:ext cx="4800600" cy="4950279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Координация движений </a:t>
            </a:r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0" indent="0">
              <a:buNone/>
            </a:pPr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0" indent="0">
              <a:buNone/>
            </a:pP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0" indent="0">
              <a:buNone/>
            </a:pPr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0" indent="0">
              <a:buNone/>
            </a:pP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0" indent="0">
              <a:buNone/>
            </a:pPr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0" indent="0">
              <a:buNone/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</a:t>
            </a:r>
          </a:p>
          <a:p>
            <a:pPr marL="0" indent="0">
              <a:buNone/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Артистичность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629400" y="971550"/>
            <a:ext cx="4800600" cy="4950279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Музыкально-ритмическая координация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1678" y="1728761"/>
            <a:ext cx="4114800" cy="204520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3458" y="1728761"/>
            <a:ext cx="3622220" cy="210845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2278" y="4483220"/>
            <a:ext cx="3562170" cy="2374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18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Психологические особенности личности</a:t>
            </a:r>
            <a:endParaRPr lang="ru-RU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1678" y="824593"/>
            <a:ext cx="10178322" cy="5054999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endParaRPr lang="ru-RU" sz="28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0" indent="0">
              <a:buNone/>
            </a:pPr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Включает в себя:</a:t>
            </a:r>
          </a:p>
          <a:p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особый тип личности ,который формируется на основе </a:t>
            </a:r>
            <a:r>
              <a:rPr lang="ru-RU" sz="28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характера, темперамента, творческих способностей.</a:t>
            </a:r>
          </a:p>
          <a:p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особый тип творческого мышления, построенный на понятиях </a:t>
            </a:r>
            <a:r>
              <a:rPr lang="ru-RU" sz="28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 образного мышления» и «внутреннего видения»</a:t>
            </a:r>
          </a:p>
          <a:p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Быстрое восприятие, хорошая память, экстравертность, ярко выраженное своеобразие сенсорной сферы, воображение, способность к сопереживанию, эмоциональная нестабильность.</a:t>
            </a:r>
          </a:p>
          <a:p>
            <a:pPr marL="0" indent="0">
              <a:buNone/>
            </a:pPr>
            <a:endParaRPr lang="ru-RU" sz="28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Хореографическая одаренность выражается через понятия </a:t>
            </a:r>
          </a:p>
          <a:p>
            <a:pPr marL="0" indent="0">
              <a:buNone/>
            </a:pPr>
            <a:r>
              <a:rPr lang="ru-RU" sz="28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 творческий потенциал» и « творческая индивидуальность»</a:t>
            </a:r>
            <a:endParaRPr lang="ru-RU" sz="2800" i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7632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Педагогическое </a:t>
            </a:r>
            <a:b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       сопровождение  </a:t>
            </a:r>
            <a:endParaRPr lang="ru-RU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1678" y="1350629"/>
            <a:ext cx="10178322" cy="4528964"/>
          </a:xfrm>
        </p:spPr>
        <p:txBody>
          <a:bodyPr>
            <a:normAutofit lnSpcReduction="10000"/>
          </a:bodyPr>
          <a:lstStyle/>
          <a:p>
            <a:endParaRPr lang="ru-RU" sz="24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Зависит от формы обучения (профессиональное или любительское)</a:t>
            </a:r>
          </a:p>
          <a:p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	Эффективная индикация одаренности по средством какой-либо однозначной процедуры диагностирования невозможна. 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Поэтому вместо одномоментного отбора одаренных обучающихся необходимо направлять усилия на постепенный, поэтапный поиск одаренных детей из числа занимающихся  танцем на основании выстроенной системы.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583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940229"/>
          </a:xfrm>
        </p:spPr>
        <p:txBody>
          <a:bodyPr>
            <a:normAutofit fontScale="90000"/>
          </a:bodyPr>
          <a:lstStyle/>
          <a:p>
            <a:pPr marL="457200" indent="-457200" algn="ctr">
              <a:buFont typeface="Arial" panose="020B0604020202020204" pitchFamily="34" charset="0"/>
              <a:buChar char="•"/>
            </a:pPr>
            <a:r>
              <a:rPr lang="ru-RU" sz="32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Поведенческий аспект ребенка с хореографической одаренностью </a:t>
            </a:r>
            <a:endParaRPr lang="ru-RU" sz="3200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1678" y="1804307"/>
            <a:ext cx="10178322" cy="4075285"/>
          </a:xfrm>
        </p:spPr>
        <p:txBody>
          <a:bodyPr/>
          <a:lstStyle/>
          <a:p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Быстрое освоение нового вида деятельности и высокая успешность выполнения.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и изобретение новых способов выполнения заданий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Выдвижение новых целей за счёт более глубокого овладения примерами, ведущее к новому видению ситуации и объясняющее появление неожиданных идей и решений.</a:t>
            </a:r>
          </a:p>
          <a:p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6884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874915"/>
          </a:xfrm>
        </p:spPr>
        <p:txBody>
          <a:bodyPr>
            <a:normAutofit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ru-RU" sz="3200" dirty="0" smtClean="0">
                <a:solidFill>
                  <a:schemeClr val="tx1"/>
                </a:solidFill>
              </a:rPr>
              <a:t>Мотивация к творческой деятельности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1678" y="1257300"/>
            <a:ext cx="10178322" cy="4622292"/>
          </a:xfrm>
        </p:spPr>
        <p:txBody>
          <a:bodyPr/>
          <a:lstStyle/>
          <a:p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Чувство удовлетворения от достижений в процессе освоения танца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Упорство и трудолюбие 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Увлечённость 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Неуёмная любознательность 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Стремление выходить за пределы исходных требований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Непринятие стандартных, типичных заданий и готовых схем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Высокая требовательность к результатом собственных успехов 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Склонность к постановке целей и настойчивость в их достижении.</a:t>
            </a:r>
          </a:p>
          <a:p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32611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adge">
  <a:themeElements>
    <a:clrScheme name="Badge">
      <a:dk1>
        <a:sysClr val="windowText" lastClr="000000"/>
      </a:dk1>
      <a:lt1>
        <a:sysClr val="window" lastClr="FFFFFF"/>
      </a:lt1>
      <a:dk2>
        <a:srgbClr val="0B082E"/>
      </a:dk2>
      <a:lt2>
        <a:srgbClr val="F3F3F2"/>
      </a:lt2>
      <a:accent1>
        <a:srgbClr val="62B4C6"/>
      </a:accent1>
      <a:accent2>
        <a:srgbClr val="1B376E"/>
      </a:accent2>
      <a:accent3>
        <a:srgbClr val="9EBE55"/>
      </a:accent3>
      <a:accent4>
        <a:srgbClr val="C65E5E"/>
      </a:accent4>
      <a:accent5>
        <a:srgbClr val="D3BA55"/>
      </a:accent5>
      <a:accent6>
        <a:srgbClr val="96648A"/>
      </a:accent6>
      <a:hlink>
        <a:srgbClr val="62B4C6"/>
      </a:hlink>
      <a:folHlink>
        <a:srgbClr val="96648A"/>
      </a:folHlink>
    </a:clrScheme>
    <a:fontScheme name="Badge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D71F8F05-6246-47AF-9E68-E57F6C93F79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TM10001106[[fn=Эмблема]]</Template>
  <TotalTime>593</TotalTime>
  <Words>1103</Words>
  <Application>Microsoft Office PowerPoint</Application>
  <PresentationFormat>Широкоэкранный</PresentationFormat>
  <Paragraphs>94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4" baseType="lpstr">
      <vt:lpstr>Arial</vt:lpstr>
      <vt:lpstr>Corbel</vt:lpstr>
      <vt:lpstr>Gill Sans MT</vt:lpstr>
      <vt:lpstr>Helvetica Neue</vt:lpstr>
      <vt:lpstr>Impact</vt:lpstr>
      <vt:lpstr>PT Serif Caption</vt:lpstr>
      <vt:lpstr>Times New Roman</vt:lpstr>
      <vt:lpstr>Badge</vt:lpstr>
      <vt:lpstr>Одарённость – Высокий уровень способностей.   Одарённость обеспечивает не успех в какой-либо деятельности, а только возможность достижения этого успеха. Кроме наличия комплекса способностей, для успешного выполнения деятельности человеку необходимо обладать определённой суммой знаний, умений и навыков. Необходимо отметить, что одарённость может быть специальной – то есть одарённостью к одному виду деятельности, и общей – то есть одарённостью к разным видам деятельности.</vt:lpstr>
      <vt:lpstr>Творческая  одаренность – это возможность достижения высоких результатов в области художественного творчества.</vt:lpstr>
      <vt:lpstr>Диагностика выявление одаренных детей в хореографическом искусстве         </vt:lpstr>
      <vt:lpstr>Презентация PowerPoint</vt:lpstr>
      <vt:lpstr>Презентация PowerPoint</vt:lpstr>
      <vt:lpstr>Психологические особенности личности</vt:lpstr>
      <vt:lpstr>Педагогическое                сопровождение  </vt:lpstr>
      <vt:lpstr>Поведенческий аспект ребенка с хореографической одаренностью </vt:lpstr>
      <vt:lpstr>Мотивация к творческой деятельности</vt:lpstr>
      <vt:lpstr>Критерии педагогической диагностики для определения  у ребёнка одарённости в сфере хореографического искусства </vt:lpstr>
      <vt:lpstr>Психологи о творческой одаренности</vt:lpstr>
      <vt:lpstr>Психологи о творческой одаренности </vt:lpstr>
      <vt:lpstr>В каких учебных заведениях можно развивать хореографическую одаренность?</vt:lpstr>
      <vt:lpstr>Академия Русского балета имени А.Я. Вагановой</vt:lpstr>
      <vt:lpstr>ГБПОУ РО «Ростовский колледж искусств»</vt:lpstr>
      <vt:lpstr>активно на государственном уровне действую программы поддержки одаренных детей в сфере искусства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Творческая одаренность</dc:title>
  <dc:creator>Никита Трофимов</dc:creator>
  <cp:lastModifiedBy>User</cp:lastModifiedBy>
  <cp:revision>38</cp:revision>
  <dcterms:created xsi:type="dcterms:W3CDTF">2019-10-18T09:02:49Z</dcterms:created>
  <dcterms:modified xsi:type="dcterms:W3CDTF">2021-03-23T05:08:17Z</dcterms:modified>
</cp:coreProperties>
</file>