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CF8817-F817-4C21-9478-4B120B514EAD}" v="165" dt="2022-10-01T03:25:39.9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64614" y="1783959"/>
            <a:ext cx="4087306" cy="2889114"/>
          </a:xfrm>
        </p:spPr>
        <p:txBody>
          <a:bodyPr anchor="b">
            <a:normAutofit/>
          </a:bodyPr>
          <a:lstStyle/>
          <a:p>
            <a:pPr algn="l"/>
            <a:r>
              <a:rPr lang="ru-RU" sz="5400" dirty="0">
                <a:cs typeface="Calibri Light"/>
              </a:rPr>
              <a:t>Energy </a:t>
            </a:r>
            <a:r>
              <a:rPr lang="en-US" sz="5400" dirty="0">
                <a:cs typeface="Calibri Light"/>
              </a:rPr>
              <a:t>E</a:t>
            </a:r>
            <a:r>
              <a:rPr lang="ru-RU" sz="5400" dirty="0" err="1">
                <a:cs typeface="Calibri Light"/>
              </a:rPr>
              <a:t>aters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64612" y="4750893"/>
            <a:ext cx="4087305" cy="11478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 sz="2000" dirty="0" err="1">
                <a:ea typeface="+mn-lt"/>
                <a:cs typeface="+mn-lt"/>
              </a:rPr>
              <a:t>Yeremeyeva</a:t>
            </a:r>
            <a:r>
              <a:rPr lang="en-US" sz="2000" dirty="0">
                <a:ea typeface="+mn-lt"/>
                <a:cs typeface="+mn-lt"/>
              </a:rPr>
              <a:t> Yekaterina</a:t>
            </a:r>
            <a:endParaRPr lang="ru-RU" sz="2000" dirty="0">
              <a:ea typeface="+mn-lt"/>
              <a:cs typeface="+mn-lt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0EEA3AD-54CE-C8D1-C1C2-86B51A5084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9" r="-1" b="1846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E8CF7B3-1D00-8F73-327F-FB26E6041D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07" b="1552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E96D7-5B0D-57D8-2606-92A94A4FE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432061"/>
            <a:ext cx="11210925" cy="51519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800" dirty="0" err="1">
                <a:ea typeface="+mj-lt"/>
                <a:cs typeface="+mj-lt"/>
              </a:rPr>
              <a:t>Thank</a:t>
            </a:r>
            <a:r>
              <a:rPr lang="ru-RU" sz="2800" dirty="0">
                <a:ea typeface="+mj-lt"/>
                <a:cs typeface="+mj-lt"/>
              </a:rPr>
              <a:t> </a:t>
            </a:r>
            <a:r>
              <a:rPr lang="ru-RU" sz="2800" dirty="0" err="1">
                <a:ea typeface="+mj-lt"/>
                <a:cs typeface="+mj-lt"/>
              </a:rPr>
              <a:t>you</a:t>
            </a:r>
            <a:r>
              <a:rPr lang="ru-RU" sz="2800" dirty="0">
                <a:ea typeface="+mj-lt"/>
                <a:cs typeface="+mj-lt"/>
              </a:rPr>
              <a:t> </a:t>
            </a:r>
            <a:r>
              <a:rPr lang="ru-RU" sz="2800" dirty="0" err="1">
                <a:ea typeface="+mj-lt"/>
                <a:cs typeface="+mj-lt"/>
              </a:rPr>
              <a:t>for</a:t>
            </a:r>
            <a:r>
              <a:rPr lang="ru-RU" sz="2800" dirty="0">
                <a:ea typeface="+mj-lt"/>
                <a:cs typeface="+mj-lt"/>
              </a:rPr>
              <a:t> </a:t>
            </a:r>
            <a:r>
              <a:rPr lang="ru-RU" sz="2800" dirty="0" err="1">
                <a:ea typeface="+mj-lt"/>
                <a:cs typeface="+mj-lt"/>
              </a:rPr>
              <a:t>your</a:t>
            </a:r>
            <a:r>
              <a:rPr lang="ru-RU" sz="2800" dirty="0">
                <a:ea typeface="+mj-lt"/>
                <a:cs typeface="+mj-lt"/>
              </a:rPr>
              <a:t> </a:t>
            </a:r>
            <a:r>
              <a:rPr lang="ru-RU" sz="2800" dirty="0" err="1">
                <a:ea typeface="+mj-lt"/>
                <a:cs typeface="+mj-lt"/>
              </a:rPr>
              <a:t>attention</a:t>
            </a:r>
            <a:r>
              <a:rPr lang="en-US" sz="2800">
                <a:ea typeface="+mj-lt"/>
                <a:cs typeface="+mj-lt"/>
              </a:rPr>
              <a:t>!</a:t>
            </a:r>
            <a:endParaRPr lang="ru-RU" sz="2800" dirty="0">
              <a:cs typeface="Calibri Light" panose="020F0302020204030204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798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человек, внутренний, электроника&#10;&#10;Автоматически созданное описание">
            <a:extLst>
              <a:ext uri="{FF2B5EF4-FFF2-40B4-BE49-F238E27FC236}">
                <a16:creationId xmlns:a16="http://schemas.microsoft.com/office/drawing/2014/main" id="{5C3BAF89-D564-D723-5B64-6252CB7263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66" r="35623" b="277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00CE9-8096-9363-3BF9-EAE677390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656" y="1319314"/>
            <a:ext cx="5526577" cy="320725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 err="1">
                <a:ea typeface="+mn-lt"/>
                <a:cs typeface="+mn-lt"/>
              </a:rPr>
              <a:t>Nowadays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dirty="0" err="1">
                <a:ea typeface="+mn-lt"/>
                <a:cs typeface="+mn-lt"/>
              </a:rPr>
              <a:t>electricity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is</a:t>
            </a:r>
            <a:r>
              <a:rPr lang="ru-RU" dirty="0">
                <a:ea typeface="+mn-lt"/>
                <a:cs typeface="+mn-lt"/>
              </a:rPr>
              <a:t> a </a:t>
            </a:r>
            <a:r>
              <a:rPr lang="ru-RU" dirty="0" err="1">
                <a:ea typeface="+mn-lt"/>
                <a:cs typeface="+mn-lt"/>
              </a:rPr>
              <a:t>very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important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attribute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everyday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life</a:t>
            </a:r>
            <a:r>
              <a:rPr lang="ru-RU" dirty="0">
                <a:ea typeface="+mn-lt"/>
                <a:cs typeface="+mn-lt"/>
              </a:rPr>
              <a:t>. </a:t>
            </a:r>
            <a:endParaRPr lang="en-US" dirty="0">
              <a:ea typeface="+mn-lt"/>
              <a:cs typeface="+mn-lt"/>
            </a:endParaRPr>
          </a:p>
          <a:p>
            <a:r>
              <a:rPr lang="ru-RU" dirty="0">
                <a:ea typeface="+mn-lt"/>
                <a:cs typeface="+mn-lt"/>
              </a:rPr>
              <a:t>We </a:t>
            </a:r>
            <a:r>
              <a:rPr lang="ru-RU" dirty="0" err="1">
                <a:ea typeface="+mn-lt"/>
                <a:cs typeface="+mn-lt"/>
              </a:rPr>
              <a:t>use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it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for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cooking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dirty="0" err="1">
                <a:ea typeface="+mn-lt"/>
                <a:cs typeface="+mn-lt"/>
              </a:rPr>
              <a:t>heating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and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cooling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food</a:t>
            </a:r>
            <a:r>
              <a:rPr lang="ru-RU" dirty="0">
                <a:ea typeface="+mn-lt"/>
                <a:cs typeface="+mn-lt"/>
              </a:rPr>
              <a:t>.</a:t>
            </a:r>
            <a:endParaRPr lang="ru-RU" dirty="0"/>
          </a:p>
        </p:txBody>
      </p:sp>
      <p:pic>
        <p:nvPicPr>
          <p:cNvPr id="5" name="Рисунок 5" descr="Изображение выглядит как еда, закуска, сандвич&#10;&#10;Автоматически созданное описание">
            <a:extLst>
              <a:ext uri="{FF2B5EF4-FFF2-40B4-BE49-F238E27FC236}">
                <a16:creationId xmlns:a16="http://schemas.microsoft.com/office/drawing/2014/main" id="{2B3FB35C-DC0F-1C77-67B5-4A26AB990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91" y="3392055"/>
            <a:ext cx="3036454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8983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стена, внутренний, кровать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85BBE1C4-4EAA-3275-1379-AFC42CECE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10" r="10698" b="-1"/>
          <a:stretch/>
        </p:blipFill>
        <p:spPr>
          <a:xfrm>
            <a:off x="4117521" y="10"/>
            <a:ext cx="8074479" cy="6857990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96C5B6-1A0A-BB35-FBFF-03A4214F2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>
            <a:normAutofit/>
          </a:bodyPr>
          <a:lstStyle/>
          <a:p>
            <a:br>
              <a:rPr lang="ru-RU" dirty="0">
                <a:cs typeface="Calibri Light"/>
              </a:rPr>
            </a:b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15EFB7-8C70-97BF-45CC-672087B19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022601"/>
            <a:ext cx="3941499" cy="41543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ea typeface="+mn-lt"/>
                <a:cs typeface="+mn-lt"/>
              </a:rPr>
              <a:t>We </a:t>
            </a:r>
            <a:r>
              <a:rPr lang="ru-RU" dirty="0" err="1">
                <a:ea typeface="+mn-lt"/>
                <a:cs typeface="+mn-lt"/>
              </a:rPr>
              <a:t>also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use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electricity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to</a:t>
            </a:r>
            <a:r>
              <a:rPr lang="ru-RU" dirty="0">
                <a:ea typeface="+mn-lt"/>
                <a:cs typeface="+mn-lt"/>
              </a:rPr>
              <a:t> illuminate rooms </a:t>
            </a:r>
            <a:r>
              <a:rPr lang="ru-RU" dirty="0" err="1">
                <a:ea typeface="+mn-lt"/>
                <a:cs typeface="+mn-lt"/>
              </a:rPr>
              <a:t>at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night</a:t>
            </a:r>
            <a:r>
              <a:rPr lang="ru-RU" dirty="0">
                <a:ea typeface="+mn-lt"/>
                <a:cs typeface="+mn-lt"/>
              </a:rPr>
              <a:t>. </a:t>
            </a:r>
            <a:r>
              <a:rPr lang="en-US" dirty="0">
                <a:ea typeface="+mn-lt"/>
                <a:cs typeface="+mn-lt"/>
              </a:rPr>
              <a:t>It </a:t>
            </a:r>
            <a:r>
              <a:rPr lang="ru-RU" dirty="0" err="1">
                <a:ea typeface="+mn-lt"/>
                <a:cs typeface="+mn-lt"/>
              </a:rPr>
              <a:t>consumes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quite</a:t>
            </a:r>
            <a:r>
              <a:rPr lang="ru-RU" dirty="0">
                <a:ea typeface="+mn-lt"/>
                <a:cs typeface="+mn-lt"/>
              </a:rPr>
              <a:t> a </a:t>
            </a:r>
            <a:r>
              <a:rPr lang="ru-RU" dirty="0" err="1">
                <a:ea typeface="+mn-lt"/>
                <a:cs typeface="+mn-lt"/>
              </a:rPr>
              <a:t>lot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energy</a:t>
            </a:r>
            <a:endParaRPr lang="ru-RU" dirty="0"/>
          </a:p>
        </p:txBody>
      </p:sp>
      <p:pic>
        <p:nvPicPr>
          <p:cNvPr id="6" name="Рисунок 6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CAD10AD3-BEA7-BDB8-ACCA-16229CA5F3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1764" y="4495267"/>
            <a:ext cx="1669473" cy="198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976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39BE26F-E405-CE04-9ECC-976D2D8A4F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164" b="14517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E1A96-2581-F4A8-311A-E604C4D3E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ru-RU" sz="3600">
                <a:ea typeface="+mj-lt"/>
                <a:cs typeface="+mj-lt"/>
              </a:rPr>
              <a:t>To save energy </a:t>
            </a:r>
            <a:endParaRPr lang="ru-RU" sz="36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4AABE0-3FED-8DAA-6A30-B0485A537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000" dirty="0" err="1">
                <a:ea typeface="+mn-lt"/>
                <a:cs typeface="+mn-lt"/>
              </a:rPr>
              <a:t>Before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you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buy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any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electrical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equipment</a:t>
            </a:r>
            <a:r>
              <a:rPr lang="ru-RU" sz="2000" dirty="0">
                <a:ea typeface="+mn-lt"/>
                <a:cs typeface="+mn-lt"/>
              </a:rPr>
              <a:t>, </a:t>
            </a:r>
            <a:r>
              <a:rPr lang="ru-RU" sz="2000" dirty="0" err="1">
                <a:ea typeface="+mn-lt"/>
                <a:cs typeface="+mn-lt"/>
              </a:rPr>
              <a:t>look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at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the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label</a:t>
            </a:r>
            <a:r>
              <a:rPr lang="ru-RU" sz="2000" dirty="0">
                <a:ea typeface="+mn-lt"/>
                <a:cs typeface="+mn-lt"/>
              </a:rPr>
              <a:t>. </a:t>
            </a:r>
            <a:r>
              <a:rPr lang="ru-RU" sz="2000" dirty="0" err="1">
                <a:ea typeface="+mn-lt"/>
                <a:cs typeface="+mn-lt"/>
              </a:rPr>
              <a:t>Each</a:t>
            </a:r>
            <a:r>
              <a:rPr lang="ru-RU" sz="2000" dirty="0">
                <a:ea typeface="+mn-lt"/>
                <a:cs typeface="+mn-lt"/>
              </a:rPr>
              <a:t>  </a:t>
            </a:r>
            <a:r>
              <a:rPr lang="ru-RU" sz="2000" dirty="0" err="1">
                <a:ea typeface="+mn-lt"/>
                <a:cs typeface="+mn-lt"/>
              </a:rPr>
              <a:t>product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has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an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energy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efficiency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parameter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on</a:t>
            </a:r>
            <a:r>
              <a:rPr lang="ru-RU" sz="2000" dirty="0">
                <a:ea typeface="+mn-lt"/>
                <a:cs typeface="+mn-lt"/>
              </a:rPr>
              <a:t> </a:t>
            </a:r>
            <a:r>
              <a:rPr lang="ru-RU" sz="2000" dirty="0" err="1">
                <a:ea typeface="+mn-lt"/>
                <a:cs typeface="+mn-lt"/>
              </a:rPr>
              <a:t>it</a:t>
            </a:r>
            <a:r>
              <a:rPr lang="ru-RU" sz="2000" dirty="0">
                <a:ea typeface="+mn-lt"/>
                <a:cs typeface="+mn-lt"/>
              </a:rPr>
              <a:t>.</a:t>
            </a:r>
            <a:br>
              <a:rPr lang="en-US" sz="1800" dirty="0"/>
            </a:br>
            <a:br>
              <a:rPr lang="en-US" sz="1800" dirty="0"/>
            </a:br>
            <a:endParaRPr lang="ru-RU" sz="1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0725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81E7530-396C-45F0-92F4-A885648D1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нутренний, стена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FFEABCD0-CA0D-FDBF-316A-5B74F8CA2B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340" r="1" b="1"/>
          <a:stretch/>
        </p:blipFill>
        <p:spPr>
          <a:xfrm>
            <a:off x="603671" y="-1"/>
            <a:ext cx="11588329" cy="685799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D29600-4E1D-063D-F69B-6EA78B795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721805"/>
            <a:ext cx="3874686" cy="2147520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/>
                </a:solidFill>
                <a:ea typeface="+mj-lt"/>
                <a:cs typeface="+mj-lt"/>
              </a:rPr>
              <a:t>Don't abuse electricity! 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1DE8B58-F373-409E-A253-4380A6609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6" name="Rectangle 64">
              <a:extLst>
                <a:ext uri="{FF2B5EF4-FFF2-40B4-BE49-F238E27FC236}">
                  <a16:creationId xmlns:a16="http://schemas.microsoft.com/office/drawing/2014/main" id="{F5ACE265-D22D-48CC-99DE-EB81AE922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66">
              <a:extLst>
                <a:ext uri="{FF2B5EF4-FFF2-40B4-BE49-F238E27FC236}">
                  <a16:creationId xmlns:a16="http://schemas.microsoft.com/office/drawing/2014/main" id="{6FE80EEA-F4ED-4436-8861-0BEAAEFE76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4">
              <a:extLst>
                <a:ext uri="{FF2B5EF4-FFF2-40B4-BE49-F238E27FC236}">
                  <a16:creationId xmlns:a16="http://schemas.microsoft.com/office/drawing/2014/main" id="{C3642BC8-86E8-47D0-8846-3E4D49E4B4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:a16="http://schemas.microsoft.com/office/drawing/2014/main" id="{82D35214-3634-4180-BF0E-45B614516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:a16="http://schemas.microsoft.com/office/drawing/2014/main" id="{15BE89E6-3D1C-42B5-A950-E72889F8BB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:a16="http://schemas.microsoft.com/office/drawing/2014/main" id="{473771CC-5097-4E08-9606-24B0BC9A0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:a16="http://schemas.microsoft.com/office/drawing/2014/main" id="{BE872634-00DA-47BD-880D-5C05FFADC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4F151F5C-DE9B-460E-BC51-471F4A8A5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:a16="http://schemas.microsoft.com/office/drawing/2014/main" id="{34557B8A-4D2F-4D0D-B746-59EA85318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C764CD8E-E409-4E9B-8E87-746DDE36D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:a16="http://schemas.microsoft.com/office/drawing/2014/main" id="{8E27A01D-2F01-4286-9453-3FBF6E84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:a16="http://schemas.microsoft.com/office/drawing/2014/main" id="{460487A5-12EB-422E-9588-8FF06FAF73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:a16="http://schemas.microsoft.com/office/drawing/2014/main" id="{7D522D20-C9F7-4B34-9066-4B43ADAAB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97B04F2C-295B-447A-8941-0AD4F5551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17D7FF91-B366-4534-B9B4-5710926EE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B5B8116C-ADD9-4826-9C37-270377E8F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22D01D96-8DB8-40BF-83AC-4CA49EC263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44B584CD-5E60-4B15-847C-B30D15DA1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CF2BB7DC-B968-4F0B-9748-BF0E6E297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CF12C159-3F09-4861-9450-ECD5DB310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C0B420-01DA-6D82-50D8-FBB866E44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6649" y="3379979"/>
            <a:ext cx="3874685" cy="318635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Save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electricity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when</a:t>
            </a:r>
            <a:r>
              <a:rPr lang="en-US" sz="2000" dirty="0">
                <a:solidFill>
                  <a:schemeClr val="bg1"/>
                </a:solidFill>
                <a:ea typeface="+mn-lt"/>
                <a:cs typeface="+mn-lt"/>
              </a:rPr>
              <a:t>ever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you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can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. For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example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turn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off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lights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ru-RU" sz="2000" dirty="0" err="1">
                <a:solidFill>
                  <a:schemeClr val="bg1"/>
                </a:solidFill>
                <a:ea typeface="+mn-lt"/>
                <a:cs typeface="+mn-lt"/>
              </a:rPr>
              <a:t>in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 rooms </a:t>
            </a:r>
            <a:r>
              <a:rPr lang="en-US" sz="2000" dirty="0">
                <a:solidFill>
                  <a:schemeClr val="bg1"/>
                </a:solidFill>
                <a:ea typeface="+mn-lt"/>
                <a:cs typeface="+mn-lt"/>
              </a:rPr>
              <a:t>when you lave it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046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710967-02E1-4241-41FC-94DBC2423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anchor="b">
            <a:normAutofit/>
          </a:bodyPr>
          <a:lstStyle/>
          <a:p>
            <a:r>
              <a:rPr lang="ru-RU" sz="4300">
                <a:ea typeface="+mj-lt"/>
                <a:cs typeface="+mj-lt"/>
              </a:rPr>
              <a:t>What about washing clothes?</a:t>
            </a:r>
            <a:endParaRPr lang="ru-RU" sz="43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нутренний, пол, белый, прибор&#10;&#10;Автоматически созданное описание">
            <a:extLst>
              <a:ext uri="{FF2B5EF4-FFF2-40B4-BE49-F238E27FC236}">
                <a16:creationId xmlns:a16="http://schemas.microsoft.com/office/drawing/2014/main" id="{79F20AF0-464E-202C-541F-AAE29F6F32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3" b="-3"/>
          <a:stretch/>
        </p:blipFill>
        <p:spPr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13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05DC23-08A8-83B4-C70C-86DF3B0A0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990818"/>
            <a:ext cx="4195673" cy="29138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9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Washing machines are quite economical appliances. They are designed for one load of clothes at a time and run the same amount of time.</a:t>
            </a:r>
            <a:endParaRPr lang="ru-RU" sz="1900">
              <a:solidFill>
                <a:schemeClr val="tx1">
                  <a:alpha val="80000"/>
                </a:schemeClr>
              </a:solidFill>
              <a:cs typeface="Calibri" panose="020F0502020204030204"/>
            </a:endParaRPr>
          </a:p>
          <a:p>
            <a:endParaRPr lang="ru-RU" sz="1900">
              <a:solidFill>
                <a:schemeClr val="tx1">
                  <a:alpha val="80000"/>
                </a:schemeClr>
              </a:solidFill>
            </a:endParaRPr>
          </a:p>
          <a:p>
            <a:r>
              <a:rPr lang="ru-RU" sz="19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But it is better not to overload the tank with clothes, it can lead to delays in washing and consume more energy</a:t>
            </a:r>
            <a:endParaRPr lang="ru-RU" sz="190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7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9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842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B75AE-7478-23AC-6851-E7A286E12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ru-RU" sz="5400" dirty="0">
                <a:ea typeface="+mj-lt"/>
                <a:cs typeface="+mj-lt"/>
              </a:rPr>
              <a:t>My </a:t>
            </a:r>
            <a:r>
              <a:rPr lang="ru-RU" sz="5400" dirty="0" err="1">
                <a:ea typeface="+mj-lt"/>
                <a:cs typeface="+mj-lt"/>
              </a:rPr>
              <a:t>favo</a:t>
            </a:r>
            <a:r>
              <a:rPr lang="en-US" sz="5400" dirty="0">
                <a:ea typeface="+mj-lt"/>
                <a:cs typeface="+mj-lt"/>
              </a:rPr>
              <a:t>u</a:t>
            </a:r>
            <a:r>
              <a:rPr lang="ru-RU" sz="5400" dirty="0" err="1">
                <a:ea typeface="+mj-lt"/>
                <a:cs typeface="+mj-lt"/>
              </a:rPr>
              <a:t>rite</a:t>
            </a:r>
            <a:r>
              <a:rPr lang="ru-RU" sz="5400" dirty="0">
                <a:ea typeface="+mj-lt"/>
                <a:cs typeface="+mj-lt"/>
              </a:rPr>
              <a:t> </a:t>
            </a:r>
            <a:r>
              <a:rPr lang="ru-RU" sz="5400" dirty="0" err="1">
                <a:ea typeface="+mj-lt"/>
                <a:cs typeface="+mj-lt"/>
              </a:rPr>
              <a:t>show</a:t>
            </a:r>
            <a:r>
              <a:rPr lang="ru-RU" sz="5400" dirty="0">
                <a:ea typeface="+mj-lt"/>
                <a:cs typeface="+mj-lt"/>
              </a:rPr>
              <a:t>!</a:t>
            </a:r>
            <a:endParaRPr lang="ru-RU" sz="5400" dirty="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951F49-4FE9-C14B-107D-AF95A0EED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900" dirty="0">
                <a:ea typeface="+mn-lt"/>
                <a:cs typeface="+mn-lt"/>
              </a:rPr>
              <a:t>Television </a:t>
            </a:r>
            <a:r>
              <a:rPr lang="ru-RU" sz="1900" dirty="0" err="1">
                <a:ea typeface="+mn-lt"/>
                <a:cs typeface="+mn-lt"/>
              </a:rPr>
              <a:t>use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quite</a:t>
            </a:r>
            <a:r>
              <a:rPr lang="ru-RU" sz="1900" dirty="0">
                <a:ea typeface="+mn-lt"/>
                <a:cs typeface="+mn-lt"/>
              </a:rPr>
              <a:t> a </a:t>
            </a:r>
            <a:r>
              <a:rPr lang="ru-RU" sz="1900" dirty="0" err="1">
                <a:ea typeface="+mn-lt"/>
                <a:cs typeface="+mn-lt"/>
              </a:rPr>
              <a:t>lot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of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electricity</a:t>
            </a:r>
            <a:r>
              <a:rPr lang="en-US" sz="1900" dirty="0">
                <a:ea typeface="+mn-lt"/>
                <a:cs typeface="+mn-lt"/>
              </a:rPr>
              <a:t>,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en-US" sz="1900" dirty="0">
                <a:ea typeface="+mn-lt"/>
                <a:cs typeface="+mn-lt"/>
              </a:rPr>
              <a:t>e</a:t>
            </a:r>
            <a:r>
              <a:rPr lang="ru-RU" sz="1900" dirty="0" err="1">
                <a:ea typeface="+mn-lt"/>
                <a:cs typeface="+mn-lt"/>
              </a:rPr>
              <a:t>specially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en-US" sz="1900" dirty="0">
                <a:ea typeface="+mn-lt"/>
                <a:cs typeface="+mn-lt"/>
              </a:rPr>
              <a:t>TVs </a:t>
            </a:r>
            <a:r>
              <a:rPr lang="ru-RU" sz="1900" dirty="0" err="1">
                <a:ea typeface="+mn-lt"/>
                <a:cs typeface="+mn-lt"/>
              </a:rPr>
              <a:t>with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big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screens</a:t>
            </a:r>
            <a:r>
              <a:rPr lang="ru-RU" sz="1900" dirty="0">
                <a:ea typeface="+mn-lt"/>
                <a:cs typeface="+mn-lt"/>
              </a:rPr>
              <a:t>. </a:t>
            </a:r>
            <a:endParaRPr lang="ru-RU" sz="1900" dirty="0">
              <a:cs typeface="Calibri" panose="020F0502020204030204"/>
            </a:endParaRPr>
          </a:p>
          <a:p>
            <a:endParaRPr lang="ru-RU" dirty="0"/>
          </a:p>
          <a:p>
            <a:r>
              <a:rPr lang="ru-RU" sz="1900" dirty="0">
                <a:ea typeface="+mn-lt"/>
                <a:cs typeface="+mn-lt"/>
              </a:rPr>
              <a:t>To </a:t>
            </a:r>
            <a:r>
              <a:rPr lang="ru-RU" sz="1900" dirty="0" err="1">
                <a:ea typeface="+mn-lt"/>
                <a:cs typeface="+mn-lt"/>
              </a:rPr>
              <a:t>save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electricity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on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your</a:t>
            </a:r>
            <a:r>
              <a:rPr lang="ru-RU" sz="1900" dirty="0">
                <a:ea typeface="+mn-lt"/>
                <a:cs typeface="+mn-lt"/>
              </a:rPr>
              <a:t> TV, </a:t>
            </a:r>
            <a:r>
              <a:rPr lang="ru-RU" sz="1900" dirty="0" err="1">
                <a:ea typeface="+mn-lt"/>
                <a:cs typeface="+mn-lt"/>
              </a:rPr>
              <a:t>do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not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leave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it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on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overnight</a:t>
            </a:r>
            <a:r>
              <a:rPr lang="ru-RU" sz="1900" dirty="0">
                <a:ea typeface="+mn-lt"/>
                <a:cs typeface="+mn-lt"/>
              </a:rPr>
              <a:t>. </a:t>
            </a:r>
            <a:r>
              <a:rPr lang="ru-RU" sz="1900" dirty="0" err="1">
                <a:ea typeface="+mn-lt"/>
                <a:cs typeface="+mn-lt"/>
              </a:rPr>
              <a:t>Don't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fall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asleep</a:t>
            </a:r>
            <a:r>
              <a:rPr lang="en-US" sz="1900" dirty="0">
                <a:ea typeface="+mn-lt"/>
                <a:cs typeface="+mn-lt"/>
              </a:rPr>
              <a:t> while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to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your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favorite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shows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or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shows</a:t>
            </a:r>
            <a:r>
              <a:rPr lang="ru-RU" sz="1900" dirty="0">
                <a:ea typeface="+mn-lt"/>
                <a:cs typeface="+mn-lt"/>
              </a:rPr>
              <a:t>. It </a:t>
            </a:r>
            <a:r>
              <a:rPr lang="ru-RU" sz="1900" dirty="0" err="1">
                <a:ea typeface="+mn-lt"/>
                <a:cs typeface="+mn-lt"/>
              </a:rPr>
              <a:t>can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be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bad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for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your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wallet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and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the</a:t>
            </a:r>
            <a:r>
              <a:rPr lang="ru-RU" sz="1900" dirty="0">
                <a:ea typeface="+mn-lt"/>
                <a:cs typeface="+mn-lt"/>
              </a:rPr>
              <a:t> </a:t>
            </a:r>
            <a:r>
              <a:rPr lang="ru-RU" sz="1900" dirty="0" err="1">
                <a:ea typeface="+mn-lt"/>
                <a:cs typeface="+mn-lt"/>
              </a:rPr>
              <a:t>environment</a:t>
            </a:r>
            <a:r>
              <a:rPr lang="ru-RU" sz="1900" dirty="0">
                <a:ea typeface="+mn-lt"/>
                <a:cs typeface="+mn-lt"/>
              </a:rPr>
              <a:t>.</a:t>
            </a:r>
            <a:endParaRPr lang="ru-RU" dirty="0">
              <a:ea typeface="+mn-lt"/>
              <a:cs typeface="+mn-lt"/>
            </a:endParaRPr>
          </a:p>
        </p:txBody>
      </p:sp>
      <p:pic>
        <p:nvPicPr>
          <p:cNvPr id="4" name="Рисунок 4" descr="Изображение выглядит как текст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A5979993-5919-34E2-8EB2-8B98EBE29B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638" r="194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88870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535CC4-E983-F902-5306-56655EB7D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br>
              <a:rPr lang="ru-RU" sz="5400" dirty="0">
                <a:cs typeface="Calibri Light"/>
              </a:rPr>
            </a:br>
            <a:endParaRPr lang="ru-RU" sz="5400" dirty="0">
              <a:cs typeface="Calibri Light"/>
            </a:endParaRP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44516E-1CC3-90D1-20EA-86FBC0384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628" y="952240"/>
            <a:ext cx="4261772" cy="534994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ea typeface="+mn-lt"/>
                <a:cs typeface="+mn-lt"/>
              </a:rPr>
              <a:t>Saving energy in our every day life is extremely important.</a:t>
            </a:r>
            <a:endParaRPr lang="ru-RU" dirty="0">
              <a:cs typeface="Calibri" panose="020F0502020204030204"/>
            </a:endParaRPr>
          </a:p>
          <a:p>
            <a:r>
              <a:rPr lang="en-US" dirty="0">
                <a:ea typeface="+mn-lt"/>
                <a:cs typeface="+mn-lt"/>
              </a:rPr>
              <a:t>I</a:t>
            </a:r>
            <a:r>
              <a:rPr lang="ru-RU" dirty="0">
                <a:ea typeface="+mn-lt"/>
                <a:cs typeface="+mn-lt"/>
              </a:rPr>
              <a:t>t </a:t>
            </a:r>
            <a:r>
              <a:rPr lang="ru-RU" dirty="0" err="1">
                <a:ea typeface="+mn-lt"/>
                <a:cs typeface="+mn-lt"/>
              </a:rPr>
              <a:t>is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especially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significant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during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the</a:t>
            </a:r>
            <a:r>
              <a:rPr lang="ru-RU" dirty="0">
                <a:ea typeface="+mn-lt"/>
                <a:cs typeface="+mn-lt"/>
              </a:rPr>
              <a:t> </a:t>
            </a:r>
            <a:r>
              <a:rPr lang="ru-RU" dirty="0" err="1">
                <a:ea typeface="+mn-lt"/>
                <a:cs typeface="+mn-lt"/>
              </a:rPr>
              <a:t>hours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more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intense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operation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our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power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plants</a:t>
            </a:r>
            <a:r>
              <a:rPr lang="ru-RU" dirty="0">
                <a:ea typeface="+mn-lt"/>
                <a:cs typeface="+mn-lt"/>
              </a:rPr>
              <a:t>, </a:t>
            </a:r>
            <a:r>
              <a:rPr lang="ru-RU" dirty="0" err="1">
                <a:ea typeface="+mn-lt"/>
                <a:cs typeface="+mn-lt"/>
              </a:rPr>
              <a:t>the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so-called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morning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and</a:t>
            </a:r>
            <a:r>
              <a:rPr lang="ru-RU" dirty="0">
                <a:ea typeface="+mn-lt"/>
                <a:cs typeface="+mn-lt"/>
              </a:rPr>
              <a:t> </a:t>
            </a:r>
            <a:r>
              <a:rPr lang="ru-RU" dirty="0" err="1">
                <a:ea typeface="+mn-lt"/>
                <a:cs typeface="+mn-lt"/>
              </a:rPr>
              <a:t>evening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hours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maximum</a:t>
            </a:r>
            <a:r>
              <a:rPr lang="ru-RU" dirty="0">
                <a:ea typeface="+mn-lt"/>
                <a:cs typeface="+mn-lt"/>
              </a:rPr>
              <a:t> </a:t>
            </a:r>
            <a:r>
              <a:rPr lang="ru-RU" dirty="0" err="1">
                <a:ea typeface="+mn-lt"/>
                <a:cs typeface="+mn-lt"/>
              </a:rPr>
              <a:t>overload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of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power</a:t>
            </a:r>
            <a:r>
              <a:rPr lang="ru-RU" dirty="0">
                <a:ea typeface="+mn-lt"/>
                <a:cs typeface="+mn-lt"/>
              </a:rPr>
              <a:t> </a:t>
            </a:r>
            <a:r>
              <a:rPr lang="ru-RU" dirty="0" err="1">
                <a:ea typeface="+mn-lt"/>
                <a:cs typeface="+mn-lt"/>
              </a:rPr>
              <a:t>systems</a:t>
            </a:r>
            <a:r>
              <a:rPr lang="ru-RU" dirty="0">
                <a:ea typeface="+mn-lt"/>
                <a:cs typeface="+mn-lt"/>
              </a:rPr>
              <a:t>.</a:t>
            </a:r>
            <a:endParaRPr lang="ru-RU" dirty="0">
              <a:cs typeface="Calibri"/>
            </a:endParaRPr>
          </a:p>
        </p:txBody>
      </p:sp>
      <p:pic>
        <p:nvPicPr>
          <p:cNvPr id="4" name="Рисунок 4" descr="Изображение выглядит как небо, трава, внешний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7CF260B6-2950-7577-C8C4-5CCA6A124D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42" r="20405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46784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внутренний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78C7D55B-78E2-A33E-1767-FF8DCB2510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41" r="-1" b="-1"/>
          <a:stretch/>
        </p:blipFill>
        <p:spPr>
          <a:xfrm>
            <a:off x="2522356" y="10"/>
            <a:ext cx="9669642" cy="6857990"/>
          </a:xfrm>
          <a:prstGeom prst="rect">
            <a:avLst/>
          </a:prstGeom>
        </p:spPr>
      </p:pic>
      <p:sp>
        <p:nvSpPr>
          <p:cNvPr id="14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826D67-6683-80CE-CF8D-412858DAF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822189" cy="1899912"/>
          </a:xfrm>
        </p:spPr>
        <p:txBody>
          <a:bodyPr>
            <a:normAutofit/>
          </a:bodyPr>
          <a:lstStyle/>
          <a:p>
            <a:br>
              <a:rPr lang="ru-RU" sz="4000">
                <a:cs typeface="Calibri Light"/>
              </a:rPr>
            </a:br>
            <a:endParaRPr lang="ru-RU" sz="40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D3ACFB-919B-7D99-F52C-CDA602A78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84" y="1484311"/>
            <a:ext cx="3822189" cy="374276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200" dirty="0">
                <a:ea typeface="+mn-lt"/>
                <a:cs typeface="+mn-lt"/>
              </a:rPr>
              <a:t>We </a:t>
            </a:r>
            <a:r>
              <a:rPr lang="ru-RU" sz="3200" dirty="0" err="1">
                <a:ea typeface="+mn-lt"/>
                <a:cs typeface="+mn-lt"/>
              </a:rPr>
              <a:t>must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save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electrical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energy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in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order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not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to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use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en-US" sz="3200" dirty="0">
                <a:ea typeface="+mn-lt"/>
                <a:cs typeface="+mn-lt"/>
              </a:rPr>
              <a:t>non-</a:t>
            </a:r>
            <a:r>
              <a:rPr lang="en-US" sz="3200" dirty="0" err="1">
                <a:ea typeface="+mn-lt"/>
                <a:cs typeface="+mn-lt"/>
              </a:rPr>
              <a:t>rewneable</a:t>
            </a:r>
            <a:r>
              <a:rPr lang="en-US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sources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today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and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save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them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for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future</a:t>
            </a:r>
            <a:r>
              <a:rPr lang="ru-RU" sz="3200" dirty="0">
                <a:ea typeface="+mn-lt"/>
                <a:cs typeface="+mn-lt"/>
              </a:rPr>
              <a:t> </a:t>
            </a:r>
            <a:r>
              <a:rPr lang="ru-RU" sz="3200" dirty="0" err="1">
                <a:ea typeface="+mn-lt"/>
                <a:cs typeface="+mn-lt"/>
              </a:rPr>
              <a:t>generations</a:t>
            </a:r>
            <a:r>
              <a:rPr lang="ru-RU" sz="3200" dirty="0">
                <a:ea typeface="+mn-lt"/>
                <a:cs typeface="+mn-lt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617616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276</Words>
  <Application>Microsoft Office PowerPoint</Application>
  <PresentationFormat>Широкоэкранный</PresentationFormat>
  <Paragraphs>24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Energy Eaters</vt:lpstr>
      <vt:lpstr>Презентация PowerPoint</vt:lpstr>
      <vt:lpstr> </vt:lpstr>
      <vt:lpstr>To save energy </vt:lpstr>
      <vt:lpstr>Don't abuse electricity! </vt:lpstr>
      <vt:lpstr>What about washing clothes?</vt:lpstr>
      <vt:lpstr>My favourite show!</vt:lpstr>
      <vt:lpstr> </vt:lpstr>
      <vt:lpstr> 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Еремеева</dc:creator>
  <cp:lastModifiedBy>Екатерина Еремеева</cp:lastModifiedBy>
  <cp:revision>93</cp:revision>
  <dcterms:created xsi:type="dcterms:W3CDTF">2022-10-01T02:33:20Z</dcterms:created>
  <dcterms:modified xsi:type="dcterms:W3CDTF">2022-10-11T11:59:28Z</dcterms:modified>
</cp:coreProperties>
</file>