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3" r:id="rId4"/>
    <p:sldId id="261" r:id="rId5"/>
    <p:sldId id="264" r:id="rId6"/>
    <p:sldId id="262" r:id="rId7"/>
    <p:sldId id="265" r:id="rId8"/>
    <p:sldId id="266" r:id="rId9"/>
    <p:sldId id="267" r:id="rId10"/>
    <p:sldId id="268" r:id="rId11"/>
    <p:sldId id="26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2185-A87C-49B6-94F6-C034D1EC8E0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DF9E-212D-4849-A46E-AB7D122B7A9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7315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2185-A87C-49B6-94F6-C034D1EC8E0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DF9E-212D-4849-A46E-AB7D122B7A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142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2185-A87C-49B6-94F6-C034D1EC8E0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DF9E-212D-4849-A46E-AB7D122B7A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135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2185-A87C-49B6-94F6-C034D1EC8E0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DF9E-212D-4849-A46E-AB7D122B7A9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6722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2185-A87C-49B6-94F6-C034D1EC8E0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DF9E-212D-4849-A46E-AB7D122B7A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7671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2185-A87C-49B6-94F6-C034D1EC8E0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DF9E-212D-4849-A46E-AB7D122B7A9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3327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2185-A87C-49B6-94F6-C034D1EC8E0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DF9E-212D-4849-A46E-AB7D122B7A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2919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2185-A87C-49B6-94F6-C034D1EC8E0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DF9E-212D-4849-A46E-AB7D122B7A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77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2185-A87C-49B6-94F6-C034D1EC8E0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DF9E-212D-4849-A46E-AB7D122B7A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49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2185-A87C-49B6-94F6-C034D1EC8E0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DF9E-212D-4849-A46E-AB7D122B7A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35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2185-A87C-49B6-94F6-C034D1EC8E0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DF9E-212D-4849-A46E-AB7D122B7A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41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2185-A87C-49B6-94F6-C034D1EC8E0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DF9E-212D-4849-A46E-AB7D122B7A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50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2185-A87C-49B6-94F6-C034D1EC8E0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DF9E-212D-4849-A46E-AB7D122B7A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98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2185-A87C-49B6-94F6-C034D1EC8E0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DF9E-212D-4849-A46E-AB7D122B7A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23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2185-A87C-49B6-94F6-C034D1EC8E0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DF9E-212D-4849-A46E-AB7D122B7A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64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2185-A87C-49B6-94F6-C034D1EC8E0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DF9E-212D-4849-A46E-AB7D122B7A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50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B2185-A87C-49B6-94F6-C034D1EC8E0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9DF9E-212D-4849-A46E-AB7D122B7A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72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E5B2185-A87C-49B6-94F6-C034D1EC8E0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1D9DF9E-212D-4849-A46E-AB7D122B7A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9646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1991" y="1812576"/>
            <a:ext cx="110280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0" dirty="0" smtClean="0">
                <a:ln w="635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</a:rPr>
              <a:t>История и суть </a:t>
            </a:r>
          </a:p>
          <a:p>
            <a:pPr algn="ctr"/>
            <a:r>
              <a:rPr lang="ru-RU" sz="4800" b="1" i="0" dirty="0" err="1" smtClean="0">
                <a:ln w="635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</a:rPr>
              <a:t>белл</a:t>
            </a:r>
            <a:r>
              <a:rPr lang="ru-RU" sz="4800" b="1" i="0" dirty="0" smtClean="0">
                <a:ln w="635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</a:rPr>
              <a:t>-ланкастерской системы обучения</a:t>
            </a:r>
            <a:endParaRPr lang="ru-RU" sz="4800" b="1" dirty="0">
              <a:ln w="6350" cmpd="sng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81455" y="5888182"/>
            <a:ext cx="1802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Галимова</a:t>
            </a:r>
            <a:r>
              <a:rPr lang="ru-RU" smtClean="0"/>
              <a:t> Р.З.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84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64218" y="413588"/>
            <a:ext cx="70635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Почти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200 лет в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Гомеле снова открылась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ланкастерская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</a:t>
            </a:r>
            <a:endParaRPr lang="ru-RU" sz="2800" b="0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47799" y="1454474"/>
            <a:ext cx="92964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Через 196 лет в </a:t>
            </a:r>
            <a:r>
              <a:rPr lang="ru-RU" sz="20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Гомеле снова </a:t>
            </a:r>
            <a:r>
              <a:rPr lang="ru-RU" sz="20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была </a:t>
            </a:r>
            <a:r>
              <a:rPr lang="ru-RU" sz="20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открыта </a:t>
            </a:r>
            <a:r>
              <a:rPr lang="ru-RU" sz="20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ланкастерская </a:t>
            </a:r>
            <a:r>
              <a:rPr lang="ru-RU" sz="20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школа </a:t>
            </a:r>
            <a:r>
              <a:rPr lang="ru-RU" sz="20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– училище </a:t>
            </a:r>
            <a:r>
              <a:rPr lang="ru-RU" sz="20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трудолюбия </a:t>
            </a:r>
            <a:r>
              <a:rPr lang="ru-RU" sz="20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и </a:t>
            </a:r>
            <a:r>
              <a:rPr lang="ru-RU" sz="20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взаимного обучения</a:t>
            </a:r>
            <a:r>
              <a:rPr lang="ru-RU" sz="20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. Правда, на </a:t>
            </a:r>
            <a:r>
              <a:rPr lang="ru-RU" sz="20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этот </a:t>
            </a:r>
            <a:r>
              <a:rPr lang="ru-RU" sz="20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раз не </a:t>
            </a:r>
            <a:r>
              <a:rPr lang="ru-RU" sz="20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пришлось проектировать </a:t>
            </a:r>
            <a:r>
              <a:rPr lang="ru-RU" sz="20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и </a:t>
            </a:r>
            <a:r>
              <a:rPr lang="ru-RU" sz="20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строить новое </a:t>
            </a:r>
            <a:r>
              <a:rPr lang="ru-RU" sz="20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здание – классы </a:t>
            </a:r>
            <a:r>
              <a:rPr lang="ru-RU" sz="20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нового </a:t>
            </a:r>
            <a:r>
              <a:rPr lang="ru-RU" sz="20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«</a:t>
            </a:r>
            <a:r>
              <a:rPr lang="ru-RU" sz="20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учебного </a:t>
            </a:r>
            <a:r>
              <a:rPr lang="ru-RU" sz="20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заведения» разместились </a:t>
            </a:r>
            <a:r>
              <a:rPr lang="ru-RU" sz="20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прямо </a:t>
            </a:r>
            <a:r>
              <a:rPr lang="ru-RU" sz="20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на улицах </a:t>
            </a:r>
            <a:r>
              <a:rPr lang="ru-RU" sz="2000" dirty="0" err="1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Билецкого-Ланге</a:t>
            </a:r>
            <a:r>
              <a:rPr lang="ru-RU" sz="20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 областного </a:t>
            </a:r>
            <a:r>
              <a:rPr lang="ru-RU" sz="20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центра</a:t>
            </a:r>
            <a:r>
              <a:rPr lang="ru-RU" sz="20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IBM Plex Sans"/>
              </a:rPr>
              <a:t>.</a:t>
            </a:r>
            <a:endParaRPr lang="ru-RU" sz="2000" b="0" i="0" dirty="0">
              <a:ln>
                <a:solidFill>
                  <a:srgbClr val="C00000"/>
                </a:solidFill>
              </a:ln>
              <a:solidFill>
                <a:srgbClr val="C00000"/>
              </a:solidFill>
              <a:effectLst/>
              <a:latin typeface="IBM Plex San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980" y="1561690"/>
            <a:ext cx="4562475" cy="304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6518" y="413588"/>
            <a:ext cx="8572500" cy="57245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1128" y="1561690"/>
            <a:ext cx="4096627" cy="5207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797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87433" y="1714239"/>
            <a:ext cx="5217134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i="0" dirty="0" smtClean="0">
                <a:ln w="635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</a:rPr>
              <a:t>Спасибо</a:t>
            </a:r>
          </a:p>
          <a:p>
            <a:pPr algn="ctr"/>
            <a:r>
              <a:rPr lang="ru-RU" sz="6600" b="1" dirty="0">
                <a:ln w="635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</a:rPr>
              <a:t>з</a:t>
            </a:r>
            <a:r>
              <a:rPr lang="ru-RU" sz="6600" b="1" dirty="0" smtClean="0">
                <a:ln w="635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</a:rPr>
              <a:t>а внимание!</a:t>
            </a:r>
            <a:endParaRPr lang="ru-RU" sz="6600" b="1" dirty="0">
              <a:ln w="6350" cmpd="sng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939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84771" y="96987"/>
            <a:ext cx="37353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0" dirty="0" smtClean="0">
                <a:ln w="635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</a:rPr>
              <a:t>Возникновение</a:t>
            </a:r>
            <a:endParaRPr lang="ru-RU" sz="4000" b="1" dirty="0">
              <a:ln w="6350" cmpd="sng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05516" y="1200333"/>
            <a:ext cx="74371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n w="635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Возникла </a:t>
            </a:r>
            <a:r>
              <a:rPr lang="ru-RU" sz="2400" dirty="0">
                <a:ln w="635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3500" dist="50800" dir="2700000">
                    <a:prstClr val="black">
                      <a:alpha val="50000"/>
                    </a:prstClr>
                  </a:inn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XIX — начале XX в. Была предложена независимо друг от друга священником Э. Беллом и учителем Дж. Ланкастером.</a:t>
            </a:r>
          </a:p>
        </p:txBody>
      </p:sp>
      <p:pic>
        <p:nvPicPr>
          <p:cNvPr id="1026" name="Picture 2" descr="https://cdn.britannica.com/15/77715-050-7917479D/Andrew-Bell-painting-artis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153" y="2552438"/>
            <a:ext cx="3221408" cy="41537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upload.wikimedia.org/wikipedia/commons/3/3e/Joseph_Lancaster_by_John_Hazlit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72866" y="2552437"/>
            <a:ext cx="3423444" cy="41537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585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97678" y="1267874"/>
            <a:ext cx="432036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Первоначально применялась в Индии, где в это время находился Белл. </a:t>
            </a:r>
            <a:endParaRPr lang="ru-RU" sz="2400" dirty="0" smtClean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u="sng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u="sng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начале 19 в. </a:t>
            </a:r>
            <a:r>
              <a:rPr lang="ru-RU" sz="2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получила широкое распространение в ряде стран (США, Франция, Бельгия и др.), как дешёвый и быстрый способ распространения грамоты, но уже к середине 19 в. утратила популярность. </a:t>
            </a:r>
          </a:p>
        </p:txBody>
      </p:sp>
      <p:pic>
        <p:nvPicPr>
          <p:cNvPr id="2050" name="Picture 2" descr="https://ic.pics.livejournal.com/kievlyanin2015/75789348/286198/286198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222" y="1460456"/>
            <a:ext cx="5532843" cy="3082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380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4530" y="340540"/>
            <a:ext cx="87435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 школы, работавшие по этой системе, стали открываться с 1818 и хоть широкого распространения они не получили, эту систему обучения использовали декабристы - таким образом они учили письменности своих солдат.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://900igr.net/up/datai/162189/0014-013-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0"/>
          <a:stretch/>
        </p:blipFill>
        <p:spPr bwMode="auto">
          <a:xfrm>
            <a:off x="2749919" y="2232838"/>
            <a:ext cx="5568493" cy="4352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569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nashkraj.info/wp-content/uploads/2010/04/lancaste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44"/>
          <a:stretch/>
        </p:blipFill>
        <p:spPr bwMode="auto">
          <a:xfrm>
            <a:off x="6234223" y="2443654"/>
            <a:ext cx="5001215" cy="3054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nappygoat.com/b/cb971b6750f34f519927359c19ebd515fd2a69a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66" y="771494"/>
            <a:ext cx="6436241" cy="1887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18170" y="3075057"/>
            <a:ext cx="3710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</a:t>
            </a:r>
            <a:r>
              <a:rPr lang="ru-RU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белл-ланкарстерская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 в России.(г. Гомель)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490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06073" y="96987"/>
            <a:ext cx="14927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0" dirty="0" smtClean="0">
                <a:ln w="635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</a:rPr>
              <a:t>Суть:</a:t>
            </a:r>
            <a:endParaRPr lang="ru-RU" sz="4000" b="1" dirty="0">
              <a:ln w="6350" cmpd="sng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5988" y="3698532"/>
            <a:ext cx="89348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было бесплатным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46349" y="2644168"/>
            <a:ext cx="32941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0" dirty="0" smtClean="0">
                <a:ln w="635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</a:rPr>
              <a:t>Особенности </a:t>
            </a:r>
            <a:endParaRPr lang="ru-RU" sz="4000" b="1" dirty="0">
              <a:ln w="6350" cmpd="sng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25988" y="1054262"/>
            <a:ext cx="89348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Старшие </a:t>
            </a:r>
            <a:r>
              <a:rPr lang="ru-RU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 под руководством учителя сначала сами изучали материал, потом, получив инструкции, обучали своих младших товарищей.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925988" y="4477671"/>
            <a:ext cx="89348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Ученик, научившись чему-то сам, превращался в учителя для других, которые тоже потом становились учителями.</a:t>
            </a:r>
          </a:p>
        </p:txBody>
      </p:sp>
    </p:spTree>
    <p:extLst>
      <p:ext uri="{BB962C8B-B14F-4D97-AF65-F5344CB8AC3E}">
        <p14:creationId xmlns:p14="http://schemas.microsoft.com/office/powerpoint/2010/main" val="291208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912" y="613891"/>
            <a:ext cx="89348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этих школах не было классов и учителей и учебников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5912" y="1801706"/>
            <a:ext cx="89348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Вместо учебников использовались различные дидактические материалы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5912" y="3089292"/>
            <a:ext cx="89348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Там учили чтению религиозных книг, письму и счёту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75912" y="4026564"/>
            <a:ext cx="89348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стимулировала старших учащихся к самообразованию</a:t>
            </a:r>
          </a:p>
        </p:txBody>
      </p:sp>
    </p:spTree>
    <p:extLst>
      <p:ext uri="{BB962C8B-B14F-4D97-AF65-F5344CB8AC3E}">
        <p14:creationId xmlns:p14="http://schemas.microsoft.com/office/powerpoint/2010/main" val="223596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34023" y="182047"/>
            <a:ext cx="38667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0" dirty="0" smtClean="0">
                <a:ln w="635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</a:rPr>
              <a:t>Распорядок дня</a:t>
            </a:r>
            <a:endParaRPr lang="ru-RU" sz="4000" b="1" dirty="0">
              <a:ln w="6350" cmpd="sng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4146" y="889933"/>
            <a:ext cx="609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Подъём - 5:30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Завтрак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хлеб.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учёбы - 7:00.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 11:00 до 12:00.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Обед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- 12:00.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Затем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 час для игры.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ремёслами до 16:00.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Затем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чтение религиозных книг.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Ужин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- 19:00. 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Сон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- 20:00.</a:t>
            </a:r>
          </a:p>
        </p:txBody>
      </p:sp>
      <p:pic>
        <p:nvPicPr>
          <p:cNvPr id="8194" name="Picture 2" descr="http://900igr.net/up/datai/227101/0009-023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204" y="1350910"/>
            <a:ext cx="5350600" cy="2902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3993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7286" y="1632879"/>
            <a:ext cx="52614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взаимном обучении ученики быстрее, чем в обычных школах, овладевали навыками письма, чтения, счета. Это позволяло при малом количестве учителей организовывать массовое обучение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buFont typeface="+mj-lt"/>
              <a:buAutoNum type="arabicPeriod"/>
            </a:pPr>
            <a:endParaRPr lang="ru-RU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Объяснение материала младшим школьникам давалось на доступном им уровне, так как «учителя» были не намного старше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buFont typeface="+mj-lt"/>
              <a:buAutoNum type="arabicPeriod"/>
            </a:pPr>
            <a:endParaRPr lang="ru-RU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стимулировала старших учащихся к 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самообразованию.</a:t>
            </a:r>
            <a:endParaRPr lang="ru-RU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01265" y="587188"/>
            <a:ext cx="18934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0" dirty="0" smtClean="0">
                <a:ln w="635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</a:rPr>
              <a:t>Плюсы</a:t>
            </a:r>
            <a:endParaRPr lang="ru-RU" sz="4000" b="1" dirty="0">
              <a:ln w="6350" cmpd="sng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46203" y="587188"/>
            <a:ext cx="21277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0" dirty="0" smtClean="0">
                <a:ln w="635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</a:rPr>
              <a:t>Минусы</a:t>
            </a:r>
            <a:endParaRPr lang="ru-RU" sz="4000" b="1" dirty="0">
              <a:ln w="6350" cmpd="sng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62084" y="1632879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Белл-ланкастерская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оправдывала себя там, где не хватало учителей, но знания были схематичными и недостаточными для последующего образования, потому что со старшим учеником всегда можно было договориться. Поэтому ее перевели в систему малокомплектных школ в селах, где учитель учил два-три класса одновременно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buFont typeface="+mj-lt"/>
              <a:buAutoNum type="arabicPeriod"/>
            </a:pPr>
            <a:endParaRPr lang="ru-RU" sz="2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у учащихся  необходимых педагогических знаний  умений.</a:t>
            </a:r>
          </a:p>
          <a:p>
            <a:pPr marL="457200" indent="-457200" algn="just">
              <a:buFont typeface="+mj-lt"/>
              <a:buAutoNum type="arabicPeriod"/>
            </a:pPr>
            <a:endParaRPr lang="ru-RU" sz="2000" dirty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Надлежащего обучения детей Белл-</a:t>
            </a:r>
            <a:r>
              <a:rPr lang="ru-RU" sz="2000" dirty="0" err="1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Ланкастная</a:t>
            </a:r>
            <a:r>
              <a:rPr lang="ru-RU" sz="2000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система не обеспечивала.</a:t>
            </a:r>
            <a:endParaRPr lang="ru-RU" sz="2000" dirty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42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100</TotalTime>
  <Words>438</Words>
  <Application>Microsoft Office PowerPoint</Application>
  <PresentationFormat>Широкоэкранный</PresentationFormat>
  <Paragraphs>45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Century Gothic</vt:lpstr>
      <vt:lpstr>IBM Plex Sans</vt:lpstr>
      <vt:lpstr>Times New Roman</vt:lpstr>
      <vt:lpstr>Wingdings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15</cp:revision>
  <dcterms:created xsi:type="dcterms:W3CDTF">2020-04-29T17:01:56Z</dcterms:created>
  <dcterms:modified xsi:type="dcterms:W3CDTF">2022-10-11T12:01:12Z</dcterms:modified>
</cp:coreProperties>
</file>