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74" r:id="rId4"/>
    <p:sldId id="257" r:id="rId5"/>
    <p:sldId id="444" r:id="rId6"/>
    <p:sldId id="450" r:id="rId7"/>
    <p:sldId id="449" r:id="rId8"/>
    <p:sldId id="451" r:id="rId9"/>
    <p:sldId id="452" r:id="rId10"/>
    <p:sldId id="462" r:id="rId11"/>
    <p:sldId id="463" r:id="rId12"/>
    <p:sldId id="453" r:id="rId13"/>
    <p:sldId id="464" r:id="rId14"/>
    <p:sldId id="466" r:id="rId15"/>
    <p:sldId id="4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7" autoAdjust="0"/>
    <p:restoredTop sz="94660"/>
  </p:normalViewPr>
  <p:slideViewPr>
    <p:cSldViewPr>
      <p:cViewPr varScale="1">
        <p:scale>
          <a:sx n="87" d="100"/>
          <a:sy n="87" d="100"/>
        </p:scale>
        <p:origin x="-1470" y="-84"/>
      </p:cViewPr>
      <p:guideLst>
        <p:guide orient="horz" pos="2160"/>
        <p:guide pos="2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F0FC-15DE-42AF-92C5-7F41422EFFC2}" type="datetimeFigureOut">
              <a:rPr lang="ru-RU" smtClean="0"/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85532FB-942D-4C1A-BDFE-81204827F4BD}" type="slidenum">
              <a:rPr lang="ru-RU" smtClean="0"/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F0FC-15DE-42AF-92C5-7F41422EFFC2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32FB-942D-4C1A-BDFE-81204827F4B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F0FC-15DE-42AF-92C5-7F41422EFFC2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32FB-942D-4C1A-BDFE-81204827F4B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anose="020B0604020202020204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F0FC-15DE-42AF-92C5-7F41422EFFC2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32FB-942D-4C1A-BDFE-81204827F4B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F0FC-15DE-42AF-92C5-7F41422EFFC2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32FB-942D-4C1A-BDFE-81204827F4BD}" type="slidenum">
              <a:rPr lang="ru-RU" smtClean="0"/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F0FC-15DE-42AF-92C5-7F41422EFFC2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32FB-942D-4C1A-BDFE-81204827F4BD}" type="slidenum">
              <a:rPr lang="ru-RU" smtClean="0"/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F0FC-15DE-42AF-92C5-7F41422EFFC2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32FB-942D-4C1A-BDFE-81204827F4BD}" type="slidenum">
              <a:rPr lang="ru-RU" smtClean="0"/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F0FC-15DE-42AF-92C5-7F41422EFFC2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32FB-942D-4C1A-BDFE-81204827F4B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F0FC-15DE-42AF-92C5-7F41422EFFC2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32FB-942D-4C1A-BDFE-81204827F4B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F0FC-15DE-42AF-92C5-7F41422EFFC2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32FB-942D-4C1A-BDFE-81204827F4B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FF0FC-15DE-42AF-92C5-7F41422EFFC2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32FB-942D-4C1A-BDFE-81204827F4BD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E2FF0FC-15DE-42AF-92C5-7F41422EFFC2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85532FB-942D-4C1A-BDFE-81204827F4BD}" type="slidenum">
              <a:rPr lang="ru-RU" smtClean="0"/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6075" y="1305560"/>
            <a:ext cx="8377555" cy="269938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ФУНКЦИОНАЛЬНОЙ ГРАМОТНОСТИ ШКОЛЬНИКОВ: КОММУНИКАТИВНАЯ, ЯЗЫКОВАЯ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5157192"/>
            <a:ext cx="6400800" cy="1219200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Крекнина Анна Николаевна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иностранного языка (немецкий, английский) МАОУ Мальковская СОШ 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ru-RU" altLang="en-US" b="1" i="1">
                <a:latin typeface="Arial Black" panose="020B0A04020102020204" pitchFamily="34" charset="0"/>
                <a:cs typeface="Arial Black" panose="020B0A04020102020204" pitchFamily="34" charset="0"/>
              </a:rPr>
              <a:t>Интерактивные методы обучения</a:t>
            </a:r>
            <a:r>
              <a:rPr lang="ru-RU" altLang="en-US">
                <a:latin typeface="Arial Black" panose="020B0A04020102020204" pitchFamily="34" charset="0"/>
                <a:cs typeface="Arial Black" panose="020B0A04020102020204" pitchFamily="34" charset="0"/>
              </a:rPr>
              <a:t> (от англ. «interactive» - взаимодействие) - это такие методы и формы, при использовании которых процесс обучения «погружается» в процесс общения (взаимодействия), а активность обучаемых становится выше активности преподавателя; это образовательная технология, основанная на взаимодействии внутри группы и свободе обучаемого в решении образовательных задач.</a:t>
            </a:r>
            <a:endParaRPr lang="ru-RU" altLang="en-US">
              <a:latin typeface="Arial Black" panose="020B0A04020102020204" pitchFamily="34" charset="0"/>
              <a:cs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57200" y="416560"/>
            <a:ext cx="8229600" cy="6277610"/>
          </a:xfrm>
        </p:spPr>
        <p:txBody>
          <a:bodyPr>
            <a:noAutofit/>
          </a:bodyPr>
          <a:p>
            <a:r>
              <a:rPr lang="ru-RU" altLang="en-US" sz="2000">
                <a:latin typeface="Arial Black" panose="020B0A04020102020204" pitchFamily="34" charset="0"/>
                <a:cs typeface="Arial Black" panose="020B0A04020102020204" pitchFamily="34" charset="0"/>
              </a:rPr>
              <a:t>Для формирования и совершенствования всех компетенций в рамках урока иностранного языка учителя используют следующие интерактивные методы и приемы:</a:t>
            </a:r>
            <a:endParaRPr lang="ru-RU" altLang="en-US" sz="2000">
              <a:latin typeface="Arial Black" panose="020B0A04020102020204" pitchFamily="34" charset="0"/>
              <a:cs typeface="Arial Black" panose="020B0A04020102020204" pitchFamily="34" charset="0"/>
            </a:endParaRPr>
          </a:p>
          <a:p>
            <a:r>
              <a:rPr lang="ru-RU" altLang="en-US" sz="2000">
                <a:latin typeface="Arial Black" panose="020B0A04020102020204" pitchFamily="34" charset="0"/>
                <a:cs typeface="Arial Black" panose="020B0A04020102020204" pitchFamily="34" charset="0"/>
              </a:rPr>
              <a:t> - работа в малых группах, в парах;</a:t>
            </a:r>
            <a:endParaRPr lang="ru-RU" altLang="en-US" sz="2000">
              <a:latin typeface="Arial Black" panose="020B0A04020102020204" pitchFamily="34" charset="0"/>
              <a:cs typeface="Arial Black" panose="020B0A04020102020204" pitchFamily="34" charset="0"/>
            </a:endParaRPr>
          </a:p>
          <a:p>
            <a:r>
              <a:rPr lang="ru-RU" altLang="en-US" sz="2000">
                <a:latin typeface="Arial Black" panose="020B0A04020102020204" pitchFamily="34" charset="0"/>
                <a:cs typeface="Arial Black" panose="020B0A04020102020204" pitchFamily="34" charset="0"/>
              </a:rPr>
              <a:t> - метод карусели / «идейная» карусель;</a:t>
            </a:r>
            <a:endParaRPr lang="ru-RU" altLang="en-US" sz="2000">
              <a:latin typeface="Arial Black" panose="020B0A04020102020204" pitchFamily="34" charset="0"/>
              <a:cs typeface="Arial Black" panose="020B0A04020102020204" pitchFamily="34" charset="0"/>
            </a:endParaRPr>
          </a:p>
          <a:p>
            <a:r>
              <a:rPr lang="ru-RU" altLang="en-US" sz="2000">
                <a:latin typeface="Arial Black" panose="020B0A04020102020204" pitchFamily="34" charset="0"/>
                <a:cs typeface="Arial Black" panose="020B0A04020102020204" pitchFamily="34" charset="0"/>
              </a:rPr>
              <a:t> - аквариум; - мозговой штурм /мозговая атака / «брейн-ринг»;</a:t>
            </a:r>
            <a:endParaRPr lang="ru-RU" altLang="en-US" sz="2000">
              <a:latin typeface="Arial Black" panose="020B0A04020102020204" pitchFamily="34" charset="0"/>
              <a:cs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altLang="en-US" sz="2000">
                <a:latin typeface="Arial Black" panose="020B0A04020102020204" pitchFamily="34" charset="0"/>
                <a:cs typeface="Arial Black" panose="020B0A04020102020204" pitchFamily="34" charset="0"/>
              </a:rPr>
              <a:t>    - кластеры;</a:t>
            </a:r>
            <a:endParaRPr lang="ru-RU" altLang="en-US" sz="2000">
              <a:latin typeface="Arial Black" panose="020B0A04020102020204" pitchFamily="34" charset="0"/>
              <a:cs typeface="Arial Black" panose="020B0A04020102020204" pitchFamily="34" charset="0"/>
            </a:endParaRPr>
          </a:p>
          <a:p>
            <a:r>
              <a:rPr lang="ru-RU" altLang="en-US" sz="2000">
                <a:latin typeface="Arial Black" panose="020B0A04020102020204" pitchFamily="34" charset="0"/>
                <a:cs typeface="Arial Black" panose="020B0A04020102020204" pitchFamily="34" charset="0"/>
              </a:rPr>
              <a:t>- квесты;</a:t>
            </a:r>
            <a:endParaRPr lang="ru-RU" altLang="en-US" sz="2000">
              <a:latin typeface="Arial Black" panose="020B0A04020102020204" pitchFamily="34" charset="0"/>
              <a:cs typeface="Arial Black" panose="020B0A04020102020204" pitchFamily="34" charset="0"/>
            </a:endParaRPr>
          </a:p>
          <a:p>
            <a:r>
              <a:rPr lang="ru-RU" altLang="en-US" sz="2000">
                <a:latin typeface="Arial Black" panose="020B0A04020102020204" pitchFamily="34" charset="0"/>
                <a:cs typeface="Arial Black" panose="020B0A04020102020204" pitchFamily="34" charset="0"/>
              </a:rPr>
              <a:t>- прием составления ментальной (интеллектуальной) карты;</a:t>
            </a:r>
            <a:endParaRPr lang="ru-RU" altLang="en-US" sz="2000">
              <a:latin typeface="Arial Black" panose="020B0A04020102020204" pitchFamily="34" charset="0"/>
              <a:cs typeface="Arial Black" panose="020B0A04020102020204" pitchFamily="34" charset="0"/>
            </a:endParaRPr>
          </a:p>
          <a:p>
            <a:r>
              <a:rPr lang="ru-RU" altLang="en-US" sz="2000">
                <a:latin typeface="Arial Black" panose="020B0A04020102020204" pitchFamily="34" charset="0"/>
                <a:cs typeface="Arial Black" panose="020B0A04020102020204" pitchFamily="34" charset="0"/>
              </a:rPr>
              <a:t> - конференции / дискуссии;</a:t>
            </a:r>
            <a:endParaRPr lang="ru-RU" altLang="en-US" sz="2000">
              <a:latin typeface="Arial Black" panose="020B0A04020102020204" pitchFamily="34" charset="0"/>
              <a:cs typeface="Arial Black" panose="020B0A04020102020204" pitchFamily="34" charset="0"/>
            </a:endParaRPr>
          </a:p>
          <a:p>
            <a:r>
              <a:rPr lang="ru-RU" altLang="en-US" sz="2000">
                <a:latin typeface="Arial Black" panose="020B0A04020102020204" pitchFamily="34" charset="0"/>
                <a:cs typeface="Arial Black" panose="020B0A04020102020204" pitchFamily="34" charset="0"/>
              </a:rPr>
              <a:t> - ролевые / деловые /лексические/грамматические игры;</a:t>
            </a:r>
            <a:endParaRPr lang="ru-RU" altLang="en-US" sz="2000">
              <a:latin typeface="Arial Black" panose="020B0A04020102020204" pitchFamily="34" charset="0"/>
              <a:cs typeface="Arial Black" panose="020B0A04020102020204" pitchFamily="34" charset="0"/>
            </a:endParaRPr>
          </a:p>
          <a:p>
            <a:r>
              <a:rPr lang="ru-RU" altLang="en-US" sz="2000">
                <a:latin typeface="Arial Black" panose="020B0A04020102020204" pitchFamily="34" charset="0"/>
                <a:cs typeface="Arial Black" panose="020B0A04020102020204" pitchFamily="34" charset="0"/>
              </a:rPr>
              <a:t> - дебаты и т.д.</a:t>
            </a:r>
            <a:endParaRPr lang="ru-RU" altLang="en-US" sz="2000">
              <a:latin typeface="Arial Black" panose="020B0A04020102020204" pitchFamily="34" charset="0"/>
              <a:cs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b="1">
                <a:latin typeface="Arial Black" panose="020B0A04020102020204" pitchFamily="34" charset="0"/>
                <a:cs typeface="Arial Black" panose="020B0A04020102020204" pitchFamily="34" charset="0"/>
              </a:rPr>
              <a:t>В начале урока для создания благоприятной атмосферы и положительного настроя можно использовать </a:t>
            </a:r>
            <a:r>
              <a:rPr lang="ru-RU" altLang="en-US" b="1" i="1">
                <a:latin typeface="Arial Black" panose="020B0A04020102020204" pitchFamily="34" charset="0"/>
                <a:cs typeface="Arial Black" panose="020B0A04020102020204" pitchFamily="34" charset="0"/>
              </a:rPr>
              <a:t>прием «Комплимент».</a:t>
            </a:r>
            <a:r>
              <a:rPr lang="ru-RU" altLang="en-US" b="1">
                <a:latin typeface="Arial Black" panose="020B0A04020102020204" pitchFamily="34" charset="0"/>
                <a:cs typeface="Arial Black" panose="020B0A04020102020204" pitchFamily="34" charset="0"/>
              </a:rPr>
              <a:t> Один из участников говорит комплемент кому-то из одноклассников (</a:t>
            </a:r>
            <a:r>
              <a:rPr lang="ru-RU" altLang="en-US" i="1">
                <a:solidFill>
                  <a:srgbClr val="C00000"/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You have a nice smile. / You are a good friend. /You are a good dancer, etc.)</a:t>
            </a:r>
            <a:endParaRPr lang="ru-RU" altLang="en-US" i="1">
              <a:solidFill>
                <a:srgbClr val="C00000"/>
              </a:solidFill>
              <a:latin typeface="Arial Black" panose="020B0A04020102020204" pitchFamily="34" charset="0"/>
              <a:cs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2800">
                <a:latin typeface="Arial Black" panose="020B0A04020102020204" pitchFamily="34" charset="0"/>
                <a:cs typeface="Arial Black" panose="020B0A04020102020204" pitchFamily="34" charset="0"/>
              </a:rPr>
              <a:t>Для активизации лексики учащиеся начальной школы с удовольствием играют в</a:t>
            </a:r>
            <a:r>
              <a:rPr lang="ru-RU" altLang="en-US" sz="2800" i="1">
                <a:latin typeface="Arial Black" panose="020B0A04020102020204" pitchFamily="34" charset="0"/>
                <a:cs typeface="Arial Black" panose="020B0A04020102020204" pitchFamily="34" charset="0"/>
              </a:rPr>
              <a:t> «Чейнворд»</a:t>
            </a:r>
            <a:r>
              <a:rPr lang="ru-RU" altLang="en-US" sz="2800">
                <a:latin typeface="Arial Black" panose="020B0A04020102020204" pitchFamily="34" charset="0"/>
                <a:cs typeface="Arial Black" panose="020B0A04020102020204" pitchFamily="34" charset="0"/>
              </a:rPr>
              <a:t> устно или письменно для проверки правильного написания слов. Я называю слово, учащиеся называют следующие слово, которое начинается с последней буквы предыдущего слова.</a:t>
            </a:r>
            <a:endParaRPr lang="ru-RU" altLang="en-US" sz="2800">
              <a:latin typeface="Arial Black" panose="020B0A04020102020204" pitchFamily="34" charset="0"/>
              <a:cs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kartinka-spasibo-za-vnimanie-dlya-prezentacii-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1465" y="417830"/>
            <a:ext cx="8431530" cy="6118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rcRect l="40080" t="17632" r="32374" b="10454"/>
          <a:stretch>
            <a:fillRect/>
          </a:stretch>
        </p:blipFill>
        <p:spPr>
          <a:xfrm>
            <a:off x="2110740" y="245745"/>
            <a:ext cx="4892675" cy="6302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066" y="3501008"/>
            <a:ext cx="8784976" cy="3168352"/>
          </a:xfrm>
        </p:spPr>
        <p:txBody>
          <a:bodyPr>
            <a:noAutofit/>
          </a:bodyPr>
          <a:lstStyle/>
          <a:p>
            <a:pPr algn="l"/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термин «функциональная грамотность» введен ЮНЕСКО в 1957г. 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понимался как «совокупность  умений читать и писать для использования в повседневной жизни».</a:t>
            </a:r>
            <a:br>
              <a:rPr lang="ru-RU" sz="36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грамотность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уровень образованности, который может быть достигнут учащимися за время обучения в школе, и предполагает способность человека решать стандартные жизненные задачи в различных сферах жизни.</a:t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effectLst/>
              </a:rPr>
            </a:br>
            <a:br>
              <a:rPr lang="ru-RU" sz="24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/>
          <p:nvPr/>
        </p:nvSpPr>
        <p:spPr>
          <a:xfrm>
            <a:off x="675576" y="0"/>
            <a:ext cx="7715200" cy="8001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содержание фнкциоанльной грамотности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7660" y="405765"/>
            <a:ext cx="8473440" cy="5720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культура речи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6565" y="390525"/>
            <a:ext cx="8260715" cy="61283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комм гр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83870" y="293370"/>
            <a:ext cx="8059420" cy="61385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 sz="4000"/>
              <a:t>Пример развития коммуникативной грамотности</a:t>
            </a:r>
            <a:endParaRPr lang="ru-RU" altLang="en-US" sz="400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93335"/>
          </a:xfrm>
        </p:spPr>
        <p:txBody>
          <a:bodyPr>
            <a:noAutofit/>
          </a:bodyPr>
          <a:p>
            <a:r>
              <a:rPr lang="ru-RU" altLang="en-US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 Black" panose="020B0A04020102020204" pitchFamily="34" charset="0"/>
                <a:cs typeface="Arial Black" panose="020B0A04020102020204" pitchFamily="34" charset="0"/>
              </a:rPr>
              <a:t>Игра «Интервью»</a:t>
            </a:r>
            <a:endParaRPr lang="ru-RU" altLang="en-US" sz="2000">
              <a:solidFill>
                <a:srgbClr val="FF0000"/>
              </a:solidFill>
              <a:latin typeface="Arial Black" panose="020B0A04020102020204" pitchFamily="34" charset="0"/>
              <a:cs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altLang="en-US" sz="2000">
                <a:latin typeface="Arial Black" panose="020B0A04020102020204" pitchFamily="34" charset="0"/>
                <a:cs typeface="Arial Black" panose="020B0A04020102020204" pitchFamily="34" charset="0"/>
              </a:rPr>
              <a:t>Цель: развитие речевой активности и быстроты мышления, сообразительности и находчивости.</a:t>
            </a:r>
            <a:endParaRPr lang="ru-RU" altLang="en-US" sz="2000">
              <a:latin typeface="Arial Black" panose="020B0A04020102020204" pitchFamily="34" charset="0"/>
              <a:cs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altLang="en-US" sz="2000">
                <a:latin typeface="Arial Black" panose="020B0A04020102020204" pitchFamily="34" charset="0"/>
                <a:cs typeface="Arial Black" panose="020B0A04020102020204" pitchFamily="34" charset="0"/>
              </a:rPr>
              <a:t>Педагог разделяет детей на две команды. Одна команда – «эксперты» ,другая – «журналисты».</a:t>
            </a:r>
            <a:endParaRPr lang="ru-RU" altLang="en-US" sz="2000">
              <a:latin typeface="Arial Black" panose="020B0A04020102020204" pitchFamily="34" charset="0"/>
              <a:cs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altLang="en-US" sz="2000">
                <a:latin typeface="Arial Black" panose="020B0A04020102020204" pitchFamily="34" charset="0"/>
                <a:cs typeface="Arial Black" panose="020B0A04020102020204" pitchFamily="34" charset="0"/>
              </a:rPr>
              <a:t>Педагог говорит:</a:t>
            </a:r>
            <a:endParaRPr lang="ru-RU" altLang="en-US" sz="2000">
              <a:latin typeface="Arial Black" panose="020B0A04020102020204" pitchFamily="34" charset="0"/>
              <a:cs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altLang="en-US" sz="2000">
                <a:latin typeface="Arial Black" panose="020B0A04020102020204" pitchFamily="34" charset="0"/>
                <a:cs typeface="Arial Black" panose="020B0A04020102020204" pitchFamily="34" charset="0"/>
              </a:rPr>
              <a:t>- Каждому «журналисту» нужно выбрать себе «эксперта» и взять у него интервью по знакомой теме, например: «Город, в котором я живу». Пожалуйста, играйте свои роли так, чтобы ваше поведение и речь были бы как у настоящих журналистов и экспертов. Кто начнет первым?»</a:t>
            </a:r>
            <a:endParaRPr lang="ru-RU" altLang="en-US" sz="2000">
              <a:latin typeface="Arial Black" panose="020B0A04020102020204" pitchFamily="34" charset="0"/>
              <a:cs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altLang="en-US" sz="2000">
                <a:latin typeface="Arial Black" panose="020B0A04020102020204" pitchFamily="34" charset="0"/>
                <a:cs typeface="Arial Black" panose="020B0A04020102020204" pitchFamily="34" charset="0"/>
              </a:rPr>
              <a:t>Педагог выступает в роли наблюдателя.</a:t>
            </a:r>
            <a:endParaRPr lang="ru-RU" altLang="en-US" sz="2000">
              <a:latin typeface="Arial Black" panose="020B0A04020102020204" pitchFamily="34" charset="0"/>
              <a:cs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altLang="en-US" sz="2000">
                <a:latin typeface="Arial Black" panose="020B0A04020102020204" pitchFamily="34" charset="0"/>
                <a:cs typeface="Arial Black" panose="020B0A04020102020204" pitchFamily="34" charset="0"/>
              </a:rPr>
              <a:t>Выигрывает пара, которая, по мнению большинства детей, наиболее удачно сыграла свои роли.</a:t>
            </a:r>
            <a:endParaRPr lang="ru-RU" altLang="en-US" sz="2000">
              <a:latin typeface="Arial Black" panose="020B0A04020102020204" pitchFamily="34" charset="0"/>
              <a:cs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языковая грамотность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4965" y="141605"/>
            <a:ext cx="8677910" cy="6422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885565"/>
          </a:xfrm>
        </p:spPr>
        <p:txBody>
          <a:bodyPr/>
          <a:p>
            <a:r>
              <a:rPr lang="ru-RU" altLang="en-US" sz="3200"/>
              <a:t>Формирование функциональной грамотности школьников на уроках иностранного языка осуществляется через использование </a:t>
            </a:r>
            <a:r>
              <a:rPr lang="ru-RU" altLang="en-US" sz="3200" b="1"/>
              <a:t>интерактивных методов обучения.</a:t>
            </a:r>
            <a:endParaRPr lang="ru-RU" altLang="en-US" sz="3200" b="1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0</TotalTime>
  <Words>2722</Words>
  <Application>WPS Presentation</Application>
  <PresentationFormat>Экран (4:3)</PresentationFormat>
  <Paragraphs>39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SimSun</vt:lpstr>
      <vt:lpstr>Wingdings</vt:lpstr>
      <vt:lpstr>Century Gothic</vt:lpstr>
      <vt:lpstr>Courier New</vt:lpstr>
      <vt:lpstr>Times New Roman</vt:lpstr>
      <vt:lpstr>Arial Black</vt:lpstr>
      <vt:lpstr>Palatino Linotype</vt:lpstr>
      <vt:lpstr>Microsoft YaHei</vt:lpstr>
      <vt:lpstr>Arial Unicode MS</vt:lpstr>
      <vt:lpstr>Calibri</vt:lpstr>
      <vt:lpstr>Исполнительная</vt:lpstr>
      <vt:lpstr>ПОНЯТИЕ ФУНКЦИОНАЛЬНОЙ ГРАМОТНОСТИ ШКОЛЬНИКОВ: КОММУНИКАТИВНАЯ, ЯЗЫКОВАЯ</vt:lpstr>
      <vt:lpstr>PowerPoint 演示文稿</vt:lpstr>
      <vt:lpstr>    Впервые термин «функциональная грамотность» введен ЮНЕСКО в 1957г. и понимался как «совокупность  умений читать и писать для использования в повседневной жизни».  Функциональная грамотность – это уровень образованности, который может быть достигнут учащимися за время обучения в школе, и предполагает способность человека решать стандартные жизненные задачи в различных сферах жизни.  </vt:lpstr>
      <vt:lpstr>PowerPoint 演示文稿</vt:lpstr>
      <vt:lpstr>PowerPoint 演示文稿</vt:lpstr>
      <vt:lpstr>PowerPoint 演示文稿</vt:lpstr>
      <vt:lpstr>Пример развития коммуникативной грамотности</vt:lpstr>
      <vt:lpstr>PowerPoint 演示文稿</vt:lpstr>
      <vt:lpstr>Формирование функциональной грамотности школьников на уроках иностранного языка осуществляется через использование интерактивных методов обучения.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ФУНКЦИОНАЛЬНАЯ ГРАМОТНОСТЬ</dc:title>
  <dc:creator>Maks</dc:creator>
  <cp:lastModifiedBy>krekn</cp:lastModifiedBy>
  <cp:revision>50</cp:revision>
  <dcterms:created xsi:type="dcterms:W3CDTF">2019-10-28T14:43:00Z</dcterms:created>
  <dcterms:modified xsi:type="dcterms:W3CDTF">2022-09-27T13:19:37Z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88D6B89F89AC462B89C7B0455E801EE4</vt:lpwstr>
  </property>
  <property fmtid="{D5CDD505-2E9C-101B-9397-08002B2CF9AE}" pid="3" name="KSOProductBuildVer">
    <vt:lpwstr>1049-11.2.0.11306</vt:lpwstr>
  </property>
</Properties>
</file>