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22.12.2019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22.12.2019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340768"/>
            <a:ext cx="7543800" cy="2593975"/>
          </a:xfrm>
        </p:spPr>
        <p:txBody>
          <a:bodyPr/>
          <a:lstStyle/>
          <a:p>
            <a:r>
              <a:rPr lang="ru-RU" b="1" dirty="0">
                <a:latin typeface="Times New Roman"/>
                <a:ea typeface="Calibri"/>
              </a:rPr>
              <a:t>Развитие связной речи в онтогенезе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35696" y="5229200"/>
            <a:ext cx="6461760" cy="1066800"/>
          </a:xfrm>
        </p:spPr>
        <p:txBody>
          <a:bodyPr>
            <a:normAutofit lnSpcReduction="10000"/>
          </a:bodyPr>
          <a:lstStyle/>
          <a:p>
            <a:pPr algn="r"/>
            <a:r>
              <a:rPr lang="ru-RU" dirty="0" smtClean="0"/>
              <a:t>Подготовила студентка</a:t>
            </a:r>
          </a:p>
          <a:p>
            <a:pPr algn="r"/>
            <a:r>
              <a:rPr lang="ru-RU" dirty="0" smtClean="0"/>
              <a:t>3 курса</a:t>
            </a:r>
          </a:p>
          <a:p>
            <a:pPr algn="r"/>
            <a:r>
              <a:rPr lang="ru-RU" dirty="0" smtClean="0"/>
              <a:t>Бычок Анна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43635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36912"/>
            <a:ext cx="7620000" cy="1143000"/>
          </a:xfrm>
        </p:spPr>
        <p:txBody>
          <a:bodyPr/>
          <a:lstStyle/>
          <a:p>
            <a:pPr algn="ctr"/>
            <a:r>
              <a:rPr lang="ru-RU" sz="7200" dirty="0" smtClean="0"/>
              <a:t>СПАСИБО ЗА ВНИМАНИЕ!!!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9364370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620688"/>
            <a:ext cx="7681664" cy="5780112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Речь возникает при наличии определенных биологических предпосылок и прежде всего нормального созревания и функционирования центральной нервной системы. Однако речь является важнейшей социальной функцией, поэтому для ее развития одних биологических предпосылок недостаточно, она возникает только при условии общения ребенка с взрослым. При этом ведущее значение имеет общение ребенка с эмоционально близким для него взрослым (матерью).</a:t>
            </a:r>
            <a:endParaRPr lang="ru-RU" sz="20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4710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dirty="0" smtClean="0">
                <a:latin typeface="Times New Roman"/>
                <a:ea typeface="Calibri"/>
              </a:rPr>
              <a:t>Процесс </a:t>
            </a:r>
            <a:r>
              <a:rPr lang="ru-RU" sz="4800" dirty="0">
                <a:latin typeface="Times New Roman"/>
                <a:ea typeface="Calibri"/>
              </a:rPr>
              <a:t>становления у детей первой функции речи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844824"/>
            <a:ext cx="7609656" cy="4555976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Анализ психологической литературы позволил сделать вывод о том, что процесс становления у детей первой функции речи, т.е. овладение речью как средством общения, в течение первых 7 лет жизни(от рождения и до поступления в школу) проходит три основных этапа.</a:t>
            </a:r>
            <a:endParaRPr lang="ru-RU" sz="20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92275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548680"/>
            <a:ext cx="7681664" cy="5852120"/>
          </a:xfrm>
        </p:spPr>
        <p:txBody>
          <a:bodyPr>
            <a:normAutofit lnSpcReduction="1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На первом (</a:t>
            </a:r>
            <a:r>
              <a:rPr lang="ru-RU" sz="2400" dirty="0" err="1">
                <a:latin typeface="Times New Roman"/>
                <a:ea typeface="Calibri"/>
                <a:cs typeface="Times New Roman"/>
              </a:rPr>
              <a:t>довербальном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) этапе, охватывающем первое полугодие жизни, ребенок еще не понимает речи окружающих и не умеет говорить сам, но здесь постепенно складываются условия, обеспечивающие овладение речью в последующем. Ребенок реагирует не на слово, т.е. не на смысл сказанного, поскольку оно является для него лишь звуковым раздражителем. Реакция возникает на силу звука, </a:t>
            </a:r>
            <a:r>
              <a:rPr lang="ru-RU" sz="2400" dirty="0" err="1">
                <a:latin typeface="Times New Roman"/>
                <a:ea typeface="Calibri"/>
                <a:cs typeface="Times New Roman"/>
              </a:rPr>
              <a:t>интонацию,тембр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 голоса, совокупность параллельно действующих раздражителей и, как правило, завершается двигательным актом. Понятно, что успешность «прохождения» этого этапа развития речи зависит, прежде всего, от состояния сенсорных систем ребенка и, прежде </a:t>
            </a:r>
            <a:r>
              <a:rPr lang="ru-RU" sz="2400" dirty="0" err="1">
                <a:latin typeface="Times New Roman"/>
                <a:ea typeface="Calibri"/>
                <a:cs typeface="Times New Roman"/>
              </a:rPr>
              <a:t>всего,слуховой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 и зрительной.</a:t>
            </a:r>
            <a:endParaRPr lang="ru-RU" sz="20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31570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76672"/>
            <a:ext cx="7681664" cy="5924128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На втором этапе – возникновения речи – осуществляется переход от полного отсутствия речи к ее появлению. Этот этап служит переходной ступенью между двумя эпохами в общении ребенка с окружающими людьми – </a:t>
            </a:r>
            <a:r>
              <a:rPr lang="ru-RU" sz="2400" dirty="0" err="1">
                <a:latin typeface="Times New Roman"/>
                <a:ea typeface="Calibri"/>
                <a:cs typeface="Times New Roman"/>
              </a:rPr>
              <a:t>довербальной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 и вербальной. Несмотря на такое промежуточной положение, он растянут во времени и охватывает обычно около года – от второй половины первого до второй половины второго года жизни. Основное содержание второго этапа составляют два </a:t>
            </a:r>
            <a:r>
              <a:rPr lang="ru-RU" sz="2400" dirty="0" err="1">
                <a:latin typeface="Times New Roman"/>
                <a:ea typeface="Calibri"/>
                <a:cs typeface="Times New Roman"/>
              </a:rPr>
              <a:t>события:возникает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 понимание речи окружающих взрослых, и появляются первые вербализации– период лепета, или </a:t>
            </a:r>
            <a:r>
              <a:rPr lang="ru-RU" sz="2400" dirty="0" err="1">
                <a:latin typeface="Times New Roman"/>
                <a:ea typeface="Calibri"/>
                <a:cs typeface="Times New Roman"/>
              </a:rPr>
              <a:t>послоговой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 речи.</a:t>
            </a:r>
            <a:endParaRPr lang="ru-RU" sz="20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87921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620688"/>
            <a:ext cx="7609656" cy="5780112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Третий этап охватывает все последующее время вплоть до 7 лет, когда ребенок овладевает речью и все более совершенно и разнообразно использует ее для общения с окружающими взрослыми. Это этап развития речевого общения. За этот длительный срок ребенок проходит громадный путь, овладевая к его концу словом и научившись с большим искусством применять его для общения. Речевое общение развивается по двум основным линиям: во-первых, изменение содержания общения и развитие соответствующих этому функций речи как средства общения; во-вторых, овладение произвольной регуляцией речевыми средствами.</a:t>
            </a:r>
            <a:endParaRPr lang="ru-RU" sz="20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19723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60648"/>
            <a:ext cx="7753672" cy="6408712"/>
          </a:xfrm>
        </p:spPr>
        <p:txBody>
          <a:bodyPr>
            <a:normAutofit fontScale="85000" lnSpcReduction="20000"/>
          </a:bodyPr>
          <a:lstStyle/>
          <a:p>
            <a:pPr marL="11430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b="1" dirty="0" smtClean="0">
                <a:latin typeface="Times New Roman"/>
                <a:ea typeface="Calibri"/>
                <a:cs typeface="Times New Roman"/>
              </a:rPr>
              <a:t>В 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соответствии с возрастной шкалой специалисты придерживаются следующих характеристик: </a:t>
            </a:r>
            <a:endParaRPr lang="ru-RU" sz="2000" b="1" dirty="0">
              <a:ea typeface="Calibri"/>
              <a:cs typeface="Times New Roman"/>
            </a:endParaRPr>
          </a:p>
          <a:p>
            <a:pPr lvl="0" indent="-342900">
              <a:lnSpc>
                <a:spcPct val="115000"/>
              </a:lnSpc>
              <a:buFont typeface="Symbol"/>
              <a:buChar char=""/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крики - возникают самостоятельно - с рождения до 2-х месяцев;</a:t>
            </a:r>
            <a:endParaRPr lang="ru-RU" sz="2000" dirty="0">
              <a:ea typeface="Calibri"/>
              <a:cs typeface="Times New Roman"/>
            </a:endParaRPr>
          </a:p>
          <a:p>
            <a:pPr lvl="0" indent="-342900">
              <a:lnSpc>
                <a:spcPct val="115000"/>
              </a:lnSpc>
              <a:buFont typeface="Symbol"/>
              <a:buChar char=""/>
            </a:pPr>
            <a:r>
              <a:rPr lang="ru-RU" sz="2400" dirty="0" err="1">
                <a:latin typeface="Times New Roman"/>
                <a:ea typeface="Calibri"/>
                <a:cs typeface="Times New Roman"/>
              </a:rPr>
              <a:t>гуление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 - стихийно не возникает, его появление обусловлено общением ребенка со взрослым - с 2 до 5-7 месяцев;</a:t>
            </a:r>
            <a:endParaRPr lang="ru-RU" sz="2000" dirty="0">
              <a:ea typeface="Calibri"/>
              <a:cs typeface="Times New Roman"/>
            </a:endParaRPr>
          </a:p>
          <a:p>
            <a:pPr lvl="0" indent="-342900">
              <a:lnSpc>
                <a:spcPct val="115000"/>
              </a:lnSpc>
              <a:buFont typeface="Symbol"/>
              <a:buChar char=""/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лепет - его длительность от 16-20 до 30недель (4-7,5 месяцев);</a:t>
            </a:r>
            <a:endParaRPr lang="ru-RU" sz="2000" dirty="0">
              <a:ea typeface="Calibri"/>
              <a:cs typeface="Times New Roman"/>
            </a:endParaRPr>
          </a:p>
          <a:p>
            <a:pPr lvl="0" indent="-342900">
              <a:lnSpc>
                <a:spcPct val="115000"/>
              </a:lnSpc>
              <a:buFont typeface="Symbol"/>
              <a:buChar char=""/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слова - переход к пользованию словами осуществляется на фоне продолжающегося лепета - с 11-12 месяцев;</a:t>
            </a:r>
            <a:endParaRPr lang="ru-RU" sz="2000" dirty="0">
              <a:ea typeface="Calibri"/>
              <a:cs typeface="Times New Roman"/>
            </a:endParaRPr>
          </a:p>
          <a:p>
            <a:pPr lvl="0" indent="-342900">
              <a:lnSpc>
                <a:spcPct val="115000"/>
              </a:lnSpc>
              <a:buFont typeface="Symbol"/>
              <a:buChar char=""/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словосочетания - после усвоения двухсложных и трехсложных слов - с 1 года 7 месяцев до 1 года 9 месяцев;</a:t>
            </a:r>
            <a:endParaRPr lang="ru-RU" sz="2000" dirty="0">
              <a:ea typeface="Calibri"/>
              <a:cs typeface="Times New Roman"/>
            </a:endParaRPr>
          </a:p>
          <a:p>
            <a:pPr lvl="0" indent="-342900">
              <a:lnSpc>
                <a:spcPct val="115000"/>
              </a:lnSpc>
              <a:buFont typeface="Symbol"/>
              <a:buChar char=""/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предложения - конструирует в условиях наглядной ситуации с 2 лет, с 2 лет 6 месяцев появляются вопросы "</a:t>
            </a:r>
            <a:r>
              <a:rPr lang="ru-RU" sz="2400" dirty="0" err="1">
                <a:latin typeface="Times New Roman"/>
                <a:ea typeface="Calibri"/>
                <a:cs typeface="Times New Roman"/>
              </a:rPr>
              <a:t>где?куда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?", с 3 лет - "почему? когда?"</a:t>
            </a:r>
            <a:endParaRPr lang="ru-RU" sz="2000" dirty="0">
              <a:ea typeface="Calibri"/>
              <a:cs typeface="Times New Roman"/>
            </a:endParaRPr>
          </a:p>
          <a:p>
            <a:pPr lvl="0" indent="-342900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связный рассказ - появляется с воспроизведением коротких рассказов, стихов, </a:t>
            </a:r>
            <a:r>
              <a:rPr lang="ru-RU" sz="2400" dirty="0" err="1">
                <a:latin typeface="Times New Roman"/>
                <a:ea typeface="Calibri"/>
                <a:cs typeface="Times New Roman"/>
              </a:rPr>
              <a:t>потешек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 с 3 лет, постепенный переход к самостоятельному составлению рассказов по картинке, об игрушках - с 4лет, овладение элементами контекстной речи с 5 лет.</a:t>
            </a:r>
            <a:endParaRPr lang="ru-RU" sz="20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142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7620000" cy="6140152"/>
          </a:xfrm>
        </p:spPr>
        <p:txBody>
          <a:bodyPr/>
          <a:lstStyle/>
          <a:p>
            <a:pPr marL="11430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b="1" dirty="0">
                <a:latin typeface="Times New Roman"/>
                <a:ea typeface="Calibri"/>
                <a:cs typeface="Times New Roman"/>
              </a:rPr>
              <a:t>Опираясь на исследования </a:t>
            </a:r>
            <a:r>
              <a:rPr lang="ru-RU" sz="2400" b="1" dirty="0" err="1">
                <a:latin typeface="Times New Roman"/>
                <a:ea typeface="Calibri"/>
                <a:cs typeface="Times New Roman"/>
              </a:rPr>
              <a:t>А.А.Леонтьева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 можно выделить следующие периоды речевого развития</a:t>
            </a:r>
            <a:r>
              <a:rPr lang="ru-RU" sz="2400" b="1" dirty="0" smtClean="0">
                <a:latin typeface="Times New Roman"/>
                <a:ea typeface="Calibri"/>
                <a:cs typeface="Times New Roman"/>
              </a:rPr>
              <a:t>:</a:t>
            </a:r>
          </a:p>
          <a:p>
            <a:pPr marL="114300" indent="0">
              <a:lnSpc>
                <a:spcPct val="115000"/>
              </a:lnSpc>
              <a:spcAft>
                <a:spcPts val="1000"/>
              </a:spcAft>
              <a:buNone/>
            </a:pPr>
            <a:endParaRPr lang="ru-RU" sz="2000" dirty="0">
              <a:ea typeface="Calibri"/>
              <a:cs typeface="Times New Roman"/>
            </a:endParaRPr>
          </a:p>
          <a:p>
            <a:pPr marL="11430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1.Подготовительный ( с момента рождения - до 1 года);</a:t>
            </a:r>
            <a:endParaRPr lang="ru-RU" sz="2000" dirty="0">
              <a:ea typeface="Calibri"/>
              <a:cs typeface="Times New Roman"/>
            </a:endParaRPr>
          </a:p>
          <a:p>
            <a:pPr marL="11430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2.Преддошкольный ( от года до 3 лет);</a:t>
            </a:r>
            <a:endParaRPr lang="ru-RU" sz="2000" dirty="0">
              <a:ea typeface="Calibri"/>
              <a:cs typeface="Times New Roman"/>
            </a:endParaRPr>
          </a:p>
          <a:p>
            <a:pPr marL="11430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3.Дошкольный (от 3 до 7 лет);</a:t>
            </a:r>
            <a:endParaRPr lang="ru-RU" sz="2000" dirty="0">
              <a:ea typeface="Calibri"/>
              <a:cs typeface="Times New Roman"/>
            </a:endParaRPr>
          </a:p>
          <a:p>
            <a:pPr marL="11430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4.Школьный (от 7 до 17).</a:t>
            </a:r>
            <a:endParaRPr lang="ru-RU" sz="20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03726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208912" cy="6552728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/>
                <a:ea typeface="Calibri"/>
              </a:rPr>
              <a:t>Владение родным языком –это не только умение правильно построить предложение. Ребенок должен научиться рассказывать: не просто называть предмет(Это - яблоко), но и описать </a:t>
            </a:r>
            <a:r>
              <a:rPr lang="ru-RU" sz="2400" dirty="0" err="1">
                <a:latin typeface="Times New Roman"/>
                <a:ea typeface="Calibri"/>
              </a:rPr>
              <a:t>его,рассказать</a:t>
            </a:r>
            <a:r>
              <a:rPr lang="ru-RU" sz="2400" dirty="0">
                <a:latin typeface="Times New Roman"/>
                <a:ea typeface="Calibri"/>
              </a:rPr>
              <a:t> о каком-то событии, явлении, о последовательности событий. </a:t>
            </a:r>
            <a:endParaRPr lang="ru-RU" sz="2400" dirty="0" smtClean="0">
              <a:latin typeface="Times New Roman"/>
              <a:ea typeface="Calibri"/>
            </a:endParaRPr>
          </a:p>
          <a:p>
            <a:r>
              <a:rPr lang="ru-RU" sz="2400" dirty="0" smtClean="0">
                <a:latin typeface="Times New Roman"/>
                <a:ea typeface="Calibri"/>
              </a:rPr>
              <a:t>Связная </a:t>
            </a:r>
            <a:r>
              <a:rPr lang="ru-RU" sz="2400" dirty="0">
                <a:latin typeface="Times New Roman"/>
                <a:ea typeface="Calibri"/>
              </a:rPr>
              <a:t>речь – это не просто последовательность слов и </a:t>
            </a:r>
            <a:r>
              <a:rPr lang="ru-RU" sz="2400" dirty="0" err="1">
                <a:latin typeface="Times New Roman"/>
                <a:ea typeface="Calibri"/>
              </a:rPr>
              <a:t>предложений,это</a:t>
            </a:r>
            <a:r>
              <a:rPr lang="ru-RU" sz="2400" dirty="0">
                <a:latin typeface="Times New Roman"/>
                <a:ea typeface="Calibri"/>
              </a:rPr>
              <a:t> последовательность связанных с друг другом мыслей, которые выражены точными словами и правильно построенных предложениях. Ребенок учиться мылить, учась говорить, но он также совершенствует свою речь, учась мыслить. Связная речь как бы вбирает в себя все достижения ребенка в овладении родным языком, в освоении его звуковой стороны, словарного состава, грамматического строя.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324271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10</TotalTime>
  <Words>721</Words>
  <Application>Microsoft Office PowerPoint</Application>
  <PresentationFormat>Экран (4:3)</PresentationFormat>
  <Paragraphs>27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Соседство</vt:lpstr>
      <vt:lpstr>Развитие связной речи в онтогенезе</vt:lpstr>
      <vt:lpstr>Презентация PowerPoint</vt:lpstr>
      <vt:lpstr>Процесс становления у детей первой функции речи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связной речи в онтогенезе</dc:title>
  <dc:creator>ASUS</dc:creator>
  <cp:lastModifiedBy>вета</cp:lastModifiedBy>
  <cp:revision>3</cp:revision>
  <dcterms:created xsi:type="dcterms:W3CDTF">2019-12-18T16:42:42Z</dcterms:created>
  <dcterms:modified xsi:type="dcterms:W3CDTF">2019-12-22T16:10:49Z</dcterms:modified>
</cp:coreProperties>
</file>