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58" r:id="rId3"/>
    <p:sldId id="268" r:id="rId4"/>
    <p:sldId id="269" r:id="rId5"/>
    <p:sldId id="270" r:id="rId6"/>
    <p:sldId id="259" r:id="rId7"/>
    <p:sldId id="260" r:id="rId8"/>
    <p:sldId id="271" r:id="rId9"/>
    <p:sldId id="273" r:id="rId10"/>
    <p:sldId id="261" r:id="rId11"/>
    <p:sldId id="262" r:id="rId12"/>
    <p:sldId id="263" r:id="rId13"/>
    <p:sldId id="264" r:id="rId14"/>
    <p:sldId id="265" r:id="rId15"/>
    <p:sldId id="266" r:id="rId16"/>
    <p:sldId id="25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14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C240D-AA60-4773-9F95-A78497BA92B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7A8552-F829-4E51-B47B-BC3F41C651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A8552-F829-4E51-B47B-BC3F41C6513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995E0F-CA79-4D65-B8FB-664462F2AB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E47675A-EFB4-496B-BA94-7790A18777AB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9FB2FCF-5E9A-4A88-9BD9-4F49E22E4E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580540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Развитие у учащихся УУД средствами способа диалектического </a:t>
            </a:r>
            <a:r>
              <a:rPr lang="ru-RU" dirty="0" smtClean="0"/>
              <a:t>обучения</a:t>
            </a:r>
            <a:br>
              <a:rPr lang="ru-RU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Питайкина Е.А. учитель биологии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357298"/>
            <a:ext cx="7406640" cy="1423630"/>
          </a:xfrm>
        </p:spPr>
        <p:txBody>
          <a:bodyPr/>
          <a:lstStyle/>
          <a:p>
            <a:r>
              <a:rPr lang="ru-RU" dirty="0" smtClean="0"/>
              <a:t>«Если мы будем учить сегодня так, как  мы учили вчера, мы украдем у детей завтра»</a:t>
            </a:r>
          </a:p>
          <a:p>
            <a:r>
              <a:rPr lang="ru-RU" dirty="0" smtClean="0"/>
              <a:t>                                                                         </a:t>
            </a:r>
            <a:r>
              <a:rPr lang="ru-RU" dirty="0" err="1" smtClean="0"/>
              <a:t>Д.Дьюи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 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ПОЗНАВАТЕЛЬНЫХ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УНИВЕРСАЛЬНЫХ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УЧЕБНЫХ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СРЕДСТВАМИ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СПОСОБА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ДИАЛЕКТИЧЕСКОГО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2</a:t>
            </a:r>
            <a:r>
              <a:rPr lang="ru-RU" sz="1800" b="1" dirty="0" smtClean="0"/>
              <a:t>. Комплект карточек для развития логического мышления в процессе самостоятельной работы с предметным содержанием</a:t>
            </a:r>
          </a:p>
          <a:p>
            <a:pPr>
              <a:buNone/>
            </a:pPr>
            <a:endParaRPr lang="ru-RU" sz="1800" b="1" dirty="0" smtClean="0"/>
          </a:p>
          <a:p>
            <a:r>
              <a:rPr lang="ru-RU" sz="2000" dirty="0" smtClean="0"/>
              <a:t>карточка № 1 (вопрос-понятие)</a:t>
            </a:r>
          </a:p>
          <a:p>
            <a:r>
              <a:rPr lang="ru-RU" sz="2000" dirty="0" smtClean="0"/>
              <a:t>карточка № 2 (вопрос-суждение)</a:t>
            </a:r>
          </a:p>
          <a:p>
            <a:r>
              <a:rPr lang="ru-RU" sz="2000" dirty="0" err="1" smtClean="0"/>
              <a:t>карточка№</a:t>
            </a:r>
            <a:r>
              <a:rPr lang="ru-RU" sz="2000" dirty="0" smtClean="0"/>
              <a:t> 3 (сравнение)</a:t>
            </a:r>
          </a:p>
          <a:p>
            <a:r>
              <a:rPr lang="ru-RU" sz="2000" dirty="0" smtClean="0"/>
              <a:t> карточка № 4 (формулирование суждений )</a:t>
            </a:r>
          </a:p>
          <a:p>
            <a:r>
              <a:rPr lang="ru-RU" sz="2000" dirty="0" err="1" smtClean="0"/>
              <a:t>карточка№</a:t>
            </a:r>
            <a:r>
              <a:rPr lang="ru-RU" sz="2000" dirty="0" smtClean="0"/>
              <a:t> 5 (подведение понятий под категории диалектики )</a:t>
            </a:r>
          </a:p>
          <a:p>
            <a:r>
              <a:rPr lang="ru-RU" sz="2000" dirty="0" err="1" smtClean="0"/>
              <a:t>карточка№</a:t>
            </a:r>
            <a:r>
              <a:rPr lang="ru-RU" sz="2000" dirty="0" smtClean="0"/>
              <a:t> 6 (умозаключение)</a:t>
            </a:r>
          </a:p>
          <a:p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Карточки- универсальное средство извлечения информации из текста, формулирования и передачи мысли, выявления взаимосвязи понятия и образа, развития диалектического мышления,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7467600" cy="857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Диагностический инструментарий, позволяющий одновременно реализовать две цели: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определить качество предметных знаний учащихся 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проверить уровень развития их мышления, уровень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умений выполнять логические операции (определение понятий, деление, обобщение, ограничение, формулирование умозаключений по аналогии, установление отношений между понятиями)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21429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 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ПОЗНАВАТЕЛЬНЫХ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УНИВЕРСАЛЬНЫХ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b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УЧЕБНЫХ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СРЕДСТВАМИ</a:t>
            </a:r>
            <a:b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СПОСОБА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ДИАЛЕКТИЧЕСКОГО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Тема «Атмосфера» 6 класс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7467600" cy="54024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err="1" smtClean="0"/>
              <a:t>Субтест</a:t>
            </a:r>
            <a:r>
              <a:rPr lang="ru-RU" sz="2000" b="1" dirty="0" smtClean="0"/>
              <a:t> 1. Осведомленность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Продолжить предложение, выбрав правильный вариант ответа.</a:t>
            </a:r>
            <a:br>
              <a:rPr lang="ru-RU" sz="2000" dirty="0" smtClean="0"/>
            </a:br>
            <a:r>
              <a:rPr lang="ru-RU" sz="2000" dirty="0" smtClean="0"/>
              <a:t>1. Нижний слой атмосферы называют:</a:t>
            </a:r>
            <a:br>
              <a:rPr lang="ru-RU" sz="2000" dirty="0" smtClean="0"/>
            </a:br>
            <a:r>
              <a:rPr lang="ru-RU" sz="2000" dirty="0" smtClean="0"/>
              <a:t>А – мезосферой</a:t>
            </a:r>
            <a:br>
              <a:rPr lang="ru-RU" sz="2000" dirty="0" smtClean="0"/>
            </a:br>
            <a:r>
              <a:rPr lang="ru-RU" sz="2000" dirty="0" smtClean="0"/>
              <a:t>В – стратосферой </a:t>
            </a:r>
            <a:br>
              <a:rPr lang="ru-RU" sz="2000" dirty="0" smtClean="0"/>
            </a:br>
            <a:r>
              <a:rPr lang="ru-RU" sz="2000" dirty="0" smtClean="0"/>
              <a:t>С – тропосферой                                                          1 б.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</a:t>
            </a:r>
            <a:r>
              <a:rPr lang="ru-RU" b="1" dirty="0" err="1" smtClean="0"/>
              <a:t>Субтест</a:t>
            </a:r>
            <a:r>
              <a:rPr lang="ru-RU" b="1" dirty="0" smtClean="0"/>
              <a:t> 2. Определение понятий </a:t>
            </a:r>
            <a:endParaRPr lang="ru-RU" dirty="0" smtClean="0"/>
          </a:p>
          <a:p>
            <a:pPr>
              <a:buNone/>
            </a:pPr>
            <a:r>
              <a:rPr lang="ru-RU" sz="2000" dirty="0" smtClean="0"/>
              <a:t>Отметить знаком «+» правильное определение понятия и знаком «-» – неправильное.</a:t>
            </a:r>
          </a:p>
          <a:p>
            <a:pPr>
              <a:buNone/>
            </a:pPr>
            <a:r>
              <a:rPr lang="ru-RU" sz="2000" dirty="0" smtClean="0"/>
              <a:t>1.Климатом называется состояние тропосферы в данном месте за определенный промежуток времени.          1 б.</a:t>
            </a:r>
          </a:p>
          <a:p>
            <a:pPr>
              <a:buNone/>
            </a:pPr>
            <a:endParaRPr lang="ru-RU" sz="20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Тема «Атмосфера» 6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7467600" cy="544525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Субтест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3. Деление понятий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Найти лишнее понятие и указать основание деления.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– мезосфера, В – термосфера, С – тропосфера.                                                                       							2 б.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Субтест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4. Обобщение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Записать для пары понятий (вид) общее (род) понятие.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А)Бриз, муссон.                                                                              2 б.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Субтест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5. Аналогия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понятий, указанных под буквами (А, Б, С), выписать только одно, которое находится в том же отношении, что и в паре исходных понятий.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Исходная пара понятий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Дерево – лист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Данные понятия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Средняя месячная температура воздуха?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– средняя суточная температура воздуха;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– средняя многолетняя температура воздуха;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– средняя годовая температура воздуха.                              2 б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357298"/>
            <a:ext cx="7467600" cy="518809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Выявление и разрешение противоречий, выявление причинно-следственных связей–формирование проблемы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По новым стандартам обучения  в любой учебной ситуации ребёнок должен обозначить проблему, поставить проблемный вопрос, спрогнозировать результаты своей деятельности.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85728"/>
            <a:ext cx="82868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 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ПОЗНАВАТЕЛЬНЫХ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УНИВЕРСАЛЬНЫХ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УЧЕБНЫХ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СРЕДСТВАМИ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ДИАЛЕКТИЧЕСКОГО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401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  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коммуникативных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УНИВЕРСАЛЬНЫХ</a:t>
            </a: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b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УЧЕБНЫХ</a:t>
            </a: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СРЕДСТВАМИ</a:t>
            </a:r>
            <a:b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СПОСОБА</a:t>
            </a: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ДИАЛЕКТИЧЕСКОГО</a:t>
            </a:r>
            <a:r>
              <a:rPr lang="ru-RU" sz="2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Индивидуальный труд (самостоятельная работа);</a:t>
            </a:r>
          </a:p>
          <a:p>
            <a:pPr>
              <a:buNone/>
            </a:pPr>
            <a:r>
              <a:rPr lang="ru-RU" dirty="0" smtClean="0"/>
              <a:t>- Простая кооперация (работа в парах);</a:t>
            </a:r>
          </a:p>
          <a:p>
            <a:pPr>
              <a:buNone/>
            </a:pPr>
            <a:r>
              <a:rPr lang="ru-RU" dirty="0" smtClean="0"/>
              <a:t>- Сложная кооперация (работа в группах).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686800" cy="8461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700" dirty="0" smtClean="0"/>
              <a:t> Диагностика УУД</a:t>
            </a:r>
            <a:br>
              <a:rPr lang="ru-RU" sz="2700" dirty="0" smtClean="0"/>
            </a:br>
            <a:r>
              <a:rPr lang="ru-RU" sz="2700" dirty="0" smtClean="0"/>
              <a:t> Диагностические материалы проверяют </a:t>
            </a:r>
            <a:r>
              <a:rPr lang="ru-RU" sz="2700" dirty="0" err="1" smtClean="0"/>
              <a:t>сформированность</a:t>
            </a:r>
            <a:r>
              <a:rPr lang="ru-RU" sz="2700" dirty="0" smtClean="0"/>
              <a:t> умений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4800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- умение видеть проблемы;</a:t>
            </a:r>
            <a:br>
              <a:rPr lang="ru-RU" dirty="0" smtClean="0"/>
            </a:br>
            <a:r>
              <a:rPr lang="ru-RU" dirty="0" smtClean="0"/>
              <a:t>– умение ставить вопросы;</a:t>
            </a:r>
            <a:br>
              <a:rPr lang="ru-RU" dirty="0" smtClean="0"/>
            </a:br>
            <a:r>
              <a:rPr lang="ru-RU" dirty="0" smtClean="0"/>
              <a:t>– умение выдвигать гипотезы;</a:t>
            </a:r>
            <a:br>
              <a:rPr lang="ru-RU" dirty="0" smtClean="0"/>
            </a:br>
            <a:r>
              <a:rPr lang="ru-RU" dirty="0" smtClean="0"/>
              <a:t>– умение давать определение понятиям;</a:t>
            </a:r>
            <a:br>
              <a:rPr lang="ru-RU" dirty="0" smtClean="0"/>
            </a:br>
            <a:r>
              <a:rPr lang="ru-RU" dirty="0" smtClean="0"/>
              <a:t>– умение классифицировать;</a:t>
            </a:r>
            <a:br>
              <a:rPr lang="ru-RU" dirty="0" smtClean="0"/>
            </a:br>
            <a:r>
              <a:rPr lang="ru-RU" dirty="0" smtClean="0"/>
              <a:t>– умения наблюдать;</a:t>
            </a:r>
            <a:br>
              <a:rPr lang="ru-RU" dirty="0" smtClean="0"/>
            </a:br>
            <a:r>
              <a:rPr lang="ru-RU" dirty="0" smtClean="0"/>
              <a:t>– умения и навыки проведения экспериментов;</a:t>
            </a:r>
            <a:br>
              <a:rPr lang="ru-RU" dirty="0" smtClean="0"/>
            </a:br>
            <a:r>
              <a:rPr lang="ru-RU" dirty="0" smtClean="0"/>
              <a:t>– умение делать выводы и умозаключения;</a:t>
            </a:r>
            <a:br>
              <a:rPr lang="ru-RU" dirty="0" smtClean="0"/>
            </a:br>
            <a:r>
              <a:rPr lang="ru-RU" dirty="0" smtClean="0"/>
              <a:t>– умение структурировать материал;</a:t>
            </a:r>
            <a:br>
              <a:rPr lang="ru-RU" dirty="0" smtClean="0"/>
            </a:br>
            <a:r>
              <a:rPr lang="ru-RU" dirty="0" smtClean="0"/>
              <a:t>– умение объяснять, доказывать и защищать свои идеи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Противоречия между потребностями современного процесса производства в высококвалифицированной рабочей силе и возможностями учебного процесса по ее подготовке.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714488"/>
            <a:ext cx="7498080" cy="492922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1.постоянное увеличение объема информации, подлежащей усвоению;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2. репродуктивные формы обучения не способны обеспечить подготовку учащихся к решению творческих задач, а в дальнейшем к овладению творческими профессиями;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3. современные формы деятельности в составе команды требуют наличия коммуникативных качеств личности, а господствующая в учебном процессе фронтальная работа не предполагает развитие данных качеств.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Требования ФГОС: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Обучающихся необходимо </a:t>
            </a:r>
            <a:r>
              <a:rPr lang="ru-RU" sz="2400" u="sng" dirty="0" smtClean="0"/>
              <a:t>научить учиться</a:t>
            </a:r>
            <a:r>
              <a:rPr lang="ru-RU" sz="2400" dirty="0" smtClean="0"/>
              <a:t> (причем это умение должно быть востребованным не только в период обучения в школе, ВУЗе, и т.д., но и на протяжении всей дальнейшей жизни).</a:t>
            </a:r>
          </a:p>
          <a:p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Переход от простой ретрансляции знаний к развитию творческих способностей учащихся (т.е. переход от ставки на память и сообщенные знания, к ставке на мышление и выводные знания)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Противоречие: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Образование самого учителя имеет в основе направленность на формирование </a:t>
            </a:r>
            <a:r>
              <a:rPr lang="ru-RU" dirty="0" err="1" smtClean="0"/>
              <a:t>ЗУНов</a:t>
            </a:r>
            <a:r>
              <a:rPr lang="ru-RU" dirty="0" smtClean="0"/>
              <a:t> учащихся</a:t>
            </a:r>
          </a:p>
          <a:p>
            <a:endParaRPr lang="ru-RU" dirty="0" smtClean="0"/>
          </a:p>
          <a:p>
            <a:r>
              <a:rPr lang="ru-RU" dirty="0" smtClean="0"/>
              <a:t>Требования ФГОС направлены на формирование УУД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Как педагогу научить детей тому, чем он сам не владеет?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СДО имеет: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Критериальный</a:t>
            </a:r>
            <a:r>
              <a:rPr lang="ru-RU" dirty="0" smtClean="0"/>
              <a:t> подход к оценке достижений</a:t>
            </a:r>
          </a:p>
          <a:p>
            <a:r>
              <a:rPr lang="ru-RU" dirty="0" smtClean="0"/>
              <a:t>Логика в методике преподавания</a:t>
            </a:r>
          </a:p>
          <a:p>
            <a:r>
              <a:rPr lang="ru-RU" u="sng" dirty="0" smtClean="0"/>
              <a:t>Система заданий и приемов направлена на формирование и развитие  УУД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643998" cy="12255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ФОРМИРОВАНИЕ 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ПОЗНАВАТЕЛЬНЫХ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УНИВЕРСАЛЬНЫХ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УЧЕБНЫХ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СРЕДСТВАМИ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СПОСОБА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ДИАЛЕКТИЧЕСКОГО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ОБУЧЕНИЯ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58204" cy="56435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1.Формирование понятий и различные операции работы с понятиями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В мыслительную деятельность своих учеников я включаю десять операций с понятиями:</a:t>
            </a:r>
          </a:p>
          <a:p>
            <a:pPr lvl="0"/>
            <a:r>
              <a:rPr lang="ru-RU" sz="1800" dirty="0" smtClean="0"/>
              <a:t>определение понятия (раскрытие содержания понятия);</a:t>
            </a:r>
          </a:p>
          <a:p>
            <a:pPr lvl="0"/>
            <a:r>
              <a:rPr lang="ru-RU" sz="1800" dirty="0" smtClean="0"/>
              <a:t>деление понятия (определение объема понятия);</a:t>
            </a:r>
          </a:p>
          <a:p>
            <a:pPr lvl="0"/>
            <a:r>
              <a:rPr lang="ru-RU" sz="1800" dirty="0" smtClean="0"/>
              <a:t>обобщение понятия</a:t>
            </a:r>
          </a:p>
          <a:p>
            <a:pPr lvl="0"/>
            <a:r>
              <a:rPr lang="ru-RU" sz="1800" dirty="0" smtClean="0"/>
              <a:t>ограничение понятия</a:t>
            </a:r>
          </a:p>
          <a:p>
            <a:pPr lvl="0"/>
            <a:r>
              <a:rPr lang="ru-RU" sz="1800" dirty="0" smtClean="0"/>
              <a:t>формулирование проблемных вопросов</a:t>
            </a:r>
            <a:br>
              <a:rPr lang="ru-RU" sz="1800" dirty="0" smtClean="0"/>
            </a:br>
            <a:r>
              <a:rPr lang="ru-RU" sz="1800" dirty="0" smtClean="0"/>
              <a:t>- А – вопрос – понятие</a:t>
            </a:r>
            <a:br>
              <a:rPr lang="ru-RU" sz="1800" dirty="0" smtClean="0"/>
            </a:br>
            <a:r>
              <a:rPr lang="ru-RU" sz="1800" dirty="0" smtClean="0"/>
              <a:t>- Б – вопрос – суждение</a:t>
            </a:r>
          </a:p>
          <a:p>
            <a:pPr lvl="0"/>
            <a:r>
              <a:rPr lang="ru-RU" sz="1800" dirty="0" smtClean="0"/>
              <a:t>выражение отношений между понятиями;</a:t>
            </a:r>
          </a:p>
          <a:p>
            <a:pPr lvl="0"/>
            <a:r>
              <a:rPr lang="ru-RU" sz="1800" b="1" dirty="0" smtClean="0"/>
              <a:t> выяснение характера связей между понятиями и графическая регистрация связей: </a:t>
            </a:r>
            <a:r>
              <a:rPr lang="ru-RU" sz="1800" dirty="0" smtClean="0"/>
              <a:t>построение графиков, заполнение таблиц и матриц, построение структурно-логических схем.</a:t>
            </a:r>
          </a:p>
          <a:p>
            <a:pPr lvl="0"/>
            <a:r>
              <a:rPr lang="ru-RU" sz="1800" dirty="0" smtClean="0"/>
              <a:t>нахождение противоположностей;</a:t>
            </a:r>
            <a:r>
              <a:rPr lang="ru-RU" sz="1800" b="1" dirty="0" smtClean="0"/>
              <a:t> </a:t>
            </a:r>
            <a:endParaRPr lang="ru-RU" sz="1800" dirty="0" smtClean="0"/>
          </a:p>
          <a:p>
            <a:pPr lvl="0"/>
            <a:r>
              <a:rPr lang="ru-RU" sz="1800" dirty="0" smtClean="0"/>
              <a:t>выявление противоречий;</a:t>
            </a:r>
          </a:p>
          <a:p>
            <a:pPr lvl="0"/>
            <a:r>
              <a:rPr lang="ru-RU" sz="1800" dirty="0" smtClean="0"/>
              <a:t>нахождение путей разрешения противоречий</a:t>
            </a:r>
            <a:r>
              <a:rPr lang="ru-RU" sz="1600" dirty="0" smtClean="0"/>
              <a:t>.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467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472518" cy="57864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Задание 1. Аукцион понятий.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Команды по очереди раскрывать содержание понятий. Если у команды задержка 30 сек., то право раскрыть содержание передается следующей команде. Итак, до тех пор, пока все понятия не будут сняты с “аукциона”.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Задание 2. Логическая цепочка по систематике.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Используя карточки с понятиями, составляет логическую цепочку по систематике данного представителя.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Например, Царство Животные,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подцарство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Многоклеточные, тип Членистоногие, подтип Трахейнодышащие, класс Насекомые, отряд жесткокрылые, род Жук, вид Майский жук.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Задание 3. Логический квадрат или биологические “Крестики-нолики”.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Учащиеся составляют на доске логические квадраты 3 на 3 из изображений представителей насекомых отрядов Двукрылые, Перепончатокрылые, Чешуекрылые. Квадрат составляется так, чтобы по вертикали (по горизонтали) было по одному представителю каждого отряда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4. “Природа мудра. А мы?”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Хитиновый покров – рост Членистоногих.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Находят противоречие и говорят, как природа разрешила это противоречие.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Например, хитиновый покров не растягивается и не растет, а животное должно расти. Природа “придумала” процесс линьки.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 5. Третий лишний.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– развитие с полным метаморфозом, Б – линька, В – развитие с неполным метаморфозом.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Определяют основание деления, отношение между понятиями, отображают их кругами Эйлера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0"/>
            <a:ext cx="7793037" cy="1055688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3200" b="1"/>
              <a:t>Соедините стрелками соответствующие элементы</a:t>
            </a:r>
            <a:endParaRPr lang="ru-RU" sz="3200"/>
          </a:p>
        </p:txBody>
      </p:sp>
      <p:graphicFrame>
        <p:nvGraphicFramePr>
          <p:cNvPr id="192631" name="Group 119"/>
          <p:cNvGraphicFramePr>
            <a:graphicFrameLocks noGrp="1"/>
          </p:cNvGraphicFramePr>
          <p:nvPr>
            <p:ph idx="1"/>
          </p:nvPr>
        </p:nvGraphicFramePr>
        <p:xfrm>
          <a:off x="179388" y="1214438"/>
          <a:ext cx="8780462" cy="5652897"/>
        </p:xfrm>
        <a:graphic>
          <a:graphicData uri="http://schemas.openxmlformats.org/drawingml/2006/table">
            <a:tbl>
              <a:tblPr/>
              <a:tblGrid>
                <a:gridCol w="2927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5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7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</a:rPr>
                        <a:t>понятие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</a:rPr>
                        <a:t>родовые признаки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</a:rPr>
                        <a:t>видовые признаки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5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рыбы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хордовые животные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плавательный пузырь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нерест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животные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процесс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хордовые животные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орган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обитают в воде плавники обтекаемая форма тела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внутренний скелет, состоящий из костей и хрящей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заполнен газами сеть капилляров положение тела в пространстве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откладка половых продуктов и последующее оплодотворение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1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2632" name="Line 120"/>
          <p:cNvSpPr>
            <a:spLocks noChangeShapeType="1"/>
          </p:cNvSpPr>
          <p:nvPr/>
        </p:nvSpPr>
        <p:spPr bwMode="auto">
          <a:xfrm>
            <a:off x="1042988" y="2420938"/>
            <a:ext cx="2160587" cy="23034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2633" name="Line 121"/>
          <p:cNvSpPr>
            <a:spLocks noChangeShapeType="1"/>
          </p:cNvSpPr>
          <p:nvPr/>
        </p:nvSpPr>
        <p:spPr bwMode="auto">
          <a:xfrm flipV="1">
            <a:off x="1619250" y="2420938"/>
            <a:ext cx="1584325" cy="10795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2634" name="Line 122"/>
          <p:cNvSpPr>
            <a:spLocks noChangeShapeType="1"/>
          </p:cNvSpPr>
          <p:nvPr/>
        </p:nvSpPr>
        <p:spPr bwMode="auto">
          <a:xfrm>
            <a:off x="1331913" y="4797425"/>
            <a:ext cx="1871662" cy="1079500"/>
          </a:xfrm>
          <a:prstGeom prst="line">
            <a:avLst/>
          </a:prstGeom>
          <a:noFill/>
          <a:ln w="28575">
            <a:solidFill>
              <a:srgbClr val="D1CC00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2635" name="Line 123"/>
          <p:cNvSpPr>
            <a:spLocks noChangeShapeType="1"/>
          </p:cNvSpPr>
          <p:nvPr/>
        </p:nvSpPr>
        <p:spPr bwMode="auto">
          <a:xfrm flipV="1">
            <a:off x="1331913" y="3357563"/>
            <a:ext cx="1944687" cy="24479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2636" name="Line 124"/>
          <p:cNvSpPr>
            <a:spLocks noChangeShapeType="1"/>
          </p:cNvSpPr>
          <p:nvPr/>
        </p:nvSpPr>
        <p:spPr bwMode="auto">
          <a:xfrm>
            <a:off x="4643438" y="2420938"/>
            <a:ext cx="1441450" cy="7207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2637" name="Line 125"/>
          <p:cNvSpPr>
            <a:spLocks noChangeShapeType="1"/>
          </p:cNvSpPr>
          <p:nvPr/>
        </p:nvSpPr>
        <p:spPr bwMode="auto">
          <a:xfrm>
            <a:off x="4284663" y="3357563"/>
            <a:ext cx="1806575" cy="22320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2638" name="Line 126"/>
          <p:cNvSpPr>
            <a:spLocks noChangeShapeType="1"/>
          </p:cNvSpPr>
          <p:nvPr/>
        </p:nvSpPr>
        <p:spPr bwMode="auto">
          <a:xfrm flipV="1">
            <a:off x="3995738" y="4508500"/>
            <a:ext cx="2160587" cy="1368425"/>
          </a:xfrm>
          <a:prstGeom prst="line">
            <a:avLst/>
          </a:prstGeom>
          <a:noFill/>
          <a:ln w="28575">
            <a:solidFill>
              <a:srgbClr val="D1CC00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2639" name="Line 127"/>
          <p:cNvSpPr>
            <a:spLocks noChangeShapeType="1"/>
          </p:cNvSpPr>
          <p:nvPr/>
        </p:nvSpPr>
        <p:spPr bwMode="auto">
          <a:xfrm flipV="1">
            <a:off x="4572000" y="2060575"/>
            <a:ext cx="1512888" cy="2663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92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19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192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192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192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19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192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2000"/>
                                        <p:tgtEl>
                                          <p:spTgt spid="19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2000"/>
                                        <p:tgtEl>
                                          <p:spTgt spid="19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20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/>
      <p:bldP spid="192632" grpId="0" animBg="1"/>
      <p:bldP spid="192633" grpId="0" animBg="1"/>
      <p:bldP spid="192634" grpId="0" animBg="1"/>
      <p:bldP spid="192635" grpId="0" animBg="1"/>
      <p:bldP spid="192636" grpId="0" animBg="1"/>
      <p:bldP spid="192637" grpId="0" animBg="1"/>
      <p:bldP spid="192638" grpId="0" animBg="1"/>
      <p:bldP spid="19263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111</TotalTime>
  <Words>1253</Words>
  <Application>Microsoft Office PowerPoint</Application>
  <PresentationFormat>Экран (4:3)</PresentationFormat>
  <Paragraphs>138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Calibri</vt:lpstr>
      <vt:lpstr>Corbel</vt:lpstr>
      <vt:lpstr>Gill Sans MT</vt:lpstr>
      <vt:lpstr>Tahoma</vt:lpstr>
      <vt:lpstr>Times New Roman</vt:lpstr>
      <vt:lpstr>Verdana</vt:lpstr>
      <vt:lpstr>Wingdings</vt:lpstr>
      <vt:lpstr>Wingdings 2</vt:lpstr>
      <vt:lpstr>Солнцестояние</vt:lpstr>
      <vt:lpstr>Развитие у учащихся УУД средствами способа диалектического обучения  Питайкина Е.А. учитель биологии </vt:lpstr>
      <vt:lpstr>Противоречия между потребностями современного процесса производства в высококвалифицированной рабочей силе и возможностями учебного процесса по ее подготовке. </vt:lpstr>
      <vt:lpstr>Требования ФГОС:</vt:lpstr>
      <vt:lpstr>Противоречие:</vt:lpstr>
      <vt:lpstr>СДО имеет:</vt:lpstr>
      <vt:lpstr>ФОРМИРОВАНИЕ  ПОЗНАВАТЕЛЬНЫХ УНИВЕРСАЛЬНЫХ   УЧЕБНЫХ  ДЕЙСТВИЙ СРЕДСТВАМИ  СПОСОБА ДИАЛЕКТИЧЕСКОГО ОБУЧЕНИЯ </vt:lpstr>
      <vt:lpstr>Примеры заданий</vt:lpstr>
      <vt:lpstr>Примеры заданий</vt:lpstr>
      <vt:lpstr>Соедините стрелками соответствующие элементы</vt:lpstr>
      <vt:lpstr>ФОРМИРОВАНИЕ  ПОЗНАВАТЕЛЬНЫХ УНИВЕРСАЛЬНЫХ   УЧЕБНЫХ  ДЕЙСТВИЙ СРЕДСТВАМИ  СПОСОБА ДИАЛЕКТИЧЕСКОГО ОБУЧЕНИЯ</vt:lpstr>
      <vt:lpstr> </vt:lpstr>
      <vt:lpstr>Тема «Атмосфера» 6 класс </vt:lpstr>
      <vt:lpstr>Тема «Атмосфера» 6 класс</vt:lpstr>
      <vt:lpstr>     </vt:lpstr>
      <vt:lpstr>ФОРМИРОВАНИЕ  коммуникативных УНИВЕРСАЛЬНЫХ   УЧЕБНЫХ  ДЕЙСТВИЙ СРЕДСТВАМИ  СПОСОБА ДИАЛЕКТИЧЕСКОГО ОБУЧЕНИЯ </vt:lpstr>
      <vt:lpstr>                Диагностика УУД  Диагностические материалы проверяют сформированность умений              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 диалектического обучения- принципиально новый подход</dc:title>
  <dc:creator>1</dc:creator>
  <cp:lastModifiedBy>Учитель</cp:lastModifiedBy>
  <cp:revision>13</cp:revision>
  <dcterms:created xsi:type="dcterms:W3CDTF">2014-03-30T12:44:59Z</dcterms:created>
  <dcterms:modified xsi:type="dcterms:W3CDTF">2022-10-11T11:00:31Z</dcterms:modified>
</cp:coreProperties>
</file>