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04" r:id="rId1"/>
  </p:sldMasterIdLst>
  <p:notesMasterIdLst>
    <p:notesMasterId r:id="rId25"/>
  </p:notesMasterIdLst>
  <p:sldIdLst>
    <p:sldId id="256" r:id="rId2"/>
    <p:sldId id="257" r:id="rId3"/>
    <p:sldId id="260" r:id="rId4"/>
    <p:sldId id="283" r:id="rId5"/>
    <p:sldId id="306" r:id="rId6"/>
    <p:sldId id="261" r:id="rId7"/>
    <p:sldId id="262" r:id="rId8"/>
    <p:sldId id="287" r:id="rId9"/>
    <p:sldId id="285" r:id="rId10"/>
    <p:sldId id="286" r:id="rId11"/>
    <p:sldId id="292" r:id="rId12"/>
    <p:sldId id="291" r:id="rId13"/>
    <p:sldId id="307" r:id="rId14"/>
    <p:sldId id="289" r:id="rId15"/>
    <p:sldId id="297" r:id="rId16"/>
    <p:sldId id="296" r:id="rId17"/>
    <p:sldId id="295" r:id="rId18"/>
    <p:sldId id="293" r:id="rId19"/>
    <p:sldId id="299" r:id="rId20"/>
    <p:sldId id="264" r:id="rId21"/>
    <p:sldId id="305" r:id="rId22"/>
    <p:sldId id="304" r:id="rId23"/>
    <p:sldId id="278" r:id="rId2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2FC1"/>
    <a:srgbClr val="660066"/>
    <a:srgbClr val="169DDA"/>
    <a:srgbClr val="9933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56" d="100"/>
          <a:sy n="56" d="100"/>
        </p:scale>
        <p:origin x="-8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651842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8087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2551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4020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0182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0219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4581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Arial"/>
                <a:buNone/>
              </a:p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emf"/><Relationship Id="rId5" Type="http://schemas.openxmlformats.org/officeDocument/2006/relationships/package" Target="../embeddings/____________Microsoft_PowerPoint8.pptx"/><Relationship Id="rId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___Microsoft_PowerPoint10.pptx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27.e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5.emf"/><Relationship Id="rId17" Type="http://schemas.openxmlformats.org/officeDocument/2006/relationships/package" Target="../embeddings/____________Microsoft_PowerPoint13.pptx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3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emf"/><Relationship Id="rId11" Type="http://schemas.openxmlformats.org/officeDocument/2006/relationships/package" Target="../embeddings/____________Microsoft_PowerPoint11.pptx"/><Relationship Id="rId5" Type="http://schemas.openxmlformats.org/officeDocument/2006/relationships/package" Target="../embeddings/____________Microsoft_PowerPoint9.pptx"/><Relationship Id="rId15" Type="http://schemas.openxmlformats.org/officeDocument/2006/relationships/image" Target="../media/image26.e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4.emf"/><Relationship Id="rId14" Type="http://schemas.openxmlformats.org/officeDocument/2006/relationships/package" Target="../embeddings/____________Microsoft_PowerPoint12.ppt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___Microsoft_PowerPoint2.pptx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package" Target="../embeddings/____________Microsoft_PowerPoint3.pptx"/><Relationship Id="rId5" Type="http://schemas.openxmlformats.org/officeDocument/2006/relationships/package" Target="../embeddings/____________Microsoft_PowerPoint1.pptx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______Microsoft_PowerPoint5.pptx"/><Relationship Id="rId13" Type="http://schemas.openxmlformats.org/officeDocument/2006/relationships/oleObject" Target="../embeddings/oleObject7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11" Type="http://schemas.openxmlformats.org/officeDocument/2006/relationships/package" Target="../embeddings/____________Microsoft_PowerPoint6.pptx"/><Relationship Id="rId5" Type="http://schemas.openxmlformats.org/officeDocument/2006/relationships/package" Target="../embeddings/____________Microsoft_PowerPoint4.pptx"/><Relationship Id="rId15" Type="http://schemas.openxmlformats.org/officeDocument/2006/relationships/image" Target="../media/image8.e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emf"/><Relationship Id="rId14" Type="http://schemas.openxmlformats.org/officeDocument/2006/relationships/package" Target="../embeddings/____________Microsoft_PowerPoint7.ppt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1547664" y="1052736"/>
            <a:ext cx="6764288" cy="194421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ru-RU" sz="44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Эффективность урока математики как условие повышения качества образования</a:t>
            </a:r>
            <a:endParaRPr lang="en-US" sz="44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Важна значимость </a:t>
            </a:r>
            <a:r>
              <a:rPr lang="ru-RU" sz="3600" dirty="0">
                <a:solidFill>
                  <a:srgbClr val="FF0000"/>
                </a:solidFill>
              </a:rPr>
              <a:t>изучения данной </a:t>
            </a:r>
            <a:r>
              <a:rPr lang="ru-RU" sz="3600" dirty="0" smtClean="0">
                <a:solidFill>
                  <a:srgbClr val="FF0000"/>
                </a:solidFill>
              </a:rPr>
              <a:t>темы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331640" y="1556792"/>
            <a:ext cx="5688631" cy="460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741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Современные образовательные технологии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•	</a:t>
            </a:r>
            <a:r>
              <a:rPr lang="ru-RU" sz="3800" dirty="0">
                <a:solidFill>
                  <a:srgbClr val="4B2FC1"/>
                </a:solidFill>
              </a:rPr>
              <a:t>развивающее обучение; 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проблемное обучение; 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</a:t>
            </a:r>
            <a:r>
              <a:rPr lang="ru-RU" sz="3800" dirty="0" err="1">
                <a:solidFill>
                  <a:srgbClr val="4B2FC1"/>
                </a:solidFill>
              </a:rPr>
              <a:t>разноуровневое</a:t>
            </a:r>
            <a:r>
              <a:rPr lang="ru-RU" sz="3800" dirty="0">
                <a:solidFill>
                  <a:srgbClr val="4B2FC1"/>
                </a:solidFill>
              </a:rPr>
              <a:t> обучение; 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коллективная система обучения;  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исследовательские методы обучения;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проектные методы обучения; 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обучение в сотрудничестве (командная, групповая работа);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информационно-коммуникационные технологии; </a:t>
            </a:r>
          </a:p>
          <a:p>
            <a:r>
              <a:rPr lang="ru-RU" sz="3800" dirty="0">
                <a:solidFill>
                  <a:srgbClr val="4B2FC1"/>
                </a:solidFill>
              </a:rPr>
              <a:t>•	</a:t>
            </a:r>
            <a:r>
              <a:rPr lang="ru-RU" sz="3800" dirty="0" err="1">
                <a:solidFill>
                  <a:srgbClr val="4B2FC1"/>
                </a:solidFill>
              </a:rPr>
              <a:t>здоровьесберегающие</a:t>
            </a:r>
            <a:r>
              <a:rPr lang="ru-RU" sz="3800" dirty="0">
                <a:solidFill>
                  <a:srgbClr val="4B2FC1"/>
                </a:solidFill>
              </a:rPr>
              <a:t> технологии.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597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методично правильное использование учебника на уроке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844825"/>
            <a:ext cx="6624735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7178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464496" cy="352839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68960"/>
            <a:ext cx="4816291" cy="3558371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93648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52928" cy="11430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Большое </a:t>
            </a:r>
            <a:r>
              <a:rPr lang="ru-RU" sz="3200" dirty="0">
                <a:solidFill>
                  <a:srgbClr val="FF0000"/>
                </a:solidFill>
              </a:rPr>
              <a:t>значение для активизации учебного процесса имеет постановка проблемных задач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4861048" cy="3096344"/>
          </a:xfrm>
          <a:prstGeom prst="rect">
            <a:avLst/>
          </a:prstGeom>
          <a:noFill/>
        </p:spPr>
      </p:pic>
      <p:pic>
        <p:nvPicPr>
          <p:cNvPr id="5" name="Объект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212976"/>
            <a:ext cx="4572000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548680"/>
            <a:ext cx="7920879" cy="56886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20473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88640"/>
            <a:ext cx="8136903" cy="6264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3686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404664"/>
            <a:ext cx="7704856" cy="60486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6883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Технология ИКТ имеет в современном мире очень большое значение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63688" y="2492896"/>
            <a:ext cx="6264696" cy="319695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4B2FC1"/>
                </a:solidFill>
              </a:rPr>
              <a:t> </a:t>
            </a:r>
            <a:r>
              <a:rPr lang="ru-RU" sz="2800" dirty="0">
                <a:solidFill>
                  <a:srgbClr val="4B2FC1"/>
                </a:solidFill>
              </a:rPr>
              <a:t>«Математика – наука для глаз, а не для ушей</a:t>
            </a:r>
            <a:r>
              <a:rPr lang="ru-RU" sz="2800" dirty="0" smtClean="0">
                <a:solidFill>
                  <a:srgbClr val="4B2FC1"/>
                </a:solidFill>
              </a:rPr>
              <a:t>»</a:t>
            </a:r>
          </a:p>
          <a:p>
            <a:pPr marL="0" indent="0" algn="r">
              <a:buNone/>
            </a:pPr>
            <a:r>
              <a:rPr lang="ru-RU" dirty="0">
                <a:solidFill>
                  <a:srgbClr val="4B2FC1"/>
                </a:solidFill>
              </a:rPr>
              <a:t>К.Ф. Гаусс </a:t>
            </a:r>
          </a:p>
        </p:txBody>
      </p:sp>
    </p:spTree>
    <p:extLst>
      <p:ext uri="{BB962C8B-B14F-4D97-AF65-F5344CB8AC3E}">
        <p14:creationId xmlns:p14="http://schemas.microsoft.com/office/powerpoint/2010/main" val="1052563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Выбор форм контроля и оценки знаний 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4572638" cy="3429479"/>
          </a:xfrm>
          <a:prstGeom prst="rect">
            <a:avLst/>
          </a:prstGeom>
          <a:noFill/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365422"/>
              </p:ext>
            </p:extLst>
          </p:nvPr>
        </p:nvGraphicFramePr>
        <p:xfrm>
          <a:off x="4355976" y="3212976"/>
          <a:ext cx="4572000" cy="342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Презентация" r:id="rId5" imgW="4570501" imgH="3427618" progId="PowerPoint.Show.12">
                  <p:embed/>
                </p:oleObj>
              </mc:Choice>
              <mc:Fallback>
                <p:oleObj name="Презентация" r:id="rId5" imgW="4570501" imgH="3427618" progId="PowerPoint.Show.12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212976"/>
                        <a:ext cx="4572000" cy="3422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530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67544" y="764704"/>
            <a:ext cx="8208912" cy="103942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spcBef>
                <a:spcPts val="0"/>
              </a:spcBef>
              <a:buClr>
                <a:schemeClr val="dk2"/>
              </a:buClr>
              <a:buSzPct val="25000"/>
            </a:pPr>
            <a:r>
              <a:rPr lang="ru-RU" sz="3600" cap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РЕАЛЬНАЯ ЭФФЕКТИВНОСТЬ УРОКА </a:t>
            </a:r>
            <a:r>
              <a:rPr lang="ru-RU" sz="3600" cap="none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3600" cap="none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600" cap="none" dirty="0" smtClean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– </a:t>
            </a:r>
            <a:r>
              <a:rPr lang="ru-RU" sz="3600" i="1" u="sng" cap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ЭТО ЕГО РЕЗУЛЬТАТ</a:t>
            </a:r>
            <a:endParaRPr lang="en-US" sz="4400" b="0" i="1" u="sng" strike="noStrike" cap="none" dirty="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sz="quarter" idx="1"/>
          </p:nvPr>
        </p:nvSpPr>
        <p:spPr>
          <a:xfrm>
            <a:off x="467544" y="3212976"/>
            <a:ext cx="8229600" cy="28285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just">
              <a:spcBef>
                <a:spcPts val="0"/>
              </a:spcBef>
              <a:buSzPct val="25000"/>
              <a:buNone/>
            </a:pPr>
            <a:r>
              <a:rPr lang="ru-RU" sz="3200" dirty="0">
                <a:solidFill>
                  <a:schemeClr val="accent5">
                    <a:lumMod val="75000"/>
                  </a:schemeClr>
                </a:solidFill>
                <a:highlight>
                  <a:srgbClr val="FFFFFF"/>
                </a:highlight>
              </a:rPr>
              <a:t>Каким должен быть эффективный урок?</a:t>
            </a:r>
            <a:endParaRPr lang="en-US" sz="3200" dirty="0">
              <a:solidFill>
                <a:schemeClr val="accent5">
                  <a:lumMod val="75000"/>
                </a:schemeClr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ru-RU" sz="4000" b="0" u="none" strike="noStrike" cap="none" dirty="0" smtClean="0">
                <a:solidFill>
                  <a:srgbClr val="169DDA"/>
                </a:solidFill>
                <a:latin typeface="Arial"/>
                <a:ea typeface="Arial"/>
                <a:cs typeface="Arial"/>
                <a:sym typeface="Arial"/>
              </a:rPr>
              <a:t>Тест «Иррациональные числа»</a:t>
            </a:r>
            <a:endParaRPr lang="en-US" sz="4000" b="0" u="none" strike="noStrike" cap="none" dirty="0">
              <a:solidFill>
                <a:srgbClr val="169DD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002289"/>
              </p:ext>
            </p:extLst>
          </p:nvPr>
        </p:nvGraphicFramePr>
        <p:xfrm>
          <a:off x="-900608" y="1052736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" name="Презентация" r:id="rId5" imgW="4570501" imgH="3427618" progId="PowerPoint.Show.12">
                  <p:embed/>
                </p:oleObj>
              </mc:Choice>
              <mc:Fallback>
                <p:oleObj name="Презентация" r:id="rId5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900608" y="1052736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346466"/>
              </p:ext>
            </p:extLst>
          </p:nvPr>
        </p:nvGraphicFramePr>
        <p:xfrm>
          <a:off x="3491880" y="1196752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" name="Презентация" r:id="rId8" imgW="4570501" imgH="3427618" progId="PowerPoint.Show.12">
                  <p:embed/>
                </p:oleObj>
              </mc:Choice>
              <mc:Fallback>
                <p:oleObj name="Презентация" r:id="rId8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91880" y="1196752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631377"/>
              </p:ext>
            </p:extLst>
          </p:nvPr>
        </p:nvGraphicFramePr>
        <p:xfrm>
          <a:off x="3707904" y="4581128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5" name="Презентация" r:id="rId11" imgW="4570501" imgH="3427618" progId="PowerPoint.Show.12">
                  <p:embed/>
                </p:oleObj>
              </mc:Choice>
              <mc:Fallback>
                <p:oleObj name="Презентация" r:id="rId11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07904" y="4581128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551716"/>
              </p:ext>
            </p:extLst>
          </p:nvPr>
        </p:nvGraphicFramePr>
        <p:xfrm>
          <a:off x="-468560" y="378904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6" name="Презентация" r:id="rId14" imgW="4570501" imgH="3427618" progId="PowerPoint.Show.12">
                  <p:embed/>
                </p:oleObj>
              </mc:Choice>
              <mc:Fallback>
                <p:oleObj name="Презентация" r:id="rId14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-468560" y="3789040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72930"/>
              </p:ext>
            </p:extLst>
          </p:nvPr>
        </p:nvGraphicFramePr>
        <p:xfrm>
          <a:off x="5508104" y="2132856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7" name="Презентация" r:id="rId17" imgW="4570501" imgH="3427618" progId="PowerPoint.Show.12">
                  <p:embed/>
                </p:oleObj>
              </mc:Choice>
              <mc:Fallback>
                <p:oleObj name="Презентация" r:id="rId17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08104" y="2132856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192" y="98072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dirty="0">
                <a:solidFill>
                  <a:srgbClr val="FF0000"/>
                </a:solidFill>
              </a:rPr>
              <a:t>Рефлексия – размышление о своем внутреннем состоянии, самоанализ. 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4B2FC1"/>
                </a:solidFill>
              </a:rPr>
              <a:t>(</a:t>
            </a:r>
            <a:r>
              <a:rPr lang="ru-RU" sz="2700" dirty="0">
                <a:solidFill>
                  <a:srgbClr val="4B2FC1"/>
                </a:solidFill>
              </a:rPr>
              <a:t>Ожегов С. И. , Шведова Н. Ю. Толковый словарь русского языка).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Картинки по запросу рефлексия на урок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75135"/>
            <a:ext cx="3672408" cy="3126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рефлексия на уроке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96952"/>
            <a:ext cx="4208099" cy="3422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4533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4676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Урок только тогда станет эффективным, когда учитель приложит максимум усилий для его </a:t>
            </a:r>
            <a:r>
              <a:rPr lang="ru-RU" sz="3600" dirty="0" smtClean="0">
                <a:solidFill>
                  <a:srgbClr val="FF0000"/>
                </a:solidFill>
              </a:rPr>
              <a:t>подготовки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3501008"/>
            <a:ext cx="8229600" cy="24684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200" dirty="0">
                <a:solidFill>
                  <a:srgbClr val="4B2FC1"/>
                </a:solidFill>
              </a:rPr>
              <a:t>«Лучше усваиваются те знания, которые поглощаются с аппетитом</a:t>
            </a:r>
            <a:r>
              <a:rPr lang="ru-RU" sz="3200" dirty="0" smtClean="0">
                <a:solidFill>
                  <a:srgbClr val="4B2FC1"/>
                </a:solidFill>
              </a:rPr>
              <a:t>».</a:t>
            </a:r>
          </a:p>
          <a:p>
            <a:pPr marL="0" indent="0" algn="r">
              <a:buNone/>
            </a:pPr>
            <a:r>
              <a:rPr lang="ru-RU" sz="2800" dirty="0">
                <a:solidFill>
                  <a:srgbClr val="4B2FC1"/>
                </a:solidFill>
              </a:rPr>
              <a:t>Французский писатель </a:t>
            </a:r>
            <a:endParaRPr lang="ru-RU" sz="2800" dirty="0" smtClean="0">
              <a:solidFill>
                <a:srgbClr val="4B2FC1"/>
              </a:solidFill>
            </a:endParaRPr>
          </a:p>
          <a:p>
            <a:pPr marL="0" indent="0" algn="r">
              <a:buNone/>
            </a:pPr>
            <a:r>
              <a:rPr lang="ru-RU" sz="2800" dirty="0" smtClean="0">
                <a:solidFill>
                  <a:srgbClr val="4B2FC1"/>
                </a:solidFill>
              </a:rPr>
              <a:t>Анатоль </a:t>
            </a:r>
            <a:r>
              <a:rPr lang="ru-RU" sz="2800" dirty="0">
                <a:solidFill>
                  <a:srgbClr val="4B2FC1"/>
                </a:solidFill>
              </a:rPr>
              <a:t>Франс </a:t>
            </a:r>
          </a:p>
        </p:txBody>
      </p:sp>
    </p:spTree>
    <p:extLst>
      <p:ext uri="{BB962C8B-B14F-4D97-AF65-F5344CB8AC3E}">
        <p14:creationId xmlns:p14="http://schemas.microsoft.com/office/powerpoint/2010/main" val="944820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396752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2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buClr>
                <a:schemeClr val="dk2"/>
              </a:buClr>
              <a:buSzPct val="25000"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C00000"/>
                </a:solidFill>
              </a:rPr>
              <a:t>Результат эффективности деятельности на уроке зависит от профессионализма </a:t>
            </a:r>
            <a:r>
              <a:rPr lang="ru-RU" dirty="0" smtClean="0">
                <a:solidFill>
                  <a:srgbClr val="C00000"/>
                </a:solidFill>
              </a:rPr>
              <a:t>учителя:</a:t>
            </a:r>
            <a:endParaRPr lang="en-US" sz="4400" b="0" i="0" u="none" strike="noStrike" cap="none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Shape 109"/>
          <p:cNvSpPr txBox="1">
            <a:spLocks noGrp="1"/>
          </p:cNvSpPr>
          <p:nvPr>
            <p:ph sz="quarter" idx="1"/>
          </p:nvPr>
        </p:nvSpPr>
        <p:spPr>
          <a:xfrm>
            <a:off x="1259632" y="2564904"/>
            <a:ext cx="6563072" cy="37052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None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</a:rPr>
              <a:t>v     знания предмета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None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</a:rPr>
              <a:t>v     культуры общения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None/>
            </a:pPr>
            <a:r>
              <a:rPr lang="ru-RU" sz="3600" dirty="0">
                <a:solidFill>
                  <a:schemeClr val="accent4">
                    <a:lumMod val="50000"/>
                  </a:schemeClr>
                </a:solidFill>
              </a:rPr>
              <a:t>v     любви к детям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Урок сегодня – это развитие, творчество, комфорт.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771800" y="2276872"/>
            <a:ext cx="4474840" cy="355699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4B2FC1"/>
                </a:solidFill>
              </a:rPr>
              <a:t>Пока идешь за кем-то вслед,</a:t>
            </a:r>
          </a:p>
          <a:p>
            <a:pPr marL="0" indent="0">
              <a:buNone/>
            </a:pPr>
            <a:r>
              <a:rPr lang="ru-RU" dirty="0">
                <a:solidFill>
                  <a:srgbClr val="4B2FC1"/>
                </a:solidFill>
              </a:rPr>
              <a:t>Дорога не запомнится.</a:t>
            </a:r>
          </a:p>
          <a:p>
            <a:pPr marL="0" indent="0">
              <a:buNone/>
            </a:pPr>
            <a:r>
              <a:rPr lang="ru-RU" dirty="0">
                <a:solidFill>
                  <a:srgbClr val="4B2FC1"/>
                </a:solidFill>
              </a:rPr>
              <a:t>Зато, куда б ты ни попал</a:t>
            </a:r>
          </a:p>
          <a:p>
            <a:pPr marL="0" indent="0">
              <a:buNone/>
            </a:pPr>
            <a:r>
              <a:rPr lang="ru-RU" dirty="0">
                <a:solidFill>
                  <a:srgbClr val="4B2FC1"/>
                </a:solidFill>
              </a:rPr>
              <a:t>И по какой распутице</a:t>
            </a:r>
          </a:p>
          <a:p>
            <a:pPr marL="0" indent="0">
              <a:buNone/>
            </a:pPr>
            <a:r>
              <a:rPr lang="ru-RU" dirty="0">
                <a:solidFill>
                  <a:srgbClr val="4B2FC1"/>
                </a:solidFill>
              </a:rPr>
              <a:t>Дорога та, что сам искал</a:t>
            </a:r>
          </a:p>
          <a:p>
            <a:pPr marL="0" indent="0">
              <a:buNone/>
            </a:pPr>
            <a:r>
              <a:rPr lang="ru-RU" dirty="0">
                <a:solidFill>
                  <a:srgbClr val="4B2FC1"/>
                </a:solidFill>
              </a:rPr>
              <a:t>Вовек не позабудется.</a:t>
            </a:r>
          </a:p>
          <a:p>
            <a:pPr marL="0" indent="0" algn="r">
              <a:buNone/>
            </a:pPr>
            <a:r>
              <a:rPr lang="ru-RU" dirty="0">
                <a:solidFill>
                  <a:srgbClr val="4B2FC1"/>
                </a:solidFill>
              </a:rPr>
              <a:t>(Н. </a:t>
            </a:r>
            <a:r>
              <a:rPr lang="ru-RU" dirty="0" err="1">
                <a:solidFill>
                  <a:srgbClr val="4B2FC1"/>
                </a:solidFill>
              </a:rPr>
              <a:t>Рыленков</a:t>
            </a:r>
            <a:r>
              <a:rPr lang="ru-RU" dirty="0">
                <a:solidFill>
                  <a:srgbClr val="4B2FC1"/>
                </a:solidFill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8305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создание благоприятного психологического климата </a:t>
            </a: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на уроке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771800" y="3356992"/>
            <a:ext cx="5338936" cy="24768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70C0"/>
                </a:solidFill>
              </a:rPr>
              <a:t>«Долгожданный дан звонок: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70C0"/>
                </a:solidFill>
              </a:rPr>
              <a:t>Начинается урок.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70C0"/>
                </a:solidFill>
              </a:rPr>
              <a:t>Сегодня будем мы опять 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70C0"/>
                </a:solidFill>
              </a:rPr>
              <a:t>Решать, отгадывать, смекать.»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819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ru-RU" sz="4400" b="0" i="0" u="none" strike="noStrike" cap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Устный счет 5 классе</a:t>
            </a:r>
            <a:r>
              <a:rPr lang="en-US" sz="4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44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44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324928"/>
              </p:ext>
            </p:extLst>
          </p:nvPr>
        </p:nvGraphicFramePr>
        <p:xfrm>
          <a:off x="323528" y="980728"/>
          <a:ext cx="3898261" cy="2923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" name="Презентация" r:id="rId5" imgW="4570501" imgH="3427618" progId="PowerPoint.Show.12">
                  <p:embed/>
                </p:oleObj>
              </mc:Choice>
              <mc:Fallback>
                <p:oleObj name="Презентация" r:id="rId5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980728"/>
                        <a:ext cx="3898261" cy="29233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267001"/>
              </p:ext>
            </p:extLst>
          </p:nvPr>
        </p:nvGraphicFramePr>
        <p:xfrm>
          <a:off x="5041032" y="1412776"/>
          <a:ext cx="4104456" cy="3077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" name="Презентация" r:id="rId8" imgW="4570501" imgH="3427618" progId="PowerPoint.Show.12">
                  <p:embed/>
                </p:oleObj>
              </mc:Choice>
              <mc:Fallback>
                <p:oleObj name="Презентация" r:id="rId8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41032" y="1412776"/>
                        <a:ext cx="4104456" cy="30779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364315"/>
              </p:ext>
            </p:extLst>
          </p:nvPr>
        </p:nvGraphicFramePr>
        <p:xfrm>
          <a:off x="2627784" y="3789040"/>
          <a:ext cx="3610195" cy="2707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2" name="Презентация" r:id="rId11" imgW="4570501" imgH="3427618" progId="PowerPoint.Show.12">
                  <p:embed/>
                </p:oleObj>
              </mc:Choice>
              <mc:Fallback>
                <p:oleObj name="Презентация" r:id="rId11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27784" y="3789040"/>
                        <a:ext cx="3610195" cy="2707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ru-RU" sz="4400" i="0" u="none" strike="noStrike" cap="none" dirty="0" smtClean="0">
                <a:solidFill>
                  <a:schemeClr val="dk2"/>
                </a:solidFill>
                <a:latin typeface="AR BERKLEY" pitchFamily="2" charset="0"/>
                <a:ea typeface="Arial"/>
                <a:cs typeface="Arial"/>
                <a:sym typeface="Arial"/>
              </a:rPr>
              <a:t>Геометрия </a:t>
            </a:r>
            <a:r>
              <a:rPr lang="ru-RU" sz="7200" i="0" u="none" strike="noStrike" cap="none" dirty="0" smtClean="0">
                <a:solidFill>
                  <a:schemeClr val="dk2"/>
                </a:solidFill>
                <a:latin typeface="AR BERKLEY" pitchFamily="2" charset="0"/>
                <a:ea typeface="Arial"/>
                <a:cs typeface="Arial"/>
                <a:sym typeface="Arial"/>
              </a:rPr>
              <a:t>7</a:t>
            </a:r>
            <a:r>
              <a:rPr lang="ru-RU" sz="4400" i="0" u="none" strike="noStrike" cap="none" dirty="0" smtClean="0">
                <a:solidFill>
                  <a:schemeClr val="dk2"/>
                </a:solidFill>
                <a:latin typeface="AR BERKLEY" pitchFamily="2" charset="0"/>
                <a:ea typeface="Arial"/>
                <a:cs typeface="Arial"/>
                <a:sym typeface="Arial"/>
              </a:rPr>
              <a:t> класс </a:t>
            </a:r>
            <a:endParaRPr lang="en-US" sz="4400" i="0" u="none" strike="noStrike" cap="none" dirty="0">
              <a:solidFill>
                <a:schemeClr val="dk2"/>
              </a:solidFill>
              <a:latin typeface="AR BERKLEY" pitchFamily="2" charset="0"/>
              <a:ea typeface="Arial"/>
              <a:cs typeface="Arial"/>
              <a:sym typeface="Arial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81505"/>
              </p:ext>
            </p:extLst>
          </p:nvPr>
        </p:nvGraphicFramePr>
        <p:xfrm>
          <a:off x="0" y="1124744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" name="Презентация" r:id="rId5" imgW="4570501" imgH="3427618" progId="PowerPoint.Show.12">
                  <p:embed/>
                </p:oleObj>
              </mc:Choice>
              <mc:Fallback>
                <p:oleObj name="Презентация" r:id="rId5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1124744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588787"/>
              </p:ext>
            </p:extLst>
          </p:nvPr>
        </p:nvGraphicFramePr>
        <p:xfrm>
          <a:off x="-180528" y="3717032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" name="Презентация" r:id="rId8" imgW="4570501" imgH="3427618" progId="PowerPoint.Show.12">
                  <p:embed/>
                </p:oleObj>
              </mc:Choice>
              <mc:Fallback>
                <p:oleObj name="Презентация" r:id="rId8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180528" y="3717032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324716"/>
              </p:ext>
            </p:extLst>
          </p:nvPr>
        </p:nvGraphicFramePr>
        <p:xfrm>
          <a:off x="4578523" y="1484784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4" name="Презентация" r:id="rId11" imgW="4570501" imgH="3427618" progId="PowerPoint.Show.12">
                  <p:embed/>
                </p:oleObj>
              </mc:Choice>
              <mc:Fallback>
                <p:oleObj name="Презентация" r:id="rId11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78523" y="1484784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008041"/>
              </p:ext>
            </p:extLst>
          </p:nvPr>
        </p:nvGraphicFramePr>
        <p:xfrm>
          <a:off x="5076056" y="3861048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5" name="Презентация" r:id="rId14" imgW="4570501" imgH="3427618" progId="PowerPoint.Show.12">
                  <p:embed/>
                </p:oleObj>
              </mc:Choice>
              <mc:Fallback>
                <p:oleObj name="Презентация" r:id="rId14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76056" y="3861048"/>
                        <a:ext cx="4570413" cy="3427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467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Ученики сами формулируют тему урока и определяют его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475656" y="1916832"/>
            <a:ext cx="58326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11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6984776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17032"/>
            <a:ext cx="5940425" cy="24281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44407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600</TotalTime>
  <Words>219</Words>
  <Application>Microsoft Office PowerPoint</Application>
  <PresentationFormat>Экран (4:3)</PresentationFormat>
  <Paragraphs>48</Paragraphs>
  <Slides>23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Эркер</vt:lpstr>
      <vt:lpstr>Презентация</vt:lpstr>
      <vt:lpstr>Эффективность урока математики как условие повышения качества образования</vt:lpstr>
      <vt:lpstr>РЕАЛЬНАЯ ЭФФЕКТИВНОСТЬ УРОКА  – ЭТО ЕГО РЕЗУЛЬТАТ</vt:lpstr>
      <vt:lpstr>  Результат эффективности деятельности на уроке зависит от профессионализма учителя:</vt:lpstr>
      <vt:lpstr>Урок сегодня – это развитие, творчество, комфорт. </vt:lpstr>
      <vt:lpstr>создание благоприятного психологического климата  на уроке</vt:lpstr>
      <vt:lpstr>Устный счет 5 классе </vt:lpstr>
      <vt:lpstr>Геометрия 7 класс </vt:lpstr>
      <vt:lpstr> Ученики сами формулируют тему урока и определяют его</vt:lpstr>
      <vt:lpstr>Презентация PowerPoint</vt:lpstr>
      <vt:lpstr>Важна значимость изучения данной темы</vt:lpstr>
      <vt:lpstr>Современные образовательные технологии</vt:lpstr>
      <vt:lpstr>методично правильное использование учебника на уроке</vt:lpstr>
      <vt:lpstr>Презентация PowerPoint</vt:lpstr>
      <vt:lpstr>Большое значение для активизации учебного процесса имеет постановка проблемных задач</vt:lpstr>
      <vt:lpstr>Презентация PowerPoint</vt:lpstr>
      <vt:lpstr>Презентация PowerPoint</vt:lpstr>
      <vt:lpstr>Презентация PowerPoint</vt:lpstr>
      <vt:lpstr>Технология ИКТ имеет в современном мире очень большое значение</vt:lpstr>
      <vt:lpstr>Выбор форм контроля и оценки знаний </vt:lpstr>
      <vt:lpstr>Тест «Иррациональные числа»</vt:lpstr>
      <vt:lpstr> Рефлексия – размышление о своем внутреннем состоянии, самоанализ.  (Ожегов С. И. , Шведова Н. Ю. Толковый словарь русского языка).</vt:lpstr>
      <vt:lpstr>Урок только тогда станет эффективным, когда учитель приложит максимум усилий для его подготовки.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современных педагогических технологий в формировании положительной мотивации к изучению математики </dc:title>
  <dc:creator>Viktor</dc:creator>
  <cp:lastModifiedBy>Полина</cp:lastModifiedBy>
  <cp:revision>64</cp:revision>
  <dcterms:modified xsi:type="dcterms:W3CDTF">2018-01-30T17:27:01Z</dcterms:modified>
</cp:coreProperties>
</file>