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1" r:id="rId2"/>
    <p:sldId id="267" r:id="rId3"/>
    <p:sldId id="311" r:id="rId4"/>
    <p:sldId id="273" r:id="rId5"/>
    <p:sldId id="275" r:id="rId6"/>
    <p:sldId id="278" r:id="rId7"/>
    <p:sldId id="277" r:id="rId8"/>
    <p:sldId id="313" r:id="rId9"/>
    <p:sldId id="312" r:id="rId10"/>
    <p:sldId id="263" r:id="rId11"/>
    <p:sldId id="314" r:id="rId12"/>
    <p:sldId id="262" r:id="rId13"/>
    <p:sldId id="276" r:id="rId14"/>
    <p:sldId id="315" r:id="rId15"/>
    <p:sldId id="299" r:id="rId16"/>
    <p:sldId id="318" r:id="rId17"/>
    <p:sldId id="319" r:id="rId18"/>
    <p:sldId id="316" r:id="rId19"/>
    <p:sldId id="320" r:id="rId20"/>
    <p:sldId id="321" r:id="rId21"/>
    <p:sldId id="322" r:id="rId22"/>
    <p:sldId id="281" r:id="rId23"/>
    <p:sldId id="307" r:id="rId24"/>
    <p:sldId id="324" r:id="rId25"/>
    <p:sldId id="325" r:id="rId26"/>
    <p:sldId id="326" r:id="rId27"/>
    <p:sldId id="327" r:id="rId28"/>
    <p:sldId id="29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998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E942B-92EF-4634-BFF1-DF4AFF60AD1C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E1225-87C8-4298-8E33-9EF661A4B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20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79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7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22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029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737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805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444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58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93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028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919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BC2D4-A0F7-4C85-8AAB-9D63F26BFACF}" type="datetimeFigureOut">
              <a:rPr lang="ru-RU" smtClean="0"/>
              <a:t>21.04.2022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AA4A6-8C31-466B-919C-9FDD73FAD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83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h722ykyc22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hyperlink" Target="https://learningapps.org/view25040219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ocuments.infourok.ru/b5fa3cfc-667b-4d03-b2a1-c2a58e0dda68/0/image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8" y="0"/>
            <a:ext cx="91474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3931" y="836712"/>
            <a:ext cx="6192688" cy="240369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МАСТЕР-КЛАСС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«СРЕДСТВА ФОРМИРОВАНИЯ ФУНКЦИОНАЛЬНОЙ ГРАМОТНОСТИ МЛАДШИХ ШКОЛЬНИКОВ»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212976"/>
            <a:ext cx="6400800" cy="175260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14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Байдецкая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Вера Николаевна</a:t>
            </a:r>
            <a:endParaRPr lang="ru-RU" sz="14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начальных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классов,</a:t>
            </a:r>
          </a:p>
          <a:p>
            <a:pPr lvl="0"/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ысшая квалификационная категория,</a:t>
            </a:r>
          </a:p>
          <a:p>
            <a:pPr lvl="0"/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педагогическое </a:t>
            </a:r>
            <a:r>
              <a:rPr lang="ru-RU" sz="1400" b="1" i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звание «старший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учитель»</a:t>
            </a:r>
            <a:endParaRPr lang="ru-RU" sz="14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«Школа с углубленным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изучением</a:t>
            </a:r>
          </a:p>
          <a:p>
            <a:pPr lvl="0"/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отдельных предметов №114 г. Донецка»  </a:t>
            </a:r>
          </a:p>
          <a:p>
            <a:pPr lvl="0"/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Апрель, 2022 </a:t>
            </a:r>
            <a:r>
              <a:rPr lang="ru-RU" sz="14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001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174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540"/>
            <a:ext cx="9144000" cy="642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427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ww.planeta-kniga.ru/upload/medialibrary/82f/82f726579c0558e6ffd5a7e3ab694916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 descr="https://www.planeta-kniga.ru/upload/medialibrary/82f/82f726579c0558e6ffd5a7e3ab694916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0" y="-9228"/>
            <a:ext cx="91601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884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43267"/>
            <a:ext cx="7362056" cy="5138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22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975" y="2348880"/>
            <a:ext cx="85845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</a:t>
            </a:r>
          </a:p>
          <a:p>
            <a:pPr algn="ctr"/>
            <a: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ЧАСТЬ</a:t>
            </a: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40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5" y="0"/>
            <a:ext cx="9109395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5229200"/>
            <a:ext cx="8208912" cy="156966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ЛАБОРАТОРИЯ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ФУНКЦИОНАЛЬНОЙ</a:t>
            </a: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ГРАМОТНОСТИ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07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975" y="2780928"/>
            <a:ext cx="83684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ПАЗЛ № 1</a:t>
            </a:r>
          </a:p>
        </p:txBody>
      </p:sp>
    </p:spTree>
    <p:extLst>
      <p:ext uri="{BB962C8B-B14F-4D97-AF65-F5344CB8AC3E}">
        <p14:creationId xmlns:p14="http://schemas.microsoft.com/office/powerpoint/2010/main" val="320949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065" y="2060848"/>
            <a:ext cx="4524375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541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664" y="1196752"/>
            <a:ext cx="851249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Пазл</a:t>
            </a:r>
            <a:r>
              <a:rPr lang="ru-RU" sz="44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 </a:t>
            </a:r>
            <a:endParaRPr lang="ru-RU" sz="4400" b="1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  <a:hlinkClick r:id="rId3"/>
            </a:endParaRPr>
          </a:p>
          <a:p>
            <a:pPr algn="ctr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"Функциональная грамотность</a:t>
            </a:r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"</a:t>
            </a:r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40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09468"/>
            <a:ext cx="7072313" cy="4067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99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975" y="2780928"/>
            <a:ext cx="83684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ПАЗЛ № 2</a:t>
            </a:r>
          </a:p>
        </p:txBody>
      </p:sp>
    </p:spTree>
    <p:extLst>
      <p:ext uri="{BB962C8B-B14F-4D97-AF65-F5344CB8AC3E}">
        <p14:creationId xmlns:p14="http://schemas.microsoft.com/office/powerpoint/2010/main" val="175397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catherineasquithgallery.com/uploads/posts/2021-02/1613546473_57-p-shabloni-dlya-prezentatsii-s-belim-fonom-6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98" cy="6825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56476" y="764704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создание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оптимальных условий, позволяющих участникам мастер-класса за короткое время изучить представленный опыт в собственной практике.</a:t>
            </a:r>
          </a:p>
        </p:txBody>
      </p:sp>
    </p:spTree>
    <p:extLst>
      <p:ext uri="{BB962C8B-B14F-4D97-AF65-F5344CB8AC3E}">
        <p14:creationId xmlns:p14="http://schemas.microsoft.com/office/powerpoint/2010/main" val="40907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975" y="2780928"/>
            <a:ext cx="83684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ПАЗЛ № 3</a:t>
            </a:r>
          </a:p>
        </p:txBody>
      </p:sp>
    </p:spTree>
    <p:extLst>
      <p:ext uri="{BB962C8B-B14F-4D97-AF65-F5344CB8AC3E}">
        <p14:creationId xmlns:p14="http://schemas.microsoft.com/office/powerpoint/2010/main" val="383764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975" y="2780928"/>
            <a:ext cx="83684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1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ПАЗЛ № 4</a:t>
            </a:r>
          </a:p>
        </p:txBody>
      </p:sp>
    </p:spTree>
    <p:extLst>
      <p:ext uri="{BB962C8B-B14F-4D97-AF65-F5344CB8AC3E}">
        <p14:creationId xmlns:p14="http://schemas.microsoft.com/office/powerpoint/2010/main" val="64648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5" descr="https://kartinkin.net/uploads/posts/2020-07/1593804052_72-p-svetlo-zelenie-foni-dlya-prezentatsii-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7" descr="https://kartinkin.net/uploads/posts/2020-07/1593804052_72-p-svetlo-zelenie-foni-dlya-prezentatsii-7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4155" y="921336"/>
            <a:ext cx="8135689" cy="497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6000" b="1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“</a:t>
            </a:r>
            <a:r>
              <a:rPr lang="ru-RU" sz="6000" b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Деньги – очень дурной господин, но весьма хороший слуга”. </a:t>
            </a:r>
            <a:endParaRPr lang="ru-RU" sz="6000" b="1" dirty="0" smtClean="0">
              <a:solidFill>
                <a:srgbClr val="000000"/>
              </a:solidFill>
              <a:latin typeface="Arial Black" pitchFamily="34" charset="0"/>
              <a:ea typeface="Times New Roman"/>
            </a:endParaRPr>
          </a:p>
          <a:p>
            <a:pPr indent="449580" algn="r"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Френсис Бэкон</a:t>
            </a:r>
            <a:endParaRPr lang="ru-RU" sz="3600" b="1" i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4717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avatars.mds.yandex.net/get-zen_doc/5231858/pub_61ff54f650ea4d66bb0b67df_61ff5541ff5ec53c5041145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9" y="35171"/>
            <a:ext cx="9119455" cy="680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ratatum.com/wp-content/uploads/2019/02/4-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3" y="4581128"/>
            <a:ext cx="3234113" cy="22550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111" y="4895191"/>
            <a:ext cx="2419806" cy="12241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332" y="4605786"/>
            <a:ext cx="3014707" cy="2230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Объект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9952">
            <a:off x="4019486" y="1690008"/>
            <a:ext cx="3686347" cy="177850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8" name="Прямоугольник 7"/>
          <p:cNvSpPr/>
          <p:nvPr/>
        </p:nvSpPr>
        <p:spPr>
          <a:xfrm>
            <a:off x="3287373" y="3779869"/>
            <a:ext cx="286328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ВРЕМЯ 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ПРОВЕДЕНО 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ЗРЯ</a:t>
            </a:r>
            <a:endParaRPr lang="ru-RU" sz="54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4195" y="3852377"/>
            <a:ext cx="26949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ПОЛЕЗЕН</a:t>
            </a: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703" y="375239"/>
            <a:ext cx="4530035" cy="2185543"/>
          </a:xfrm>
          <a:scene3d>
            <a:camera prst="isometricLeftDown"/>
            <a:lightRig rig="threePt" dir="t"/>
          </a:scene3d>
        </p:spPr>
      </p:pic>
      <p:pic>
        <p:nvPicPr>
          <p:cNvPr id="16" name="Объект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138" y="429705"/>
            <a:ext cx="2790604" cy="1346344"/>
          </a:xfrm>
          <a:prstGeom prst="rect">
            <a:avLst/>
          </a:prstGeom>
          <a:scene3d>
            <a:camera prst="isometricRightUp"/>
            <a:lightRig rig="threePt" dir="t"/>
          </a:scene3d>
        </p:spPr>
      </p:pic>
      <p:pic>
        <p:nvPicPr>
          <p:cNvPr id="17" name="Объект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5210">
            <a:off x="3108645" y="1698537"/>
            <a:ext cx="1807099" cy="8718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70354" y="3811243"/>
            <a:ext cx="31886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НЕ ПОЛЕЗЕН</a:t>
            </a:r>
            <a:endParaRPr lang="ru-RU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s://pbs.twimg.com/profile_images/537633002193297408/UaIT4SlO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6" y="0"/>
            <a:ext cx="8932737" cy="5924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2742" y="6017555"/>
            <a:ext cx="9041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33CC"/>
                </a:solidFill>
                <a:latin typeface="Arial Black" pitchFamily="34" charset="0"/>
              </a:rPr>
              <a:t>ФУНКЦИОНАЛЬНО ГРАМОТНАЯ ЛИЧНОСТЬ</a:t>
            </a:r>
            <a:endParaRPr lang="ru-RU" sz="2800" b="1" dirty="0">
              <a:solidFill>
                <a:srgbClr val="FF33CC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66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575" y="1752889"/>
            <a:ext cx="8808913" cy="3853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ФОРМУЛА УСПЕХА</a:t>
            </a:r>
          </a:p>
          <a:p>
            <a:pPr lvl="0" algn="ctr"/>
            <a:endParaRPr lang="ru-RU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ОВЛАДЕНИЕ </a:t>
            </a:r>
            <a:r>
              <a:rPr lang="ru-RU" sz="28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= УСВОЕНИЕ + ПРИМЕНЕНИЕ НА ПРАКТИКЕ</a:t>
            </a:r>
            <a:endParaRPr lang="ru-RU" sz="20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lvl="0" algn="ctr"/>
            <a:endParaRPr lang="ru-RU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25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9" y="91943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575" y="1752889"/>
            <a:ext cx="88089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"/>
          <a:stretch/>
        </p:blipFill>
        <p:spPr bwMode="auto">
          <a:xfrm>
            <a:off x="333227" y="1628800"/>
            <a:ext cx="7936434" cy="4747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32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9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580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687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catherineasquithgallery.com/uploads/posts/2021-02/1613546473_57-p-shabloni-dlya-prezentatsii-s-belim-fonom-6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98" cy="6825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8288" y="548680"/>
            <a:ext cx="76328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Раскрыть содержание мастер-класса через знакомство с приёмами и методами работы;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Показать практическую значимость использования данных приёмов работы на практике, убедить педагогов в целесообразности их использования в практической деятельности на уроках.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Организовать профессионально-педагогическое общение по существу представленного опыта.</a:t>
            </a:r>
          </a:p>
        </p:txBody>
      </p:sp>
    </p:spTree>
    <p:extLst>
      <p:ext uri="{BB962C8B-B14F-4D97-AF65-F5344CB8AC3E}">
        <p14:creationId xmlns:p14="http://schemas.microsoft.com/office/powerpoint/2010/main" val="382925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5" descr="https://kartinkin.net/uploads/posts/2020-07/1593804052_72-p-svetlo-zelenie-foni-dlya-prezentatsii-7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7" descr="https://kartinkin.net/uploads/posts/2020-07/1593804052_72-p-svetlo-zelenie-foni-dlya-prezentatsii-7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131" y="160338"/>
            <a:ext cx="81356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ПРИТЧА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«ЧАЙНАЯ ЦЕРЕМОНИЯ»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218" y="2017978"/>
            <a:ext cx="5756054" cy="36432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9216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0375" y="1556792"/>
            <a:ext cx="8288089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ФУНКЦИОНАЛЬНАЯ ГРАМОТНОСТЬ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7" t="2189" r="22826"/>
          <a:stretch/>
        </p:blipFill>
        <p:spPr bwMode="auto">
          <a:xfrm>
            <a:off x="3660224" y="3147544"/>
            <a:ext cx="2063903" cy="3322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68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975" y="1426567"/>
            <a:ext cx="8502458" cy="389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/>
              <a:ea typeface="Times New Roman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Функциональная грамотность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способность человека вступать в отношения с внешней средой и максимально быстро адаптироваться и функционировать в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ней. 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	   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08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0022" y="1412776"/>
            <a:ext cx="8288089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Функционально грамотная личность – это человек: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для которого поиск решения в нестандартной ситуации – привычное явление;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легко адаптирующийся в любом социуме и умеющий активно влиять на него;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понимающий, что жизнь среди людей – это поиск постоянных компромиссов и необходимость искать общие решения;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хорошо владеющий устной и письменной речью как средством взаимодействия между людьми;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владеющий современными информационными технологиями</a:t>
            </a:r>
          </a:p>
        </p:txBody>
      </p:sp>
    </p:spTree>
    <p:extLst>
      <p:ext uri="{BB962C8B-B14F-4D97-AF65-F5344CB8AC3E}">
        <p14:creationId xmlns:p14="http://schemas.microsoft.com/office/powerpoint/2010/main" val="13311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072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57" y="0"/>
            <a:ext cx="9109049" cy="683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kartinkin.net/uploads/posts/2021-04/1617307132_24-p-fon-dlya-prezentatsii-v-nachalnoi-shkole-m-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974" y="1633395"/>
            <a:ext cx="8288089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Содержание функциональной грамотности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Процесс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формирования и развития функциональной грамотности средствами учебных предметов начальных классов, исходя из предметных знаний, умений и навыков, осуществляется на основе формирования навыков мышления.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На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начальном этапе обучения главное – 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азвивать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умение каждого ребенка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мыслить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 помощью таких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логических приемов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как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анализ, синтез, сравнение, обобщение, классификация умозаключение, систематизация, отрицание, ограничение.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Формированию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функциональной грамотности на уроках в начальной школе помогут задания, соответствующие уровню логических приемов.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12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253</Words>
  <Application>Microsoft Office PowerPoint</Application>
  <PresentationFormat>Экран (4:3)</PresentationFormat>
  <Paragraphs>57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МАСТЕР-КЛАСС «СРЕДСТВА ФОРМИРОВАНИЯ ФУНКЦИОНАЛЬНОЙ ГРАМОТНОСТИ МЛАДШИХ ШКОЛЬНИКОВ»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 ФУНКЦИОНАЛЬНОЙ ГРАМОТНОСТИ МЛАДШИХ ШКОЛЬНИКОВ</dc:title>
  <dc:creator>Vera</dc:creator>
  <cp:lastModifiedBy>Home</cp:lastModifiedBy>
  <cp:revision>52</cp:revision>
  <dcterms:created xsi:type="dcterms:W3CDTF">2022-04-11T12:18:29Z</dcterms:created>
  <dcterms:modified xsi:type="dcterms:W3CDTF">2022-04-21T02:52:06Z</dcterms:modified>
</cp:coreProperties>
</file>