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3" r:id="rId3"/>
    <p:sldId id="415" r:id="rId4"/>
    <p:sldId id="416" r:id="rId5"/>
    <p:sldId id="457" r:id="rId6"/>
    <p:sldId id="498" r:id="rId7"/>
    <p:sldId id="273" r:id="rId8"/>
    <p:sldId id="274" r:id="rId9"/>
    <p:sldId id="275" r:id="rId10"/>
    <p:sldId id="277" r:id="rId11"/>
    <p:sldId id="276" r:id="rId12"/>
    <p:sldId id="278" r:id="rId13"/>
    <p:sldId id="258" r:id="rId14"/>
    <p:sldId id="261" r:id="rId15"/>
    <p:sldId id="260" r:id="rId16"/>
    <p:sldId id="279" r:id="rId17"/>
    <p:sldId id="341" r:id="rId18"/>
    <p:sldId id="342" r:id="rId19"/>
    <p:sldId id="304" r:id="rId20"/>
    <p:sldId id="340" r:id="rId21"/>
    <p:sldId id="306" r:id="rId22"/>
    <p:sldId id="307" r:id="rId23"/>
    <p:sldId id="369" r:id="rId24"/>
    <p:sldId id="392" r:id="rId25"/>
    <p:sldId id="300" r:id="rId26"/>
    <p:sldId id="267" r:id="rId27"/>
    <p:sldId id="266" r:id="rId28"/>
    <p:sldId id="269" r:id="rId29"/>
    <p:sldId id="268" r:id="rId30"/>
    <p:sldId id="270" r:id="rId31"/>
    <p:sldId id="271" r:id="rId32"/>
    <p:sldId id="280" r:id="rId33"/>
    <p:sldId id="263" r:id="rId34"/>
    <p:sldId id="283" r:id="rId35"/>
    <p:sldId id="294" r:id="rId36"/>
    <p:sldId id="285" r:id="rId37"/>
    <p:sldId id="295" r:id="rId38"/>
    <p:sldId id="287" r:id="rId39"/>
    <p:sldId id="281" r:id="rId40"/>
    <p:sldId id="282" r:id="rId41"/>
    <p:sldId id="297" r:id="rId42"/>
    <p:sldId id="284" r:id="rId43"/>
    <p:sldId id="293" r:id="rId44"/>
    <p:sldId id="296" r:id="rId45"/>
    <p:sldId id="299" r:id="rId46"/>
    <p:sldId id="298" r:id="rId4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239184" y="692150"/>
            <a:ext cx="11885083" cy="6110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117" y="549275"/>
            <a:ext cx="12192000" cy="15113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ChangeArrowheads="1"/>
          </p:cNvSpPr>
          <p:nvPr>
            <p:ph type="subTitle" idx="1"/>
          </p:nvPr>
        </p:nvSpPr>
        <p:spPr>
          <a:xfrm>
            <a:off x="2544233" y="2492375"/>
            <a:ext cx="7393517" cy="1222375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2056" name="Rectangle 8"/>
          <p:cNvSpPr>
            <a:spLocks noChangeArrowheads="1"/>
          </p:cNvSpPr>
          <p:nvPr>
            <p:ph type="ctrTitle"/>
          </p:nvPr>
        </p:nvSpPr>
        <p:spPr>
          <a:xfrm>
            <a:off x="1007533" y="620713"/>
            <a:ext cx="10363200" cy="1470025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11" name="Rectangle 4"/>
          <p:cNvSpPr>
            <a:spLocks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E1977570-B56B-47ED-B7ED-BD704C8C06EF}" type="datetimeFigureOut">
              <a:rPr lang="ru-RU" smtClean="0"/>
            </a:fld>
            <a:endParaRPr lang="ru-RU"/>
          </a:p>
        </p:txBody>
      </p:sp>
      <p:sp>
        <p:nvSpPr>
          <p:cNvPr id="12" name="Rectangle 5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" name="Rectangle 6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AC20746-2633-4AB0-86E5-4435220670D1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1977570-B56B-47ED-B7ED-BD704C8C06EF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AC20746-2633-4AB0-86E5-4435220670D1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1977570-B56B-47ED-B7ED-BD704C8C06EF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AC20746-2633-4AB0-86E5-4435220670D1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1977570-B56B-47ED-B7ED-BD704C8C06EF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AC20746-2633-4AB0-86E5-4435220670D1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1977570-B56B-47ED-B7ED-BD704C8C06EF}" type="datetimeFigureOut">
              <a:rPr lang="ru-RU" smtClean="0"/>
            </a:fld>
            <a:endParaRPr lang="ru-RU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AC20746-2633-4AB0-86E5-4435220670D1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1977570-B56B-47ED-B7ED-BD704C8C06EF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AC20746-2633-4AB0-86E5-4435220670D1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1977570-B56B-47ED-B7ED-BD704C8C06EF}" type="datetimeFigureOut">
              <a:rPr lang="ru-RU" smtClean="0"/>
            </a:fld>
            <a:endParaRPr lang="ru-RU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AC20746-2633-4AB0-86E5-4435220670D1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1977570-B56B-47ED-B7ED-BD704C8C06EF}" type="datetimeFigureOut">
              <a:rPr lang="ru-RU" smtClean="0"/>
            </a:fld>
            <a:endParaRPr lang="ru-RU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AC20746-2633-4AB0-86E5-4435220670D1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1977570-B56B-47ED-B7ED-BD704C8C06EF}" type="datetimeFigureOut">
              <a:rPr lang="ru-RU" smtClean="0"/>
            </a:fld>
            <a:endParaRPr lang="ru-RU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AC20746-2633-4AB0-86E5-4435220670D1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1977570-B56B-47ED-B7ED-BD704C8C06EF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AC20746-2633-4AB0-86E5-4435220670D1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1977570-B56B-47ED-B7ED-BD704C8C06EF}" type="datetimeFigureOut">
              <a:rPr lang="ru-RU" smtClean="0"/>
            </a:fld>
            <a:endParaRPr lang="ru-RU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AC20746-2633-4AB0-86E5-4435220670D1}" type="slidenum">
              <a:rPr lang="ru-RU" smtClean="0"/>
            </a:fld>
            <a:endParaRPr lang="ru-RU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117" y="333375"/>
            <a:ext cx="12192000" cy="100965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pic>
        <p:nvPicPr>
          <p:cNvPr id="1027" name="Picture 3" descr="关系图"/>
          <p:cNvPicPr>
            <a:picLocks noChangeAspect="1"/>
          </p:cNvPicPr>
          <p:nvPr/>
        </p:nvPicPr>
        <p:blipFill>
          <a:blip r:embed="rId12"/>
          <a:srcRect t="1094" r="8122" b="13318"/>
          <a:stretch>
            <a:fillRect/>
          </a:stretch>
        </p:blipFill>
        <p:spPr>
          <a:xfrm>
            <a:off x="7730067" y="4438650"/>
            <a:ext cx="4453467" cy="233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Rectangle 4"/>
          <p:cNvSpPr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9" name="Rectangle 5"/>
          <p:cNvSpPr/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30" name="Rectangle 6"/>
          <p:cNvSpPr>
            <a:spLocks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E1977570-B56B-47ED-B7ED-BD704C8C06EF}" type="datetimeFigureOut">
              <a:rPr lang="ru-RU" smtClean="0"/>
            </a:fld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AC20746-2633-4AB0-86E5-4435220670D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ldLvl="0" animBg="1"/>
      <p:bldP spid="1028" grpId="0" bldLvl="0"/>
    </p:bld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8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lizasenglish.ru/slovarnyj-zapas/top-80-glagolov.html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98247"/>
          </a:xfrm>
        </p:spPr>
        <p:txBody>
          <a:bodyPr>
            <a:normAutofit/>
          </a:bodyPr>
          <a:lstStyle/>
          <a:p>
            <a:r>
              <a:rPr lang="en-US" altLang="ru-RU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MODULE 2    JOBS</a:t>
            </a:r>
            <a:endParaRPr lang="en-US" altLang="ru-RU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Should/Ought to</a:t>
            </a:r>
            <a:endParaRPr lang="ru-RU" sz="60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FF0000"/>
                </a:solidFill>
              </a:rPr>
              <a:t>Should</a:t>
            </a:r>
            <a:endParaRPr lang="en-US" sz="3200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3200" dirty="0"/>
              <a:t>suggestion, advice</a:t>
            </a:r>
            <a:endParaRPr lang="en-US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200" dirty="0">
                <a:solidFill>
                  <a:srgbClr val="FF0000"/>
                </a:solidFill>
              </a:rPr>
              <a:t>Ought to</a:t>
            </a:r>
            <a:endParaRPr lang="en-US" sz="3200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3200" dirty="0"/>
              <a:t>moral obligation denoting a duty, advice or a reasonable action</a:t>
            </a:r>
            <a:endParaRPr lang="ru-RU" sz="32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655212" y="1690688"/>
            <a:ext cx="5698588" cy="44862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200" i="1" dirty="0" err="1"/>
              <a:t>You</a:t>
            </a:r>
            <a:r>
              <a:rPr lang="ru-RU" sz="3200" i="1" dirty="0"/>
              <a:t> </a:t>
            </a:r>
            <a:r>
              <a:rPr lang="ru-RU" sz="3200" i="1" dirty="0" err="1"/>
              <a:t>should</a:t>
            </a:r>
            <a:r>
              <a:rPr lang="ru-RU" sz="3200" i="1" dirty="0"/>
              <a:t> </a:t>
            </a:r>
            <a:r>
              <a:rPr lang="ru-RU" sz="3200" i="1" dirty="0" err="1"/>
              <a:t>tell</a:t>
            </a:r>
            <a:r>
              <a:rPr lang="ru-RU" sz="3200" i="1" dirty="0"/>
              <a:t> </a:t>
            </a:r>
            <a:r>
              <a:rPr lang="ru-RU" sz="3200" i="1" dirty="0" err="1"/>
              <a:t>me</a:t>
            </a:r>
            <a:r>
              <a:rPr lang="ru-RU" sz="3200" i="1" dirty="0"/>
              <a:t> </a:t>
            </a:r>
            <a:r>
              <a:rPr lang="ru-RU" sz="3200" i="1" dirty="0" err="1"/>
              <a:t>the</a:t>
            </a:r>
            <a:r>
              <a:rPr lang="ru-RU" sz="3200" i="1" dirty="0"/>
              <a:t> </a:t>
            </a:r>
            <a:r>
              <a:rPr lang="ru-RU" sz="3200" i="1" dirty="0" err="1"/>
              <a:t>truth</a:t>
            </a:r>
            <a:r>
              <a:rPr lang="ru-RU" sz="3200" i="1" dirty="0"/>
              <a:t> </a:t>
            </a:r>
            <a:r>
              <a:rPr lang="ru-RU" sz="3200" i="1" dirty="0" err="1"/>
              <a:t>before</a:t>
            </a:r>
            <a:r>
              <a:rPr lang="ru-RU" sz="3200" i="1" dirty="0"/>
              <a:t> </a:t>
            </a:r>
            <a:r>
              <a:rPr lang="ru-RU" sz="3200" i="1" dirty="0" err="1"/>
              <a:t>it’s</a:t>
            </a:r>
            <a:r>
              <a:rPr lang="ru-RU" sz="3200" i="1" dirty="0"/>
              <a:t> </a:t>
            </a:r>
            <a:r>
              <a:rPr lang="ru-RU" sz="3200" i="1" dirty="0" err="1"/>
              <a:t>too</a:t>
            </a:r>
            <a:r>
              <a:rPr lang="ru-RU" sz="3200" i="1" dirty="0"/>
              <a:t> </a:t>
            </a:r>
            <a:r>
              <a:rPr lang="ru-RU" sz="3200" i="1" dirty="0" err="1"/>
              <a:t>late</a:t>
            </a:r>
            <a:r>
              <a:rPr lang="ru-RU" sz="3200" i="1" dirty="0"/>
              <a:t>.  </a:t>
            </a:r>
            <a:endParaRPr lang="en-US" sz="3200" i="1" dirty="0"/>
          </a:p>
          <a:p>
            <a:pPr marL="0" indent="0">
              <a:buNone/>
            </a:pPr>
            <a:endParaRPr lang="en-US" sz="3200" i="1" dirty="0"/>
          </a:p>
          <a:p>
            <a:pPr marL="0" indent="0">
              <a:buNone/>
            </a:pPr>
            <a:r>
              <a:rPr lang="en-US" sz="3200" i="1" dirty="0"/>
              <a:t>You ought to ring Kim, she is ill.</a:t>
            </a:r>
            <a:endParaRPr lang="ru-RU" sz="3200" i="1" dirty="0"/>
          </a:p>
          <a:p>
            <a:pPr marL="0" indent="0">
              <a:buNone/>
            </a:pPr>
            <a:endParaRPr lang="en-US" sz="3200" i="1" dirty="0"/>
          </a:p>
          <a:p>
            <a:pPr marL="0" indent="0">
              <a:buNone/>
            </a:pPr>
            <a:r>
              <a:rPr lang="en-US" sz="3200" i="1" dirty="0"/>
              <a:t>You ought to keep children under control.</a:t>
            </a:r>
            <a:endParaRPr lang="en-US" sz="3200" i="1" dirty="0"/>
          </a:p>
          <a:p>
            <a:pPr marL="0" indent="0">
              <a:buNone/>
            </a:pPr>
            <a:endParaRPr lang="en-US" sz="3200" i="1" dirty="0"/>
          </a:p>
          <a:p>
            <a:pPr marL="0" indent="0">
              <a:buNone/>
            </a:pPr>
            <a:r>
              <a:rPr lang="en-US" sz="3200" i="1" dirty="0"/>
              <a:t>You</a:t>
            </a:r>
            <a:r>
              <a:rPr lang="ru-RU" sz="3200" i="1" dirty="0"/>
              <a:t> </a:t>
            </a:r>
            <a:r>
              <a:rPr lang="ru-RU" sz="3200" i="1" dirty="0" err="1"/>
              <a:t>ought</a:t>
            </a:r>
            <a:r>
              <a:rPr lang="ru-RU" sz="3200" i="1" dirty="0"/>
              <a:t> </a:t>
            </a:r>
            <a:r>
              <a:rPr lang="ru-RU" sz="3200" i="1" dirty="0" err="1"/>
              <a:t>to</a:t>
            </a:r>
            <a:r>
              <a:rPr lang="ru-RU" sz="3200" i="1" dirty="0"/>
              <a:t> </a:t>
            </a:r>
            <a:r>
              <a:rPr lang="ru-RU" sz="3200" i="1" dirty="0" err="1"/>
              <a:t>practice</a:t>
            </a:r>
            <a:r>
              <a:rPr lang="ru-RU" sz="3200" i="1" dirty="0"/>
              <a:t> </a:t>
            </a:r>
            <a:r>
              <a:rPr lang="ru-RU" sz="3200" i="1" dirty="0" err="1"/>
              <a:t>more</a:t>
            </a:r>
            <a:r>
              <a:rPr lang="ru-RU" sz="3200" i="1" dirty="0"/>
              <a:t> </a:t>
            </a:r>
            <a:r>
              <a:rPr lang="ru-RU" sz="3200" i="1" dirty="0" err="1"/>
              <a:t>to</a:t>
            </a:r>
            <a:r>
              <a:rPr lang="ru-RU" sz="3200" i="1" dirty="0"/>
              <a:t> </a:t>
            </a:r>
            <a:r>
              <a:rPr lang="ru-RU" sz="3200" i="1" dirty="0" err="1"/>
              <a:t>enter</a:t>
            </a:r>
            <a:r>
              <a:rPr lang="ru-RU" sz="3200" i="1" dirty="0"/>
              <a:t> </a:t>
            </a:r>
            <a:r>
              <a:rPr lang="ru-RU" sz="3200" i="1" dirty="0" err="1"/>
              <a:t>the</a:t>
            </a:r>
            <a:r>
              <a:rPr lang="ru-RU" sz="3200" i="1" dirty="0"/>
              <a:t> </a:t>
            </a:r>
            <a:r>
              <a:rPr lang="ru-RU" sz="3200" i="1" dirty="0" err="1"/>
              <a:t>university</a:t>
            </a:r>
            <a:r>
              <a:rPr lang="ru-RU" sz="3200" i="1" dirty="0"/>
              <a:t>. </a:t>
            </a:r>
            <a:endParaRPr lang="ru-RU" sz="3200" i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Must/Mustn’t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500" dirty="0">
                <a:solidFill>
                  <a:srgbClr val="FF0000"/>
                </a:solidFill>
              </a:rPr>
              <a:t>Must</a:t>
            </a:r>
            <a:endParaRPr lang="en-US" sz="3500" dirty="0">
              <a:solidFill>
                <a:srgbClr val="FF0000"/>
              </a:solidFill>
            </a:endParaRPr>
          </a:p>
          <a:p>
            <a:r>
              <a:rPr lang="en-US" sz="3500" dirty="0"/>
              <a:t>obligation imposed by the speaker / logical assumption</a:t>
            </a:r>
            <a:endParaRPr lang="en-US" sz="3500" dirty="0"/>
          </a:p>
          <a:p>
            <a:r>
              <a:rPr lang="en-US" sz="3500" dirty="0"/>
              <a:t>assumption</a:t>
            </a:r>
            <a:endParaRPr lang="en-US" sz="3500" dirty="0"/>
          </a:p>
          <a:p>
            <a:pPr marL="0" indent="0">
              <a:buNone/>
            </a:pPr>
            <a:r>
              <a:rPr lang="en-US" sz="3500" dirty="0">
                <a:solidFill>
                  <a:srgbClr val="FF0000"/>
                </a:solidFill>
              </a:rPr>
              <a:t>Mustn’t</a:t>
            </a:r>
            <a:endParaRPr lang="en-US" sz="3500" dirty="0">
              <a:solidFill>
                <a:srgbClr val="FF0000"/>
              </a:solidFill>
            </a:endParaRPr>
          </a:p>
          <a:p>
            <a:r>
              <a:rPr lang="en-US" sz="3500" dirty="0"/>
              <a:t>Prohibition</a:t>
            </a:r>
            <a:endParaRPr lang="en-US" sz="3500" dirty="0"/>
          </a:p>
          <a:p>
            <a:r>
              <a:rPr lang="en-US" sz="3500" dirty="0"/>
              <a:t>recommendation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i="1" dirty="0" err="1"/>
              <a:t>You</a:t>
            </a:r>
            <a:r>
              <a:rPr lang="ru-RU" sz="3200" i="1" dirty="0"/>
              <a:t> </a:t>
            </a:r>
            <a:r>
              <a:rPr lang="ru-RU" sz="3200" i="1" dirty="0" err="1"/>
              <a:t>must</a:t>
            </a:r>
            <a:r>
              <a:rPr lang="ru-RU" sz="3200" i="1" dirty="0"/>
              <a:t> </a:t>
            </a:r>
            <a:r>
              <a:rPr lang="ru-RU" sz="3200" i="1" dirty="0" err="1"/>
              <a:t>stay</a:t>
            </a:r>
            <a:r>
              <a:rPr lang="ru-RU" sz="3200" i="1" dirty="0"/>
              <a:t> </a:t>
            </a:r>
            <a:r>
              <a:rPr lang="ru-RU" sz="3200" i="1" dirty="0" err="1"/>
              <a:t>in</a:t>
            </a:r>
            <a:r>
              <a:rPr lang="ru-RU" sz="3200" i="1" dirty="0"/>
              <a:t> </a:t>
            </a:r>
            <a:r>
              <a:rPr lang="ru-RU" sz="3200" i="1" dirty="0" err="1"/>
              <a:t>bed</a:t>
            </a:r>
            <a:r>
              <a:rPr lang="ru-RU" sz="3200" i="1" dirty="0"/>
              <a:t> </a:t>
            </a:r>
            <a:r>
              <a:rPr lang="ru-RU" sz="3200" i="1" dirty="0" err="1"/>
              <a:t>until</a:t>
            </a:r>
            <a:r>
              <a:rPr lang="ru-RU" sz="3200" i="1" dirty="0"/>
              <a:t> </a:t>
            </a:r>
            <a:r>
              <a:rPr lang="ru-RU" sz="3200" i="1" dirty="0" err="1"/>
              <a:t>the</a:t>
            </a:r>
            <a:r>
              <a:rPr lang="ru-RU" sz="3200" i="1" dirty="0"/>
              <a:t> </a:t>
            </a:r>
            <a:r>
              <a:rPr lang="ru-RU" sz="3200" i="1" dirty="0" err="1"/>
              <a:t>temperature</a:t>
            </a:r>
            <a:r>
              <a:rPr lang="ru-RU" sz="3200" i="1" dirty="0"/>
              <a:t> </a:t>
            </a:r>
            <a:r>
              <a:rPr lang="ru-RU" sz="3200" i="1" dirty="0" err="1"/>
              <a:t>gets</a:t>
            </a:r>
            <a:r>
              <a:rPr lang="ru-RU" sz="3200" i="1" dirty="0"/>
              <a:t> </a:t>
            </a:r>
            <a:r>
              <a:rPr lang="ru-RU" sz="3200" i="1" dirty="0" err="1"/>
              <a:t>down</a:t>
            </a:r>
            <a:r>
              <a:rPr lang="ru-RU" sz="3200" i="1" dirty="0"/>
              <a:t>. </a:t>
            </a:r>
            <a:endParaRPr lang="en-US" sz="3200" i="1" dirty="0"/>
          </a:p>
          <a:p>
            <a:pPr marL="0" indent="0">
              <a:buNone/>
            </a:pPr>
            <a:endParaRPr lang="en-US" sz="3200" i="1" dirty="0"/>
          </a:p>
          <a:p>
            <a:pPr marL="0" indent="0">
              <a:buNone/>
            </a:pPr>
            <a:r>
              <a:rPr lang="ru-RU" sz="3200" i="1" dirty="0"/>
              <a:t> </a:t>
            </a:r>
            <a:r>
              <a:rPr lang="en-US" sz="3200" i="1" dirty="0"/>
              <a:t>This must be Kate.</a:t>
            </a:r>
            <a:endParaRPr lang="en-US" sz="3200" i="1" dirty="0"/>
          </a:p>
          <a:p>
            <a:pPr marL="0" indent="0">
              <a:buNone/>
            </a:pPr>
            <a:endParaRPr lang="en-US" sz="3200" i="1" dirty="0"/>
          </a:p>
          <a:p>
            <a:pPr marL="0" indent="0">
              <a:buNone/>
            </a:pPr>
            <a:r>
              <a:rPr lang="ru-RU" sz="3200" i="1" dirty="0" err="1"/>
              <a:t>You</a:t>
            </a:r>
            <a:r>
              <a:rPr lang="ru-RU" sz="3200" i="1" dirty="0"/>
              <a:t> </a:t>
            </a:r>
            <a:r>
              <a:rPr lang="ru-RU" sz="3200" i="1" dirty="0" err="1"/>
              <a:t>must</a:t>
            </a:r>
            <a:r>
              <a:rPr lang="ru-RU" sz="3200" i="1" dirty="0"/>
              <a:t> </a:t>
            </a:r>
            <a:r>
              <a:rPr lang="ru-RU" sz="3200" i="1" dirty="0" err="1"/>
              <a:t>not</a:t>
            </a:r>
            <a:r>
              <a:rPr lang="ru-RU" sz="3200" i="1" dirty="0"/>
              <a:t> </a:t>
            </a:r>
            <a:r>
              <a:rPr lang="ru-RU" sz="3200" i="1" dirty="0" err="1"/>
              <a:t>swim</a:t>
            </a:r>
            <a:r>
              <a:rPr lang="ru-RU" sz="3200" i="1" dirty="0"/>
              <a:t> </a:t>
            </a:r>
            <a:r>
              <a:rPr lang="ru-RU" sz="3200" i="1" dirty="0" err="1"/>
              <a:t>in</a:t>
            </a:r>
            <a:r>
              <a:rPr lang="ru-RU" sz="3200" i="1" dirty="0"/>
              <a:t> </a:t>
            </a:r>
            <a:r>
              <a:rPr lang="ru-RU" sz="3200" i="1" dirty="0" err="1"/>
              <a:t>this</a:t>
            </a:r>
            <a:r>
              <a:rPr lang="ru-RU" sz="3200" i="1" dirty="0"/>
              <a:t> </a:t>
            </a:r>
            <a:r>
              <a:rPr lang="ru-RU" sz="3200" i="1" dirty="0" err="1"/>
              <a:t>river</a:t>
            </a:r>
            <a:r>
              <a:rPr lang="ru-RU" sz="3200" i="1" dirty="0"/>
              <a:t> </a:t>
            </a:r>
            <a:r>
              <a:rPr lang="ru-RU" sz="3200" i="1" dirty="0" err="1"/>
              <a:t>alone</a:t>
            </a:r>
            <a:r>
              <a:rPr lang="ru-RU" sz="3200" i="1" dirty="0"/>
              <a:t>. </a:t>
            </a:r>
            <a:endParaRPr lang="en-US" sz="3200" i="1" dirty="0"/>
          </a:p>
          <a:p>
            <a:pPr marL="0" indent="0">
              <a:buNone/>
            </a:pPr>
            <a:endParaRPr lang="en-US" sz="3200" i="1" dirty="0"/>
          </a:p>
          <a:p>
            <a:pPr marL="0" indent="0">
              <a:buNone/>
            </a:pPr>
            <a:r>
              <a:rPr lang="en-US" sz="3200" i="1" dirty="0"/>
              <a:t>You mustn’t eat so much sugar.</a:t>
            </a:r>
            <a:endParaRPr lang="ru-RU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нимок экрана&#10;&#10;Описание создано автоматически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95" y="1922397"/>
            <a:ext cx="11005010" cy="419065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Must/Have to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нимок экрана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2" b="9129"/>
          <a:stretch>
            <a:fillRect/>
          </a:stretch>
        </p:blipFill>
        <p:spPr>
          <a:xfrm>
            <a:off x="0" y="464234"/>
            <a:ext cx="12192000" cy="639376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нимок экрана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8" b="9128"/>
          <a:stretch>
            <a:fillRect/>
          </a:stretch>
        </p:blipFill>
        <p:spPr>
          <a:xfrm>
            <a:off x="0" y="717452"/>
            <a:ext cx="12192000" cy="582754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en-US" b="1" dirty="0"/>
            </a:br>
            <a:r>
              <a:rPr lang="ru-RU" sz="6700" b="1" dirty="0" err="1">
                <a:solidFill>
                  <a:srgbClr val="FF0000"/>
                </a:solidFill>
              </a:rPr>
              <a:t>Need</a:t>
            </a:r>
            <a:br>
              <a:rPr lang="ru-RU" sz="6700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В качестве модального глагола используется, чтобы спросить или дать разрешение. Как правило, его используют лишь в отрицательных и вопросительных предложениях.</a:t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2" y="2222695"/>
            <a:ext cx="5489914" cy="395426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— </a:t>
            </a:r>
            <a:r>
              <a:rPr lang="ru-RU" dirty="0" err="1"/>
              <a:t>Need</a:t>
            </a:r>
            <a:r>
              <a:rPr lang="ru-RU" dirty="0"/>
              <a:t> I </a:t>
            </a:r>
            <a:r>
              <a:rPr lang="ru-RU" dirty="0" err="1"/>
              <a:t>speak</a:t>
            </a:r>
            <a:r>
              <a:rPr lang="ru-RU" dirty="0"/>
              <a:t> </a:t>
            </a:r>
            <a:r>
              <a:rPr lang="ru-RU" dirty="0" err="1"/>
              <a:t>to</a:t>
            </a:r>
            <a:r>
              <a:rPr lang="ru-RU" dirty="0"/>
              <a:t> </a:t>
            </a:r>
            <a:r>
              <a:rPr lang="ru-RU" dirty="0" err="1"/>
              <a:t>him</a:t>
            </a:r>
            <a:r>
              <a:rPr lang="ru-RU" dirty="0"/>
              <a:t> </a:t>
            </a:r>
            <a:r>
              <a:rPr lang="ru-RU" dirty="0" err="1"/>
              <a:t>right</a:t>
            </a:r>
            <a:r>
              <a:rPr lang="ru-RU" dirty="0"/>
              <a:t> </a:t>
            </a:r>
            <a:r>
              <a:rPr lang="ru-RU" dirty="0" err="1"/>
              <a:t>now</a:t>
            </a:r>
            <a:r>
              <a:rPr lang="ru-RU" dirty="0"/>
              <a:t>? </a:t>
            </a:r>
            <a:endParaRPr lang="en-US" dirty="0"/>
          </a:p>
          <a:p>
            <a:pPr marL="0" indent="0">
              <a:buNone/>
            </a:pPr>
            <a:r>
              <a:rPr lang="ru-RU" dirty="0"/>
              <a:t>— </a:t>
            </a:r>
            <a:r>
              <a:rPr lang="ru-RU" dirty="0" err="1"/>
              <a:t>Yes</a:t>
            </a:r>
            <a:r>
              <a:rPr lang="ru-RU" dirty="0"/>
              <a:t>, </a:t>
            </a:r>
            <a:r>
              <a:rPr lang="ru-RU" dirty="0" err="1"/>
              <a:t>you</a:t>
            </a:r>
            <a:r>
              <a:rPr lang="ru-RU" dirty="0"/>
              <a:t> </a:t>
            </a:r>
            <a:r>
              <a:rPr lang="ru-RU" dirty="0" err="1"/>
              <a:t>must</a:t>
            </a:r>
            <a:r>
              <a:rPr lang="ru-RU" dirty="0"/>
              <a:t> </a:t>
            </a:r>
            <a:r>
              <a:rPr lang="en-US" dirty="0"/>
              <a:t>/</a:t>
            </a:r>
            <a:r>
              <a:rPr lang="ru-RU" dirty="0" err="1"/>
              <a:t>No</a:t>
            </a:r>
            <a:r>
              <a:rPr lang="ru-RU" dirty="0"/>
              <a:t>, </a:t>
            </a:r>
            <a:r>
              <a:rPr lang="ru-RU" dirty="0" err="1"/>
              <a:t>you</a:t>
            </a:r>
            <a:r>
              <a:rPr lang="ru-RU" dirty="0"/>
              <a:t> </a:t>
            </a:r>
            <a:r>
              <a:rPr lang="ru-RU" dirty="0" err="1"/>
              <a:t>needn’t</a:t>
            </a:r>
            <a:r>
              <a:rPr lang="en-US" dirty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7" name="Замещающее содержимое 6" descr="будущее время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-635"/>
            <a:ext cx="10908030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ru-RU"/>
              <a:t>to be going to (Infinitive) - </a:t>
            </a:r>
            <a:r>
              <a:rPr lang="ru-RU" altLang="ru-RU"/>
              <a:t>собираться что-либо сделать</a:t>
            </a:r>
            <a:endParaRPr lang="ru-RU" altLang="ru-RU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en-US" sz="4400" i="1"/>
              <a:t>I am going to  buy a smartphone.</a:t>
            </a:r>
            <a:endParaRPr lang="en-US" altLang="en-US" sz="4400" i="1"/>
          </a:p>
          <a:p>
            <a:r>
              <a:rPr lang="en-US" altLang="en-US" sz="4400" i="1"/>
              <a:t>I am going to... (</a:t>
            </a:r>
            <a:r>
              <a:rPr lang="ru-RU" altLang="en-US" sz="4400" i="1"/>
              <a:t>3 предложения)</a:t>
            </a:r>
            <a:endParaRPr lang="en-US" altLang="en-US" sz="4400" i="1"/>
          </a:p>
          <a:p>
            <a:endParaRPr lang="en-US" altLang="en-US" sz="4400" i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ru-RU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Time words. The future.</a:t>
            </a:r>
            <a:endParaRPr lang="en-US" altLang="ru-RU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729480"/>
          </a:xfrm>
        </p:spPr>
        <p:txBody>
          <a:bodyPr>
            <a:normAutofit lnSpcReduction="20000"/>
            <a:scene3d>
              <a:camera prst="orthographicFront"/>
              <a:lightRig rig="threePt" dir="t"/>
            </a:scene3d>
          </a:bodyPr>
          <a:p>
            <a:r>
              <a:rPr lang="ru-RU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Не используются будущие времена со словами времени</a:t>
            </a:r>
            <a:endParaRPr lang="ru-RU" altLang="en-US" sz="36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r>
              <a:rPr lang="en-US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after (</a:t>
            </a:r>
            <a:r>
              <a:rPr lang="ru-RU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после)</a:t>
            </a:r>
            <a:endParaRPr lang="en-US" altLang="en-US" sz="36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r>
              <a:rPr lang="en-US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before</a:t>
            </a:r>
            <a:r>
              <a:rPr lang="ru-RU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(до того как)</a:t>
            </a:r>
            <a:endParaRPr lang="en-US" altLang="en-US" sz="36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r>
              <a:rPr lang="en-US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until</a:t>
            </a:r>
            <a:r>
              <a:rPr lang="ru-RU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en-US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(</a:t>
            </a:r>
            <a:r>
              <a:rPr lang="ru-RU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до тех пор как)</a:t>
            </a:r>
            <a:endParaRPr lang="en-US" altLang="en-US" sz="36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r>
              <a:rPr lang="en-US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when</a:t>
            </a:r>
            <a:r>
              <a:rPr lang="ru-RU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(когда)</a:t>
            </a:r>
            <a:endParaRPr lang="en-US" altLang="en-US" sz="36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r>
              <a:rPr lang="en-US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as soon as</a:t>
            </a:r>
            <a:r>
              <a:rPr lang="ru-RU" altLang="en-US" sz="36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(как только, как скоро)</a:t>
            </a:r>
            <a:endParaRPr lang="en-US" altLang="en-US" sz="36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73011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marL="0" indent="0">
              <a:buNone/>
            </a:pPr>
            <a:r>
              <a:rPr lang="en-US" altLang="en-US" sz="3600" i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He will come as soon as he finishes work.</a:t>
            </a:r>
            <a:endParaRPr lang="en-US" altLang="en-US" sz="3600" i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 b="1"/>
              <a:t>ex.8 p.21 b), ex.9 p.21</a:t>
            </a:r>
            <a:endParaRPr lang="en-US" altLang="ru-RU" b="1"/>
          </a:p>
        </p:txBody>
      </p:sp>
      <p:sp>
        <p:nvSpPr>
          <p:cNvPr id="6" name="Замещающее содержимое 5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 sz="3600"/>
              <a:t>ex.10 p.21</a:t>
            </a:r>
            <a:endParaRPr lang="en-US" altLang="ru-RU" sz="3600"/>
          </a:p>
          <a:p>
            <a:r>
              <a:rPr lang="en-US" altLang="ru-RU" sz="3600"/>
              <a:t>At 6 o`clock tomorrow afternoon I will be.....</a:t>
            </a:r>
            <a:endParaRPr lang="en-US" altLang="ru-RU" sz="3600"/>
          </a:p>
          <a:p>
            <a:r>
              <a:rPr lang="en-US" altLang="ru-RU" sz="3600"/>
              <a:t>At 8:30 Sunday evening I will be....</a:t>
            </a:r>
            <a:endParaRPr lang="en-US" altLang="ru-RU" sz="3600"/>
          </a:p>
          <a:p>
            <a:r>
              <a:rPr lang="en-US" altLang="ru-RU" sz="3600"/>
              <a:t>By the time I am 60 I will have had....</a:t>
            </a:r>
            <a:endParaRPr lang="en-US" altLang="ru-RU"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/>
              <a:t>2a Reading p.18</a:t>
            </a:r>
            <a:endParaRPr lang="en-US" altLang="ru-RU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/>
              <a:t>ex.1 p.18                                </a:t>
            </a:r>
            <a:endParaRPr lang="en-US" altLang="ru-RU"/>
          </a:p>
          <a:p>
            <a:pPr marL="0" indent="0" algn="ctr">
              <a:buNone/>
            </a:pPr>
            <a:r>
              <a:rPr lang="en-US" altLang="ru-RU" sz="4800"/>
              <a:t>  Part-time jobs</a:t>
            </a:r>
            <a:r>
              <a:rPr lang="ru-RU" altLang="en-US" sz="4800"/>
              <a:t> (работа, предполагающая неполную занятость)</a:t>
            </a:r>
            <a:endParaRPr lang="en-US" altLang="ru-RU" sz="4800"/>
          </a:p>
          <a:p>
            <a:pPr marL="0" indent="0">
              <a:buNone/>
            </a:pPr>
            <a:r>
              <a:rPr lang="ru-RU" altLang="en-US"/>
              <a:t>                          .....        .......         ...       .....       ....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                                     </a:t>
            </a:r>
            <a:endParaRPr lang="en-US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9317" y="772973"/>
            <a:ext cx="10664483" cy="85156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Task 1 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Choose the correct word.</a:t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75249" y="956603"/>
            <a:ext cx="10664483" cy="5448681"/>
          </a:xfrm>
        </p:spPr>
        <p:txBody>
          <a:bodyPr>
            <a:normAutofit fontScale="87500" lnSpcReduction="20000"/>
          </a:bodyPr>
          <a:lstStyle/>
          <a:p>
            <a:pPr marL="0" indent="0" algn="just">
              <a:buFont typeface="+mj-lt"/>
              <a:buNone/>
            </a:pP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Interpreters … (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may/must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translate without dictionaries.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(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Can/May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 use me your bike for today?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(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May/Could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you give me the recipe for this cake?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+mj-lt"/>
              <a:buNone/>
            </a:pPr>
            <a:r>
              <a:rPr lang="ru-RU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an umbrella. It … (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may/can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rain.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+mj-lt"/>
              <a:buNone/>
            </a:pPr>
            <a:r>
              <a:rPr lang="ru-RU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Liz doesn’t … (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ought to/have to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keep to a diet anymore.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+mj-lt"/>
              <a:buNone/>
            </a:pPr>
            <a:r>
              <a:rPr lang="ru-RU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… (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not/needn’t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read in the dark</a:t>
            </a:r>
            <a:r>
              <a:rPr lang="ru-RU" alt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745588" y="126609"/>
            <a:ext cx="9919238" cy="718162"/>
          </a:xfrm>
        </p:spPr>
        <p:txBody>
          <a:bodyPr>
            <a:normAutofit fontScale="90000"/>
          </a:bodyPr>
          <a:lstStyle/>
          <a:p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Check your answers</a:t>
            </a:r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647065" y="844550"/>
            <a:ext cx="10017760" cy="5561330"/>
          </a:xfrm>
        </p:spPr>
        <p:txBody>
          <a:bodyPr>
            <a:normAutofit/>
          </a:bodyPr>
          <a:lstStyle/>
          <a:p>
            <a:pPr marL="0" indent="0" algn="just">
              <a:buFont typeface="+mj-lt"/>
              <a:buNone/>
            </a:pP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Interpreters </a:t>
            </a:r>
            <a:r>
              <a:rPr lang="en-US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translate without dictionaries.</a:t>
            </a: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US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use me your bike for today?</a:t>
            </a: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en-US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 give me the recipe for this cake?</a:t>
            </a: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+mj-lt"/>
              <a:buNone/>
            </a:pPr>
            <a:r>
              <a:rPr lang="ru-RU" alt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an umbrella. It </a:t>
            </a:r>
            <a:r>
              <a:rPr lang="en-US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rain</a:t>
            </a: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+mj-lt"/>
              <a:buNone/>
            </a:pPr>
            <a:r>
              <a:rPr lang="ru-RU" alt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Liz doesn’t </a:t>
            </a:r>
            <a:r>
              <a:rPr lang="en-US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to 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to a diet anymore.</a:t>
            </a: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+mj-lt"/>
              <a:buNone/>
            </a:pPr>
            <a:r>
              <a:rPr lang="ru-RU" alt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not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read in the dark.</a:t>
            </a: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+mj-lt"/>
              <a:buNone/>
            </a:pP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+mj-lt"/>
              <a:buNone/>
            </a:pPr>
            <a:endParaRPr lang="en-US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2c  Reading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p>
            <a:r>
              <a:rPr lang="en-US" sz="3600"/>
              <a:t>dream job</a:t>
            </a:r>
            <a:endParaRPr lang="en-US" sz="3600"/>
          </a:p>
          <a:p>
            <a:r>
              <a:rPr lang="en-US" sz="3600"/>
              <a:t>demanding</a:t>
            </a:r>
            <a:endParaRPr lang="en-US" sz="3600"/>
          </a:p>
          <a:p>
            <a:r>
              <a:rPr lang="en-US" sz="3600"/>
              <a:t>career</a:t>
            </a:r>
            <a:endParaRPr lang="en-US" sz="3600"/>
          </a:p>
          <a:p>
            <a:r>
              <a:rPr lang="en-US" sz="3600"/>
              <a:t>aim for</a:t>
            </a:r>
            <a:endParaRPr lang="en-US" sz="3600"/>
          </a:p>
          <a:p>
            <a:r>
              <a:rPr lang="en-US" sz="3600"/>
              <a:t>personal values</a:t>
            </a:r>
            <a:endParaRPr lang="en-US" sz="3600"/>
          </a:p>
          <a:p>
            <a:r>
              <a:rPr lang="en-US" sz="3600"/>
              <a:t>average</a:t>
            </a:r>
            <a:endParaRPr lang="en-US" sz="3600"/>
          </a:p>
          <a:p>
            <a:r>
              <a:rPr lang="en-US" sz="3600"/>
              <a:t>capture</a:t>
            </a:r>
            <a:endParaRPr lang="en-US" sz="360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en-US" sz="3600"/>
              <a:t>spirit</a:t>
            </a:r>
            <a:endParaRPr lang="en-US" sz="3600"/>
          </a:p>
          <a:p>
            <a:r>
              <a:rPr lang="en-US" sz="3600"/>
              <a:t>lion</a:t>
            </a:r>
            <a:endParaRPr lang="en-US" sz="3600"/>
          </a:p>
          <a:p>
            <a:r>
              <a:rPr lang="en-US" sz="3600"/>
              <a:t>talent</a:t>
            </a:r>
            <a:endParaRPr lang="en-US" sz="3600"/>
          </a:p>
          <a:p>
            <a:r>
              <a:rPr lang="en-US" sz="3600"/>
              <a:t>discover</a:t>
            </a:r>
            <a:endParaRPr lang="en-US" sz="3600"/>
          </a:p>
          <a:p>
            <a:r>
              <a:rPr lang="en-US" sz="3600"/>
              <a:t>passion</a:t>
            </a:r>
            <a:endParaRPr lang="en-US" sz="3600"/>
          </a:p>
          <a:p>
            <a:r>
              <a:rPr lang="en-US" sz="3600"/>
              <a:t>adventure</a:t>
            </a:r>
            <a:endParaRPr lang="en-US" sz="3600"/>
          </a:p>
        </p:txBody>
      </p:sp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Writing     p. 27            Writing an opinion essay</a:t>
            </a:r>
            <a:endParaRPr lang="en-US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Замещающее содержимое 6" descr="структура эссе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46250" y="1381760"/>
            <a:ext cx="8233410" cy="5106035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320" y="2671011"/>
            <a:ext cx="5257803" cy="24271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000" b="1"/>
              <a:t>Music pause</a:t>
            </a:r>
            <a:endParaRPr lang="en-US" sz="6000" b="1" dirty="0"/>
          </a:p>
        </p:txBody>
      </p:sp>
      <p:cxnSp>
        <p:nvCxnSpPr>
          <p:cNvPr id="16" name="Straight Arrow Connector 15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655320" y="2316480"/>
            <a:ext cx="41148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4"/>
          <a:stretch>
            <a:fillRect/>
          </a:stretch>
        </p:blipFill>
        <p:spPr>
          <a:xfrm>
            <a:off x="5913124" y="10"/>
            <a:ext cx="6278877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5300" y="365125"/>
            <a:ext cx="10858500" cy="4752975"/>
          </a:xfrm>
        </p:spPr>
        <p:txBody>
          <a:bodyPr>
            <a:normAutofit/>
          </a:bodyPr>
          <a:lstStyle/>
          <a:p>
            <a:pPr algn="ctr"/>
            <a:r>
              <a:rPr lang="en-US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Phrasal verb</a:t>
            </a:r>
            <a:br>
              <a:rPr lang="en-US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en-US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Run</a:t>
            </a:r>
            <a:endParaRPr lang="ru-RU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ltGray">
          <a:xfrm>
            <a:off x="336884" y="321177"/>
            <a:ext cx="4332307" cy="6179552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74237" y="914400"/>
            <a:ext cx="3657600" cy="288757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Run away from- </a:t>
            </a:r>
            <a:r>
              <a:rPr lang="en-US" sz="4800" b="1" i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убегать от кого-либо</a:t>
            </a:r>
            <a:endParaRPr lang="en-US" sz="4800" b="1" i="1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5" name="Straight Connector 14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1191126" y="3910267"/>
            <a:ext cx="258679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Изображение выглядит как дорога, внешний, здание, улица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1"/>
          <a:stretch>
            <a:fillRect/>
          </a:stretch>
        </p:blipFill>
        <p:spPr>
          <a:xfrm>
            <a:off x="5153822" y="1422040"/>
            <a:ext cx="6553545" cy="402186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46628" y="1783959"/>
            <a:ext cx="4645250" cy="288911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100" b="1" dirty="0"/>
              <a:t>Run into-</a:t>
            </a:r>
            <a:r>
              <a:rPr lang="en-US" sz="5100" i="1" dirty="0" err="1"/>
              <a:t>натолкнуться</a:t>
            </a:r>
            <a:r>
              <a:rPr lang="ru-RU" sz="5100" i="1" dirty="0"/>
              <a:t>, </a:t>
            </a:r>
            <a:r>
              <a:rPr lang="ru-RU" sz="5100" i="1" dirty="0" err="1"/>
              <a:t>всретиться</a:t>
            </a:r>
            <a:r>
              <a:rPr lang="ru-RU" sz="5100" i="1" dirty="0"/>
              <a:t> неожиданно</a:t>
            </a:r>
            <a:endParaRPr lang="en-US" sz="5100" i="1" dirty="0"/>
          </a:p>
        </p:txBody>
      </p:sp>
      <p:sp>
        <p:nvSpPr>
          <p:cNvPr id="17" name="Freeform: Shap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 descr="Изображение выглядит как человек, внешний, женщина, здание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5" r="11870" b="-1"/>
          <a:stretch>
            <a:fillRect/>
          </a:stretch>
        </p:blipFill>
        <p:spPr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46628" y="1783959"/>
            <a:ext cx="4645250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/>
              <a:t>Run over - </a:t>
            </a:r>
            <a:r>
              <a:rPr lang="en-US" sz="6000" i="1"/>
              <a:t>переехать, задавить</a:t>
            </a:r>
            <a:endParaRPr lang="en-US" sz="6000" i="1"/>
          </a:p>
        </p:txBody>
      </p:sp>
      <p:sp>
        <p:nvSpPr>
          <p:cNvPr id="14" name="Freeform: Shap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Рисунок 4" descr="Изображение выглядит как внешний, знак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7" r="12119"/>
          <a:stretch>
            <a:fillRect/>
          </a:stretch>
        </p:blipFill>
        <p:spPr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6746628" y="1783959"/>
            <a:ext cx="4645250" cy="28891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/>
              <a:t>Run out of-</a:t>
            </a:r>
            <a:r>
              <a:rPr lang="en-US" sz="6000" b="1" i="1"/>
              <a:t>исчерпать, закончиться</a:t>
            </a:r>
            <a:endParaRPr lang="en-US" sz="6000" b="1" i="1"/>
          </a:p>
        </p:txBody>
      </p:sp>
      <p:sp>
        <p:nvSpPr>
          <p:cNvPr id="12" name="Freeform: Shap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7" r="31940" b="1"/>
          <a:stretch>
            <a:fillRect/>
          </a:stretch>
        </p:blipFill>
        <p:spPr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/>
              <a:t>2a Reading p.18</a:t>
            </a:r>
            <a:endParaRPr lang="en-US" altLang="ru-RU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/>
              <a:t>ex.1 p.18                                </a:t>
            </a:r>
            <a:endParaRPr lang="en-US" altLang="ru-RU"/>
          </a:p>
          <a:p>
            <a:pPr marL="0" indent="0" algn="ctr">
              <a:buNone/>
            </a:pPr>
            <a:r>
              <a:rPr lang="en-US" altLang="ru-RU" sz="4800"/>
              <a:t>  Part-time jobs</a:t>
            </a:r>
            <a:r>
              <a:rPr lang="ru-RU" altLang="en-US" sz="4800"/>
              <a:t> (работа, предполагающая неполную занятость)</a:t>
            </a:r>
            <a:endParaRPr lang="en-US" altLang="ru-RU" sz="4800"/>
          </a:p>
          <a:p>
            <a:pPr marL="0" indent="0">
              <a:buNone/>
            </a:pPr>
            <a:r>
              <a:rPr lang="ru-RU" altLang="en-US"/>
              <a:t>       </a:t>
            </a:r>
            <a:r>
              <a:rPr lang="en-US" altLang="en-US"/>
              <a:t>babbysitter</a:t>
            </a:r>
            <a:r>
              <a:rPr lang="ru-RU" altLang="en-US"/>
              <a:t>     </a:t>
            </a:r>
            <a:r>
              <a:rPr lang="en-US" altLang="ru-RU"/>
              <a:t>waiter</a:t>
            </a:r>
            <a:r>
              <a:rPr lang="ru-RU" altLang="en-US"/>
              <a:t>    </a:t>
            </a:r>
            <a:r>
              <a:rPr lang="en-US" altLang="ru-RU"/>
              <a:t>dish washer</a:t>
            </a:r>
            <a:r>
              <a:rPr lang="ru-RU" altLang="en-US"/>
              <a:t>   </a:t>
            </a:r>
            <a:r>
              <a:rPr lang="en-US" altLang="ru-RU"/>
              <a:t>car washer</a:t>
            </a:r>
            <a:r>
              <a:rPr lang="ru-RU" altLang="en-US"/>
              <a:t>    </a:t>
            </a:r>
            <a:r>
              <a:rPr lang="en-US" altLang="ru-RU"/>
              <a:t>gardener           worker</a:t>
            </a:r>
            <a:r>
              <a:rPr lang="ru-RU" altLang="en-US"/>
              <a:t>       с</a:t>
            </a:r>
            <a:r>
              <a:rPr lang="en-US" altLang="en-US"/>
              <a:t>amp leader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                                     </a:t>
            </a:r>
            <a:endParaRPr lang="en-US" alt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46628" y="1783959"/>
            <a:ext cx="4645250" cy="288911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000" b="1" dirty="0"/>
              <a:t>Run on- </a:t>
            </a:r>
            <a:r>
              <a:rPr lang="ru-RU" sz="6000" b="1" i="1" dirty="0"/>
              <a:t>работать на каком-либо топливе</a:t>
            </a:r>
            <a:endParaRPr lang="en-US" sz="6000" b="1" i="1" dirty="0"/>
          </a:p>
        </p:txBody>
      </p:sp>
      <p:sp>
        <p:nvSpPr>
          <p:cNvPr id="14" name="Freeform: Shap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Рисунок 4" descr="Изображение выглядит как внешний, трава, человек, оружие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5" r="26870" b="1"/>
          <a:stretch>
            <a:fillRect/>
          </a:stretch>
        </p:blipFill>
        <p:spPr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" name="Рисунок 8" descr="Изображение выглядит как внешний, трава, человек, оружие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5" r="26870" b="1"/>
          <a:stretch>
            <a:fillRect/>
          </a:stretch>
        </p:blipFill>
        <p:spPr>
          <a:xfrm>
            <a:off x="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300" y="188912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US" sz="8000" b="1" dirty="0">
                <a:solidFill>
                  <a:srgbClr val="C00000"/>
                </a:solidFill>
              </a:rPr>
              <a:t>Word</a:t>
            </a:r>
            <a:br>
              <a:rPr lang="en-US" sz="8000" b="1" dirty="0">
                <a:solidFill>
                  <a:srgbClr val="C00000"/>
                </a:solidFill>
              </a:rPr>
            </a:br>
            <a:r>
              <a:rPr lang="en-US" sz="8000" b="1" dirty="0">
                <a:solidFill>
                  <a:srgbClr val="C00000"/>
                </a:solidFill>
              </a:rPr>
              <a:t> battle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Изображение выглядит как небо&#10;&#10;Описание создано автоматически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159" y="1483821"/>
            <a:ext cx="2159492" cy="2159492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25575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>
                <a:solidFill>
                  <a:srgbClr val="7030A0"/>
                </a:solidFill>
              </a:rPr>
              <a:t>The </a:t>
            </a:r>
            <a:r>
              <a:rPr lang="ru-RU" sz="6600" b="1" dirty="0">
                <a:solidFill>
                  <a:srgbClr val="7030A0"/>
                </a:solidFill>
              </a:rPr>
              <a:t>1-</a:t>
            </a:r>
            <a:r>
              <a:rPr lang="en-US" sz="6600" b="1" dirty="0" err="1">
                <a:solidFill>
                  <a:srgbClr val="7030A0"/>
                </a:solidFill>
              </a:rPr>
              <a:t>st</a:t>
            </a:r>
            <a:r>
              <a:rPr lang="en-US" sz="6600" b="1" dirty="0">
                <a:solidFill>
                  <a:srgbClr val="7030A0"/>
                </a:solidFill>
              </a:rPr>
              <a:t> team</a:t>
            </a:r>
            <a:endParaRPr lang="ru-RU" sz="6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внешний, трава, человек, оружие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8" r="10002" b="1"/>
          <a:stretch>
            <a:fillRect/>
          </a:stretch>
        </p:blipFill>
        <p:spPr>
          <a:xfrm>
            <a:off x="838200" y="-3810"/>
            <a:ext cx="9928860" cy="6858001"/>
          </a:xfrm>
          <a:prstGeom prst="rect">
            <a:avLst/>
          </a:prstGeom>
        </p:spPr>
      </p:pic>
      <p:pic>
        <p:nvPicPr>
          <p:cNvPr id="7" name="Picture 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человек, внешний, женщина, здание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5" b="7865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дорога, внешний, здание, улица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r="2769" b="-2"/>
          <a:stretch>
            <a:fillRect/>
          </a:stretch>
        </p:blipFill>
        <p:spPr>
          <a:xfrm>
            <a:off x="838200" y="-3810"/>
            <a:ext cx="9928860" cy="6858001"/>
          </a:xfrm>
          <a:prstGeom prst="rect">
            <a:avLst/>
          </a:prstGeom>
        </p:spPr>
      </p:pic>
      <p:pic>
        <p:nvPicPr>
          <p:cNvPr id="7" name="Picture 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7" r="31940" b="1"/>
          <a:stretch>
            <a:fillRect/>
          </a:stretch>
        </p:blipFill>
        <p:spPr>
          <a:xfrm>
            <a:off x="3649170" y="643466"/>
            <a:ext cx="4893659" cy="5571067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внешний, знак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5" r="-1" b="-1"/>
          <a:stretch>
            <a:fillRect/>
          </a:stretch>
        </p:blipFill>
        <p:spPr>
          <a:xfrm>
            <a:off x="838200" y="-3810"/>
            <a:ext cx="9928860" cy="6858001"/>
          </a:xfrm>
          <a:prstGeom prst="rect">
            <a:avLst/>
          </a:prstGeom>
        </p:spPr>
      </p:pic>
      <p:pic>
        <p:nvPicPr>
          <p:cNvPr id="7" name="Picture 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66875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>
                <a:solidFill>
                  <a:srgbClr val="7030A0"/>
                </a:solidFill>
              </a:rPr>
              <a:t>The 2-nd team</a:t>
            </a:r>
            <a:endParaRPr lang="ru-RU" sz="6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человек, внешний, женщина, здание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5" b="7865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2а </a:t>
            </a:r>
            <a:r>
              <a:rPr lang="en-US" altLang="ru-RU"/>
              <a:t>Check these words p.18</a:t>
            </a:r>
            <a:endParaRPr lang="en-US" altLang="ru-RU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en-US" altLang="ru-RU"/>
              <a:t>spare time - </a:t>
            </a:r>
            <a:endParaRPr lang="en-US" altLang="ru-RU"/>
          </a:p>
          <a:p>
            <a:r>
              <a:rPr lang="en-US" altLang="ru-RU"/>
              <a:t>responsible -</a:t>
            </a:r>
            <a:endParaRPr lang="en-US" altLang="ru-RU"/>
          </a:p>
          <a:p>
            <a:r>
              <a:rPr lang="en-US" altLang="ru-RU"/>
              <a:t>available - </a:t>
            </a:r>
            <a:endParaRPr lang="en-US" altLang="ru-RU"/>
          </a:p>
          <a:p>
            <a:r>
              <a:rPr lang="en-US" altLang="ru-RU"/>
              <a:t>occupation - </a:t>
            </a:r>
            <a:endParaRPr lang="en-US" altLang="ru-RU"/>
          </a:p>
          <a:p>
            <a:r>
              <a:rPr lang="en-US" altLang="ru-RU"/>
              <a:t>apply - </a:t>
            </a:r>
            <a:endParaRPr lang="en-US" altLang="ru-RU"/>
          </a:p>
          <a:p>
            <a:r>
              <a:rPr lang="en-US" altLang="ru-RU"/>
              <a:t>volunteer - </a:t>
            </a:r>
            <a:endParaRPr lang="en-US" altLang="ru-RU"/>
          </a:p>
          <a:p>
            <a:r>
              <a:rPr lang="en-US" altLang="ru-RU"/>
              <a:t>work experience - </a:t>
            </a:r>
            <a:endParaRPr lang="en-US" altLang="ru-RU"/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en-US" altLang="ru-RU"/>
              <a:t>skill -</a:t>
            </a:r>
            <a:endParaRPr lang="en-US" altLang="ru-RU"/>
          </a:p>
          <a:p>
            <a:r>
              <a:rPr lang="en-US" altLang="ru-RU"/>
              <a:t>rewarding - </a:t>
            </a:r>
            <a:endParaRPr lang="en-US" altLang="ru-RU"/>
          </a:p>
          <a:p>
            <a:r>
              <a:rPr lang="en-US" altLang="ru-RU"/>
              <a:t>the great outdoors -</a:t>
            </a:r>
            <a:endParaRPr lang="en-US" altLang="ru-RU"/>
          </a:p>
          <a:p>
            <a:r>
              <a:rPr lang="en-US" altLang="ru-RU"/>
              <a:t>golf  caddy - </a:t>
            </a:r>
            <a:endParaRPr lang="en-US" altLang="ru-RU"/>
          </a:p>
          <a:p>
            <a:r>
              <a:rPr lang="en-US" altLang="ru-RU"/>
              <a:t>hand over - </a:t>
            </a:r>
            <a:endParaRPr lang="en-US" altLang="ru-RU"/>
          </a:p>
          <a:p>
            <a:r>
              <a:rPr lang="en-US" altLang="ru-RU"/>
              <a:t>add up -</a:t>
            </a:r>
            <a:endParaRPr lang="en-US" altLang="ru-RU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внешний, знак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5" r="-1" b="-1"/>
          <a:stretch>
            <a:fillRect/>
          </a:stretch>
        </p:blipFill>
        <p:spPr>
          <a:xfrm>
            <a:off x="838200" y="-3810"/>
            <a:ext cx="9928860" cy="6858001"/>
          </a:xfrm>
          <a:prstGeom prst="rect">
            <a:avLst/>
          </a:prstGeom>
        </p:spPr>
      </p:pic>
      <p:pic>
        <p:nvPicPr>
          <p:cNvPr id="7" name="Picture 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7" r="31940" b="1"/>
          <a:stretch>
            <a:fillRect/>
          </a:stretch>
        </p:blipFill>
        <p:spPr>
          <a:xfrm>
            <a:off x="3649170" y="643466"/>
            <a:ext cx="4893659" cy="5571067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внешний, трава, человек, оружие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8" r="10002" b="1"/>
          <a:stretch>
            <a:fillRect/>
          </a:stretch>
        </p:blipFill>
        <p:spPr>
          <a:xfrm>
            <a:off x="838200" y="-3810"/>
            <a:ext cx="9928860" cy="6858001"/>
          </a:xfrm>
          <a:prstGeom prst="rect">
            <a:avLst/>
          </a:prstGeom>
        </p:spPr>
      </p:pic>
      <p:pic>
        <p:nvPicPr>
          <p:cNvPr id="7" name="Picture 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дорога, внешний, здание, улица&#10;&#10;Описание создано автоматически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" r="2769" b="-2"/>
          <a:stretch>
            <a:fillRect/>
          </a:stretch>
        </p:blipFill>
        <p:spPr>
          <a:xfrm>
            <a:off x="838200" y="-3810"/>
            <a:ext cx="9928860" cy="6858001"/>
          </a:xfrm>
          <a:prstGeom prst="rect">
            <a:avLst/>
          </a:prstGeom>
        </p:spPr>
      </p:pic>
      <p:pic>
        <p:nvPicPr>
          <p:cNvPr id="7" name="Picture 6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Ex. 8, p.69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83544" y="365125"/>
            <a:ext cx="8532055" cy="1325563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Home task: Ex.4, p.68, Ex.5a, p.80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/>
              <a:t>ex.9 p.19 Phrasal verb </a:t>
            </a:r>
            <a:r>
              <a:rPr lang="en-US" altLang="ru-RU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give</a:t>
            </a:r>
            <a:endParaRPr lang="en-US" altLang="ru-RU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8707120" cy="4526280"/>
          </a:xfrm>
        </p:spPr>
        <p:txBody>
          <a:bodyPr/>
          <a:p>
            <a:r>
              <a:rPr lang="en-US" altLang="ru-RU" sz="4000"/>
              <a:t>give away - </a:t>
            </a:r>
            <a:r>
              <a:rPr lang="ru-RU" altLang="ru-RU" sz="4000"/>
              <a:t>дарить, жертвовать</a:t>
            </a:r>
            <a:endParaRPr lang="ru-RU" altLang="ru-RU" sz="4000"/>
          </a:p>
          <a:p>
            <a:r>
              <a:rPr lang="en-US" altLang="ru-RU" sz="4000"/>
              <a:t>give back - </a:t>
            </a:r>
            <a:r>
              <a:rPr lang="ru-RU" altLang="ru-RU" sz="4000"/>
              <a:t>возвращать, отдавать</a:t>
            </a:r>
            <a:endParaRPr lang="en-US" altLang="ru-RU" sz="4000"/>
          </a:p>
          <a:p>
            <a:r>
              <a:rPr lang="en-US" altLang="ru-RU" sz="4000"/>
              <a:t>give in - </a:t>
            </a:r>
            <a:r>
              <a:rPr lang="ru-RU" altLang="en-US" sz="4000"/>
              <a:t>уступать, сдаваться</a:t>
            </a:r>
            <a:endParaRPr lang="en-US" altLang="ru-RU" sz="4000"/>
          </a:p>
          <a:p>
            <a:r>
              <a:rPr lang="en-US" altLang="ru-RU" sz="4000"/>
              <a:t>give out - </a:t>
            </a:r>
            <a:r>
              <a:rPr lang="ru-RU" altLang="en-US" sz="4000"/>
              <a:t>обнародовать, провозглашать</a:t>
            </a:r>
            <a:endParaRPr lang="en-US" altLang="ru-RU" sz="4000"/>
          </a:p>
          <a:p>
            <a:r>
              <a:rPr lang="en-US" altLang="ru-RU" sz="4000"/>
              <a:t>give off - </a:t>
            </a:r>
            <a:r>
              <a:rPr lang="ru-RU" altLang="en-US" sz="4000"/>
              <a:t>испускать, выделять</a:t>
            </a:r>
            <a:endParaRPr lang="ru-RU" altLang="en-US" sz="4000"/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7957" y="98474"/>
            <a:ext cx="942535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6600" b="1" dirty="0">
                <a:solidFill>
                  <a:srgbClr val="C00000"/>
                </a:solidFill>
              </a:rPr>
              <a:t>Modals</a:t>
            </a:r>
            <a:endParaRPr lang="ru-RU" sz="6600" b="1" dirty="0">
              <a:solidFill>
                <a:srgbClr val="C00000"/>
              </a:solidFill>
            </a:endParaRPr>
          </a:p>
          <a:p>
            <a:pPr algn="ctr"/>
            <a:r>
              <a:rPr lang="en-US" sz="5400" dirty="0">
                <a:solidFill>
                  <a:srgbClr val="002060"/>
                </a:solidFill>
              </a:rPr>
              <a:t>can/could</a:t>
            </a:r>
            <a:endParaRPr lang="en-US" sz="5400" dirty="0">
              <a:solidFill>
                <a:srgbClr val="002060"/>
              </a:solidFill>
            </a:endParaRPr>
          </a:p>
          <a:p>
            <a:pPr algn="ctr"/>
            <a:r>
              <a:rPr lang="en-US" sz="5400" dirty="0">
                <a:solidFill>
                  <a:srgbClr val="002060"/>
                </a:solidFill>
              </a:rPr>
              <a:t>should</a:t>
            </a:r>
            <a:endParaRPr lang="en-US" sz="5400" dirty="0">
              <a:solidFill>
                <a:srgbClr val="002060"/>
              </a:solidFill>
            </a:endParaRPr>
          </a:p>
          <a:p>
            <a:pPr algn="ctr"/>
            <a:r>
              <a:rPr lang="en-US" sz="5400" dirty="0">
                <a:solidFill>
                  <a:srgbClr val="002060"/>
                </a:solidFill>
              </a:rPr>
              <a:t>may/might</a:t>
            </a:r>
            <a:endParaRPr lang="en-US" sz="5400" dirty="0">
              <a:solidFill>
                <a:srgbClr val="002060"/>
              </a:solidFill>
            </a:endParaRPr>
          </a:p>
          <a:p>
            <a:pPr algn="ctr"/>
            <a:r>
              <a:rPr lang="en-US" sz="5400" dirty="0">
                <a:solidFill>
                  <a:srgbClr val="002060"/>
                </a:solidFill>
              </a:rPr>
              <a:t>must/have to</a:t>
            </a:r>
            <a:endParaRPr lang="en-US" sz="5400" dirty="0">
              <a:solidFill>
                <a:srgbClr val="002060"/>
              </a:solidFill>
            </a:endParaRPr>
          </a:p>
          <a:p>
            <a:pPr algn="ctr"/>
            <a:r>
              <a:rPr lang="en-US" sz="5400" dirty="0">
                <a:solidFill>
                  <a:srgbClr val="002060"/>
                </a:solidFill>
              </a:rPr>
              <a:t>ought</a:t>
            </a:r>
            <a:endParaRPr lang="en-US" sz="5400" dirty="0">
              <a:solidFill>
                <a:srgbClr val="002060"/>
              </a:solidFill>
            </a:endParaRPr>
          </a:p>
          <a:p>
            <a:pPr algn="ctr"/>
            <a:r>
              <a:rPr lang="en-US" sz="5400" dirty="0">
                <a:solidFill>
                  <a:srgbClr val="002060"/>
                </a:solidFill>
              </a:rPr>
              <a:t>need</a:t>
            </a:r>
            <a:endParaRPr lang="ru-RU" sz="5400" dirty="0">
              <a:solidFill>
                <a:srgbClr val="002060"/>
              </a:solidFill>
            </a:endParaRPr>
          </a:p>
          <a:p>
            <a:pPr>
              <a:buNone/>
            </a:pPr>
            <a:endParaRPr lang="en-US" sz="36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2197" y="450166"/>
            <a:ext cx="10874326" cy="5689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ea typeface="Times New Roman" panose="02020603050405020304" pitchFamily="18" charset="0"/>
              </a:rPr>
              <a:t>Это тип </a:t>
            </a:r>
            <a:r>
              <a:rPr lang="ru-RU" sz="2800" u="sng" dirty="0">
                <a:ea typeface="Times New Roman" panose="02020603050405020304" pitchFamily="18" charset="0"/>
                <a:hlinkClick r:id="rId1"/>
              </a:rPr>
              <a:t>глаголов</a:t>
            </a:r>
            <a:r>
              <a:rPr lang="ru-RU" sz="2800" dirty="0">
                <a:ea typeface="Times New Roman" panose="02020603050405020304" pitchFamily="18" charset="0"/>
              </a:rPr>
              <a:t>, которые определяют </a:t>
            </a:r>
            <a:r>
              <a:rPr lang="ru-RU" sz="2800" i="1" dirty="0">
                <a:ea typeface="Times New Roman" panose="02020603050405020304" pitchFamily="18" charset="0"/>
              </a:rPr>
              <a:t>вероятность, возможность, способность или необходимость </a:t>
            </a:r>
            <a:r>
              <a:rPr lang="ru-RU" sz="2800" dirty="0">
                <a:ea typeface="Times New Roman" panose="02020603050405020304" pitchFamily="18" charset="0"/>
              </a:rPr>
              <a:t>совершения действия.</a:t>
            </a:r>
            <a:endParaRPr lang="en-US" sz="2800" dirty="0">
              <a:ea typeface="Times New Roman" panose="02020603050405020304" pitchFamily="18" charset="0"/>
            </a:endParaRPr>
          </a:p>
          <a:p>
            <a:endParaRPr lang="ru-RU" sz="2800" dirty="0">
              <a:ea typeface="Times New Roman" panose="02020603050405020304" pitchFamily="18" charset="0"/>
            </a:endParaRPr>
          </a:p>
          <a:p>
            <a:r>
              <a:rPr lang="ru-RU" sz="2800" dirty="0">
                <a:ea typeface="Times New Roman" panose="02020603050405020304" pitchFamily="18" charset="0"/>
              </a:rPr>
              <a:t>Например: </a:t>
            </a:r>
            <a:r>
              <a:rPr lang="ru-RU" sz="2800" i="1" dirty="0" err="1">
                <a:ea typeface="Times New Roman" panose="02020603050405020304" pitchFamily="18" charset="0"/>
              </a:rPr>
              <a:t>You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u="sng" dirty="0" err="1">
                <a:ea typeface="Times New Roman" panose="02020603050405020304" pitchFamily="18" charset="0"/>
              </a:rPr>
              <a:t>should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u="sng" dirty="0" err="1">
                <a:ea typeface="Times New Roman" panose="02020603050405020304" pitchFamily="18" charset="0"/>
              </a:rPr>
              <a:t>call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dirty="0" err="1">
                <a:ea typeface="Times New Roman" panose="02020603050405020304" pitchFamily="18" charset="0"/>
              </a:rPr>
              <a:t>her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dirty="0" err="1">
                <a:ea typeface="Times New Roman" panose="02020603050405020304" pitchFamily="18" charset="0"/>
              </a:rPr>
              <a:t>immediately</a:t>
            </a:r>
            <a:r>
              <a:rPr lang="ru-RU" sz="2800" i="1" dirty="0">
                <a:ea typeface="Times New Roman" panose="02020603050405020304" pitchFamily="18" charset="0"/>
              </a:rPr>
              <a:t>. — Тебе следует немедленно позвонить ей.</a:t>
            </a:r>
            <a:endParaRPr lang="ru-RU" sz="2800" dirty="0">
              <a:ea typeface="Times New Roman" panose="02020603050405020304" pitchFamily="18" charset="0"/>
            </a:endParaRPr>
          </a:p>
          <a:p>
            <a:r>
              <a:rPr lang="ru-RU" sz="2800" dirty="0">
                <a:ea typeface="Times New Roman" panose="02020603050405020304" pitchFamily="18" charset="0"/>
              </a:rPr>
              <a:t> </a:t>
            </a:r>
            <a:endParaRPr lang="ru-RU" sz="2800" dirty="0">
              <a:ea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Не меняются в зависимости от лица и времени действия</a:t>
            </a: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. Вопросительная форма </a:t>
            </a: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не требует вспомогательных глаголов</a:t>
            </a: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, а в отрицательной добавляется частичка </a:t>
            </a:r>
            <a:r>
              <a:rPr lang="ru-RU" sz="24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not</a:t>
            </a: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ea typeface="Times New Roman" panose="02020603050405020304" pitchFamily="18" charset="0"/>
              </a:rPr>
              <a:t>Например:</a:t>
            </a:r>
            <a:endParaRPr lang="ru-RU" sz="2800" dirty="0">
              <a:ea typeface="Times New Roman" panose="02020603050405020304" pitchFamily="18" charset="0"/>
            </a:endParaRPr>
          </a:p>
          <a:p>
            <a:r>
              <a:rPr lang="ru-RU" sz="2800" i="1" dirty="0" err="1">
                <a:ea typeface="Times New Roman" panose="02020603050405020304" pitchFamily="18" charset="0"/>
              </a:rPr>
              <a:t>Can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dirty="0" err="1">
                <a:ea typeface="Times New Roman" panose="02020603050405020304" pitchFamily="18" charset="0"/>
              </a:rPr>
              <a:t>you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dirty="0" err="1">
                <a:ea typeface="Times New Roman" panose="02020603050405020304" pitchFamily="18" charset="0"/>
              </a:rPr>
              <a:t>call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dirty="0" err="1">
                <a:ea typeface="Times New Roman" panose="02020603050405020304" pitchFamily="18" charset="0"/>
              </a:rPr>
              <a:t>me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dirty="0" err="1">
                <a:ea typeface="Times New Roman" panose="02020603050405020304" pitchFamily="18" charset="0"/>
              </a:rPr>
              <a:t>later</a:t>
            </a:r>
            <a:r>
              <a:rPr lang="ru-RU" sz="2800" i="1" dirty="0">
                <a:ea typeface="Times New Roman" panose="02020603050405020304" pitchFamily="18" charset="0"/>
              </a:rPr>
              <a:t>? — Ты можешь позвонить мне позже?</a:t>
            </a:r>
            <a:endParaRPr lang="ru-RU" sz="2800" dirty="0">
              <a:ea typeface="Times New Roman" panose="02020603050405020304" pitchFamily="18" charset="0"/>
            </a:endParaRPr>
          </a:p>
          <a:p>
            <a:r>
              <a:rPr lang="ru-RU" sz="2800" i="1" dirty="0">
                <a:ea typeface="Times New Roman" panose="02020603050405020304" pitchFamily="18" charset="0"/>
              </a:rPr>
              <a:t>I </a:t>
            </a:r>
            <a:r>
              <a:rPr lang="ru-RU" sz="2800" i="1" dirty="0" err="1">
                <a:ea typeface="Times New Roman" panose="02020603050405020304" pitchFamily="18" charset="0"/>
              </a:rPr>
              <a:t>cannot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dirty="0" err="1">
                <a:ea typeface="Times New Roman" panose="02020603050405020304" pitchFamily="18" charset="0"/>
              </a:rPr>
              <a:t>answer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dirty="0" err="1">
                <a:ea typeface="Times New Roman" panose="02020603050405020304" pitchFamily="18" charset="0"/>
              </a:rPr>
              <a:t>the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dirty="0" err="1">
                <a:ea typeface="Times New Roman" panose="02020603050405020304" pitchFamily="18" charset="0"/>
              </a:rPr>
              <a:t>phone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dirty="0" err="1">
                <a:ea typeface="Times New Roman" panose="02020603050405020304" pitchFamily="18" charset="0"/>
              </a:rPr>
              <a:t>right</a:t>
            </a:r>
            <a:r>
              <a:rPr lang="ru-RU" sz="2800" i="1" dirty="0">
                <a:ea typeface="Times New Roman" panose="02020603050405020304" pitchFamily="18" charset="0"/>
              </a:rPr>
              <a:t> </a:t>
            </a:r>
            <a:r>
              <a:rPr lang="ru-RU" sz="2800" i="1" dirty="0" err="1">
                <a:ea typeface="Times New Roman" panose="02020603050405020304" pitchFamily="18" charset="0"/>
              </a:rPr>
              <a:t>now</a:t>
            </a:r>
            <a:r>
              <a:rPr lang="ru-RU" sz="2800" i="1" dirty="0">
                <a:ea typeface="Times New Roman" panose="02020603050405020304" pitchFamily="18" charset="0"/>
              </a:rPr>
              <a:t>. — Прямо сейчас я не могу ответить на звонок.</a:t>
            </a:r>
            <a:endParaRPr lang="ru-RU" sz="2800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>
                <a:solidFill>
                  <a:srgbClr val="FF0000"/>
                </a:solidFill>
              </a:rPr>
              <a:t>Can/Could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  <a:defRPr/>
            </a:pPr>
            <a:r>
              <a:rPr lang="en-US" sz="3500" dirty="0">
                <a:solidFill>
                  <a:srgbClr val="FF0000"/>
                </a:solidFill>
              </a:rPr>
              <a:t>Can</a:t>
            </a:r>
            <a:endParaRPr lang="en-US" sz="35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3500" dirty="0"/>
              <a:t>possibility </a:t>
            </a:r>
            <a:endParaRPr lang="en-US" sz="3500" dirty="0"/>
          </a:p>
          <a:p>
            <a:pPr>
              <a:defRPr/>
            </a:pPr>
            <a:r>
              <a:rPr lang="en-US" sz="3500" dirty="0"/>
              <a:t>ability</a:t>
            </a:r>
            <a:endParaRPr lang="en-US" sz="3500" dirty="0"/>
          </a:p>
          <a:p>
            <a:pPr>
              <a:defRPr/>
            </a:pPr>
            <a:r>
              <a:rPr lang="en-US" sz="3500" dirty="0"/>
              <a:t>permission</a:t>
            </a:r>
            <a:endParaRPr lang="en-US" sz="3500" dirty="0"/>
          </a:p>
          <a:p>
            <a:pPr>
              <a:defRPr/>
            </a:pPr>
            <a:r>
              <a:rPr lang="en-US" sz="3500" dirty="0"/>
              <a:t>request</a:t>
            </a:r>
            <a:endParaRPr lang="en-US" sz="3500" dirty="0"/>
          </a:p>
          <a:p>
            <a:pPr marL="0" indent="0">
              <a:buNone/>
              <a:defRPr/>
            </a:pPr>
            <a:r>
              <a:rPr lang="en-US" sz="3500" dirty="0">
                <a:solidFill>
                  <a:srgbClr val="FF0000"/>
                </a:solidFill>
              </a:rPr>
              <a:t>Could</a:t>
            </a:r>
            <a:r>
              <a:rPr lang="en-US" sz="3500" dirty="0">
                <a:solidFill>
                  <a:srgbClr val="FF9900"/>
                </a:solidFill>
              </a:rPr>
              <a:t> </a:t>
            </a:r>
            <a:endParaRPr lang="en-US" sz="3500" dirty="0">
              <a:solidFill>
                <a:srgbClr val="FF9900"/>
              </a:solidFill>
            </a:endParaRPr>
          </a:p>
          <a:p>
            <a:pPr>
              <a:defRPr/>
            </a:pPr>
            <a:r>
              <a:rPr lang="en-US" sz="3500" dirty="0"/>
              <a:t>past possibility, ability</a:t>
            </a:r>
            <a:endParaRPr lang="en-US" sz="3500" dirty="0"/>
          </a:p>
          <a:p>
            <a:pPr>
              <a:defRPr/>
            </a:pPr>
            <a:r>
              <a:rPr lang="en-US" sz="3500" dirty="0"/>
              <a:t>asking for permission</a:t>
            </a:r>
            <a:endParaRPr lang="en-US" sz="3500" dirty="0"/>
          </a:p>
          <a:p>
            <a:pPr>
              <a:defRPr/>
            </a:pPr>
            <a:r>
              <a:rPr lang="en-US" sz="3500" dirty="0"/>
              <a:t>request</a:t>
            </a:r>
            <a:endParaRPr lang="en-US" sz="3500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461782" cy="484246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i="1" dirty="0"/>
              <a:t>Can you help me today?</a:t>
            </a:r>
            <a:endParaRPr lang="en-US" sz="3200" i="1" dirty="0"/>
          </a:p>
          <a:p>
            <a:pPr marL="0" indent="0">
              <a:buNone/>
            </a:pPr>
            <a:r>
              <a:rPr lang="en-US" sz="3200" i="1" dirty="0"/>
              <a:t>Can you speak Chinese?</a:t>
            </a:r>
            <a:endParaRPr lang="en-US" sz="3200" i="1" dirty="0"/>
          </a:p>
          <a:p>
            <a:pPr marL="0" indent="0">
              <a:buNone/>
            </a:pPr>
            <a:r>
              <a:rPr lang="ru-RU" sz="3200" i="1" dirty="0"/>
              <a:t>I </a:t>
            </a:r>
            <a:r>
              <a:rPr lang="ru-RU" sz="3200" i="1" dirty="0" err="1"/>
              <a:t>can</a:t>
            </a:r>
            <a:r>
              <a:rPr lang="ru-RU" sz="3200" i="1" dirty="0"/>
              <a:t> </a:t>
            </a:r>
            <a:r>
              <a:rPr lang="ru-RU" sz="3200" i="1" dirty="0" err="1"/>
              <a:t>drive</a:t>
            </a:r>
            <a:r>
              <a:rPr lang="ru-RU" sz="3200" i="1" dirty="0"/>
              <a:t> a </a:t>
            </a:r>
            <a:r>
              <a:rPr lang="ru-RU" sz="3200" i="1" dirty="0" err="1"/>
              <a:t>car</a:t>
            </a:r>
            <a:r>
              <a:rPr lang="ru-RU" sz="3200" i="1" dirty="0"/>
              <a:t>. </a:t>
            </a:r>
            <a:endParaRPr lang="en-US" sz="3200" i="1" dirty="0"/>
          </a:p>
          <a:p>
            <a:pPr marL="0" indent="0">
              <a:buNone/>
            </a:pPr>
            <a:r>
              <a:rPr lang="en-US" sz="3200" i="1" dirty="0"/>
              <a:t>You can go.</a:t>
            </a:r>
            <a:endParaRPr lang="en-US" sz="3200" i="1" dirty="0"/>
          </a:p>
          <a:p>
            <a:pPr marL="0" indent="0">
              <a:buNone/>
            </a:pPr>
            <a:r>
              <a:rPr lang="ru-RU" sz="3200" i="1" dirty="0" err="1"/>
              <a:t>She</a:t>
            </a:r>
            <a:r>
              <a:rPr lang="ru-RU" sz="3200" i="1" dirty="0"/>
              <a:t> </a:t>
            </a:r>
            <a:r>
              <a:rPr lang="ru-RU" sz="3200" i="1" dirty="0" err="1"/>
              <a:t>can</a:t>
            </a:r>
            <a:r>
              <a:rPr lang="ru-RU" sz="3200" i="1" dirty="0"/>
              <a:t> </a:t>
            </a:r>
            <a:r>
              <a:rPr lang="ru-RU" sz="3200" i="1" dirty="0" err="1"/>
              <a:t>play</a:t>
            </a:r>
            <a:r>
              <a:rPr lang="ru-RU" sz="3200" i="1" dirty="0"/>
              <a:t> </a:t>
            </a:r>
            <a:r>
              <a:rPr lang="ru-RU" sz="3200" i="1" dirty="0" err="1"/>
              <a:t>the</a:t>
            </a:r>
            <a:r>
              <a:rPr lang="ru-RU" sz="3200" i="1" dirty="0"/>
              <a:t> </a:t>
            </a:r>
            <a:r>
              <a:rPr lang="ru-RU" sz="3200" i="1" dirty="0" err="1"/>
              <a:t>drums</a:t>
            </a:r>
            <a:r>
              <a:rPr lang="ru-RU" sz="3200" i="1" dirty="0"/>
              <a:t> </a:t>
            </a:r>
            <a:r>
              <a:rPr lang="ru-RU" sz="3200" i="1" dirty="0" err="1"/>
              <a:t>when</a:t>
            </a:r>
            <a:r>
              <a:rPr lang="ru-RU" sz="3200" i="1" dirty="0"/>
              <a:t> </a:t>
            </a:r>
            <a:r>
              <a:rPr lang="ru-RU" sz="3200" i="1" dirty="0" err="1"/>
              <a:t>all</a:t>
            </a:r>
            <a:r>
              <a:rPr lang="ru-RU" sz="3200" i="1" dirty="0"/>
              <a:t> </a:t>
            </a:r>
            <a:r>
              <a:rPr lang="ru-RU" sz="3200" i="1" dirty="0" err="1"/>
              <a:t>neighbours</a:t>
            </a:r>
            <a:r>
              <a:rPr lang="ru-RU" sz="3200" i="1" dirty="0"/>
              <a:t> </a:t>
            </a:r>
            <a:r>
              <a:rPr lang="ru-RU" sz="3200" i="1" dirty="0" err="1"/>
              <a:t>are</a:t>
            </a:r>
            <a:r>
              <a:rPr lang="ru-RU" sz="3200" i="1" dirty="0"/>
              <a:t> </a:t>
            </a:r>
            <a:r>
              <a:rPr lang="ru-RU" sz="3200" i="1" dirty="0" err="1"/>
              <a:t>away</a:t>
            </a:r>
            <a:r>
              <a:rPr lang="ru-RU" sz="3200" i="1" dirty="0"/>
              <a:t>. </a:t>
            </a:r>
            <a:endParaRPr lang="en-US" sz="3200" i="1" dirty="0"/>
          </a:p>
          <a:p>
            <a:pPr marL="0" indent="0">
              <a:buNone/>
            </a:pPr>
            <a:endParaRPr lang="en-US" sz="3200" i="1" dirty="0"/>
          </a:p>
          <a:p>
            <a:pPr marL="0" indent="0">
              <a:buNone/>
            </a:pPr>
            <a:r>
              <a:rPr lang="en-US" sz="3200" i="1" dirty="0"/>
              <a:t>Could you pass me some sugar?</a:t>
            </a:r>
            <a:endParaRPr lang="en-US" sz="3200" i="1" dirty="0"/>
          </a:p>
          <a:p>
            <a:pPr marL="0" indent="0">
              <a:buNone/>
            </a:pPr>
            <a:r>
              <a:rPr lang="en-US" sz="3200" i="1" dirty="0"/>
              <a:t>She could read when she was five years old.</a:t>
            </a:r>
            <a:endParaRPr lang="ru-RU" sz="3200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</a:rPr>
              <a:t>May/Might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  <a:defRPr/>
            </a:pPr>
            <a:r>
              <a:rPr lang="en-US" sz="3800" dirty="0">
                <a:solidFill>
                  <a:srgbClr val="FF0000"/>
                </a:solidFill>
              </a:rPr>
              <a:t>May</a:t>
            </a:r>
            <a:endParaRPr lang="en-US" sz="38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3800" dirty="0"/>
              <a:t>request</a:t>
            </a:r>
            <a:r>
              <a:rPr lang="en-US" sz="3800" dirty="0">
                <a:solidFill>
                  <a:srgbClr val="FF9900"/>
                </a:solidFill>
              </a:rPr>
              <a:t> </a:t>
            </a:r>
            <a:endParaRPr lang="en-US" sz="3800" dirty="0">
              <a:solidFill>
                <a:srgbClr val="FF9900"/>
              </a:solidFill>
            </a:endParaRPr>
          </a:p>
          <a:p>
            <a:pPr>
              <a:defRPr/>
            </a:pPr>
            <a:r>
              <a:rPr lang="en-US" sz="3800" dirty="0"/>
              <a:t> permission</a:t>
            </a:r>
            <a:endParaRPr lang="en-US" sz="3800" dirty="0"/>
          </a:p>
          <a:p>
            <a:pPr>
              <a:defRPr/>
            </a:pPr>
            <a:r>
              <a:rPr lang="en-US" sz="3800" dirty="0"/>
              <a:t>possibility</a:t>
            </a:r>
            <a:endParaRPr lang="en-US" sz="3800" dirty="0"/>
          </a:p>
          <a:p>
            <a:pPr marL="0" indent="0">
              <a:buNone/>
              <a:defRPr/>
            </a:pPr>
            <a:r>
              <a:rPr lang="en-US" sz="3800" dirty="0">
                <a:solidFill>
                  <a:srgbClr val="FF0000"/>
                </a:solidFill>
              </a:rPr>
              <a:t>Might </a:t>
            </a:r>
            <a:endParaRPr lang="en-US" sz="38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3800" dirty="0"/>
              <a:t>possibility (higher degree of doubt)</a:t>
            </a:r>
            <a:endParaRPr lang="en-US" sz="3800" dirty="0"/>
          </a:p>
          <a:p>
            <a:pPr>
              <a:defRPr/>
            </a:pPr>
            <a:r>
              <a:rPr lang="en-US" sz="3800" dirty="0"/>
              <a:t>polite suggestion</a:t>
            </a:r>
            <a:endParaRPr lang="en-US" sz="3800" dirty="0"/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6172200" y="1547446"/>
            <a:ext cx="5181600" cy="462951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600" i="1" dirty="0" err="1"/>
              <a:t>You</a:t>
            </a:r>
            <a:r>
              <a:rPr lang="ru-RU" sz="3600" i="1" dirty="0"/>
              <a:t> </a:t>
            </a:r>
            <a:r>
              <a:rPr lang="ru-RU" sz="3600" dirty="0" err="1"/>
              <a:t>may</a:t>
            </a:r>
            <a:r>
              <a:rPr lang="ru-RU" sz="3600" dirty="0"/>
              <a:t> </a:t>
            </a:r>
            <a:r>
              <a:rPr lang="ru-RU" sz="3600" dirty="0" err="1"/>
              <a:t>leave</a:t>
            </a:r>
            <a:r>
              <a:rPr lang="ru-RU" sz="3600" dirty="0"/>
              <a:t> </a:t>
            </a:r>
            <a:r>
              <a:rPr lang="ru-RU" sz="3600" i="1" dirty="0" err="1"/>
              <a:t>your</a:t>
            </a:r>
            <a:r>
              <a:rPr lang="ru-RU" sz="3600" i="1" dirty="0"/>
              <a:t> </a:t>
            </a:r>
            <a:r>
              <a:rPr lang="ru-RU" sz="3600" i="1" dirty="0" err="1"/>
              <a:t>bag</a:t>
            </a:r>
            <a:r>
              <a:rPr lang="ru-RU" sz="3600" i="1" dirty="0"/>
              <a:t> </a:t>
            </a:r>
            <a:r>
              <a:rPr lang="ru-RU" sz="3600" i="1" dirty="0" err="1"/>
              <a:t>here</a:t>
            </a:r>
            <a:r>
              <a:rPr lang="ru-RU" sz="3600" i="1" dirty="0"/>
              <a:t> </a:t>
            </a:r>
            <a:r>
              <a:rPr lang="ru-RU" sz="3600" i="1" dirty="0" err="1"/>
              <a:t>until</a:t>
            </a:r>
            <a:r>
              <a:rPr lang="ru-RU" sz="3600" i="1" dirty="0"/>
              <a:t> </a:t>
            </a:r>
            <a:r>
              <a:rPr lang="ru-RU" sz="3600" i="1" dirty="0" err="1"/>
              <a:t>the</a:t>
            </a:r>
            <a:r>
              <a:rPr lang="ru-RU" sz="3600" i="1" dirty="0"/>
              <a:t> </a:t>
            </a:r>
            <a:r>
              <a:rPr lang="ru-RU" sz="3600" i="1" dirty="0" err="1"/>
              <a:t>classes</a:t>
            </a:r>
            <a:r>
              <a:rPr lang="ru-RU" sz="3600" i="1" dirty="0"/>
              <a:t> </a:t>
            </a:r>
            <a:r>
              <a:rPr lang="ru-RU" sz="3600" i="1" dirty="0" err="1"/>
              <a:t>are</a:t>
            </a:r>
            <a:r>
              <a:rPr lang="ru-RU" sz="3600" i="1" dirty="0"/>
              <a:t> </a:t>
            </a:r>
            <a:r>
              <a:rPr lang="ru-RU" sz="3600" i="1" dirty="0" err="1"/>
              <a:t>over</a:t>
            </a:r>
            <a:r>
              <a:rPr lang="ru-RU" sz="3600" i="1" dirty="0"/>
              <a:t>. </a:t>
            </a:r>
            <a:endParaRPr lang="en-US" sz="3600" i="1" dirty="0"/>
          </a:p>
          <a:p>
            <a:pPr marL="0" indent="0">
              <a:buNone/>
            </a:pPr>
            <a:endParaRPr lang="en-US" sz="3600" i="1" dirty="0"/>
          </a:p>
          <a:p>
            <a:pPr marL="0" indent="0">
              <a:buNone/>
            </a:pPr>
            <a:r>
              <a:rPr lang="ru-RU" sz="3600" i="1" dirty="0" err="1"/>
              <a:t>May</a:t>
            </a:r>
            <a:r>
              <a:rPr lang="ru-RU" sz="3600" i="1" dirty="0"/>
              <a:t> I </a:t>
            </a:r>
            <a:r>
              <a:rPr lang="ru-RU" sz="3600" i="1" dirty="0" err="1"/>
              <a:t>borrow</a:t>
            </a:r>
            <a:r>
              <a:rPr lang="ru-RU" sz="3600" i="1" dirty="0"/>
              <a:t> </a:t>
            </a:r>
            <a:r>
              <a:rPr lang="ru-RU" sz="3600" i="1" dirty="0" err="1"/>
              <a:t>your</a:t>
            </a:r>
            <a:r>
              <a:rPr lang="ru-RU" sz="3600" i="1" dirty="0"/>
              <a:t> </a:t>
            </a:r>
            <a:r>
              <a:rPr lang="ru-RU" sz="3600" i="1" dirty="0" err="1"/>
              <a:t>notebook</a:t>
            </a:r>
            <a:r>
              <a:rPr lang="en-US" sz="3600" i="1" dirty="0"/>
              <a:t>?</a:t>
            </a:r>
            <a:endParaRPr lang="en-US" sz="3600" i="1" dirty="0"/>
          </a:p>
          <a:p>
            <a:pPr marL="0" indent="0">
              <a:buNone/>
            </a:pPr>
            <a:endParaRPr lang="en-US" sz="3600" i="1" dirty="0"/>
          </a:p>
          <a:p>
            <a:pPr marL="0" indent="0">
              <a:buNone/>
            </a:pPr>
            <a:r>
              <a:rPr lang="en-US" sz="3600" i="1" dirty="0"/>
              <a:t>They may know it, but I am really not sure.</a:t>
            </a:r>
            <a:endParaRPr lang="en-US" sz="3600" i="1" dirty="0"/>
          </a:p>
          <a:p>
            <a:pPr marL="0" indent="0">
              <a:buNone/>
            </a:pPr>
            <a:endParaRPr lang="en-US" sz="3600" i="1" dirty="0"/>
          </a:p>
          <a:p>
            <a:pPr marL="0" indent="0">
              <a:buNone/>
            </a:pPr>
            <a:r>
              <a:rPr lang="en-US" sz="3600" i="1" dirty="0"/>
              <a:t>They might know it, but they were out of town.</a:t>
            </a:r>
            <a:endParaRPr lang="en-US" sz="3600" i="1" dirty="0"/>
          </a:p>
          <a:p>
            <a:pPr marL="0" indent="0">
              <a:buNone/>
            </a:pPr>
            <a:endParaRPr lang="ru-RU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usiness Cooperate">
  <a:themeElements>
    <a:clrScheme name="Business Cooper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siness Cooperate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Business Cooper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Cooper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Cooper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Cooper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Cooper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Cooper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Cooper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Cooper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Cooper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Cooper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Cooper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Cooper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4317</Words>
  <Application>WPS Presentation</Application>
  <PresentationFormat>Широкоэкранный</PresentationFormat>
  <Paragraphs>232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Arial</vt:lpstr>
      <vt:lpstr>SimSun</vt:lpstr>
      <vt:lpstr>Wingdings</vt:lpstr>
      <vt:lpstr>Times New Roman</vt:lpstr>
      <vt:lpstr>Calibri</vt:lpstr>
      <vt:lpstr>Microsoft YaHei</vt:lpstr>
      <vt:lpstr>Arial Unicode MS</vt:lpstr>
      <vt:lpstr>Calibri</vt:lpstr>
      <vt:lpstr>Business Cooperate</vt:lpstr>
      <vt:lpstr>MODULE 2    JOBS</vt:lpstr>
      <vt:lpstr>2a Reading p.18</vt:lpstr>
      <vt:lpstr>2a Reading p.18</vt:lpstr>
      <vt:lpstr>2а Check these words p.18</vt:lpstr>
      <vt:lpstr>PowerPoint 演示文稿</vt:lpstr>
      <vt:lpstr>PowerPoint 演示文稿</vt:lpstr>
      <vt:lpstr>PowerPoint 演示文稿</vt:lpstr>
      <vt:lpstr>Can/Could</vt:lpstr>
      <vt:lpstr>May/Might</vt:lpstr>
      <vt:lpstr>Should/Ought to</vt:lpstr>
      <vt:lpstr>Must/Mustn’t</vt:lpstr>
      <vt:lpstr>Must/Have to</vt:lpstr>
      <vt:lpstr>PowerPoint 演示文稿</vt:lpstr>
      <vt:lpstr>PowerPoint 演示文稿</vt:lpstr>
      <vt:lpstr> Need </vt:lpstr>
      <vt:lpstr>PowerPoint 演示文稿</vt:lpstr>
      <vt:lpstr>to be going to (Infinitive) - собираться что-либо сделать</vt:lpstr>
      <vt:lpstr>Time words. The future.</vt:lpstr>
      <vt:lpstr>ex.8 p.21 b), ex.9 p.21</vt:lpstr>
      <vt:lpstr>Task 1 Choose the correct word. </vt:lpstr>
      <vt:lpstr> Check your answers </vt:lpstr>
      <vt:lpstr>2c  Reading</vt:lpstr>
      <vt:lpstr>Writing     p. 27            Writing an opinion essay</vt:lpstr>
      <vt:lpstr>Music pause</vt:lpstr>
      <vt:lpstr>Phrasal verb  Run</vt:lpstr>
      <vt:lpstr>Run away from- убегать от кого-либо</vt:lpstr>
      <vt:lpstr>Run into-натолкнуться, всретиться неожиданно</vt:lpstr>
      <vt:lpstr>Run over - переехать, задавить</vt:lpstr>
      <vt:lpstr>Run out of-исчерпать, закончиться</vt:lpstr>
      <vt:lpstr>Run on- работать на каком-либо топливе</vt:lpstr>
      <vt:lpstr>Word  battle</vt:lpstr>
      <vt:lpstr>The 1-st team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The 2-nd team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Ex. 8, p.69</vt:lpstr>
      <vt:lpstr>Home task: Ex.4, p.68, Ex.5a, p.80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Thursday, the 22-nd of November</dc:title>
  <dc:creator>Оксана</dc:creator>
  <cp:lastModifiedBy>krekn</cp:lastModifiedBy>
  <cp:revision>24</cp:revision>
  <dcterms:created xsi:type="dcterms:W3CDTF">2018-11-21T22:44:00Z</dcterms:created>
  <dcterms:modified xsi:type="dcterms:W3CDTF">2022-10-09T14:06:23Z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3E7456F4481A43ABBCE7B7AFC4AB78BE</vt:lpwstr>
  </property>
  <property fmtid="{D5CDD505-2E9C-101B-9397-08002B2CF9AE}" pid="3" name="KSOProductBuildVer">
    <vt:lpwstr>1049-11.2.0.11341</vt:lpwstr>
  </property>
</Properties>
</file>