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5" r:id="rId17"/>
    <p:sldId id="271" r:id="rId18"/>
    <p:sldId id="272"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21"/>
  </p:normalViewPr>
  <p:slideViewPr>
    <p:cSldViewPr snapToGrid="0" snapToObjects="1">
      <p:cViewPr varScale="1">
        <p:scale>
          <a:sx n="105" d="100"/>
          <a:sy n="105" d="100"/>
        </p:scale>
        <p:origin x="-672"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464028"/>
            <a:ext cx="9144000" cy="1641490"/>
          </a:xfrm>
        </p:spPr>
        <p:txBody>
          <a:bodyPr wrap="none" anchor="t">
            <a:normAutofit/>
          </a:bodyPr>
          <a:lstStyle>
            <a:lvl1pPr algn="r">
              <a:defRPr sz="9600" b="0" spc="-300">
                <a:gradFill flip="none" rotWithShape="1">
                  <a:gsLst>
                    <a:gs pos="32000">
                      <a:schemeClr val="tx1">
                        <a:lumMod val="89000"/>
                      </a:schemeClr>
                    </a:gs>
                    <a:gs pos="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ru-RU" smtClean="0"/>
              <a:t>Образец заголовка</a:t>
            </a:r>
            <a:endParaRPr lang="en-US" dirty="0"/>
          </a:p>
        </p:txBody>
      </p:sp>
      <p:sp>
        <p:nvSpPr>
          <p:cNvPr id="3" name="Subtitle 2"/>
          <p:cNvSpPr>
            <a:spLocks noGrp="1"/>
          </p:cNvSpPr>
          <p:nvPr>
            <p:ph type="subTitle" idx="1"/>
          </p:nvPr>
        </p:nvSpPr>
        <p:spPr>
          <a:xfrm>
            <a:off x="2209799" y="3694375"/>
            <a:ext cx="9144000" cy="754025"/>
          </a:xfrm>
        </p:spPr>
        <p:txBody>
          <a:bodyPr anchor="b">
            <a:normAutofit/>
          </a:bodyPr>
          <a:lstStyle>
            <a:lvl1pPr marL="0" indent="0" algn="r">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ECD19FB2-3AAB-4D03-B13A-2960828C78E3}" type="datetimeFigureOut">
              <a:rPr lang="en-US" dirty="0"/>
              <a:t>5/4/2017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ое изображение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367160"/>
            <a:ext cx="10515600" cy="819355"/>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839788" y="987425"/>
            <a:ext cx="10515600" cy="33797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Чтобы добавить рисунок, перетащите его на заполнитель или щелкните значок</a:t>
            </a:r>
            <a:endParaRPr lang="en-US" dirty="0"/>
          </a:p>
        </p:txBody>
      </p:sp>
      <p:sp>
        <p:nvSpPr>
          <p:cNvPr id="4" name="Text Placeholder 3"/>
          <p:cNvSpPr>
            <a:spLocks noGrp="1"/>
          </p:cNvSpPr>
          <p:nvPr>
            <p:ph type="body" sz="half" idx="2"/>
          </p:nvPr>
        </p:nvSpPr>
        <p:spPr>
          <a:xfrm>
            <a:off x="839788" y="5186516"/>
            <a:ext cx="10514012" cy="682472"/>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B80C674-7DFC-42FE-B9CD-82963CDB1557}" type="datetimeFigureOut">
              <a:rPr lang="en-US" dirty="0"/>
              <a:t>5/4/2017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3534344"/>
          </a:xfrm>
        </p:spPr>
        <p:txBody>
          <a:bodyPr anchor="ctr"/>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839788" y="4489399"/>
            <a:ext cx="10514012" cy="1501826"/>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2076456F-F47D-4F25-8053-2A695DA0CA7D}" type="datetimeFigureOut">
              <a:rPr lang="en-US" dirty="0"/>
              <a:t>5/4/2017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365125"/>
            <a:ext cx="9302752" cy="2992904"/>
          </a:xfrm>
        </p:spPr>
        <p:txBody>
          <a:bodyPr anchor="ctr"/>
          <a:lstStyle>
            <a:lvl1pPr>
              <a:defRPr sz="44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838200" y="4501729"/>
            <a:ext cx="10512424" cy="1489496"/>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5D6C7379-69CC-4837-9905-BEBA22830C8A}" type="datetimeFigureOut">
              <a:rPr lang="en-US" dirty="0"/>
              <a:t>5/4/2017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9" name="TextBox 8"/>
          <p:cNvSpPr txBox="1"/>
          <p:nvPr/>
        </p:nvSpPr>
        <p:spPr>
          <a:xfrm>
            <a:off x="1111044"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с именем">
    <p:spTree>
      <p:nvGrpSpPr>
        <p:cNvPr id="1" name=""/>
        <p:cNvGrpSpPr/>
        <p:nvPr/>
      </p:nvGrpSpPr>
      <p:grpSpPr>
        <a:xfrm>
          <a:off x="0" y="0"/>
          <a:ext cx="0" cy="0"/>
          <a:chOff x="0" y="0"/>
          <a:chExt cx="0" cy="0"/>
        </a:xfrm>
      </p:grpSpPr>
      <p:sp>
        <p:nvSpPr>
          <p:cNvPr id="2" name="Title 1"/>
          <p:cNvSpPr>
            <a:spLocks noGrp="1"/>
          </p:cNvSpPr>
          <p:nvPr>
            <p:ph type="title"/>
          </p:nvPr>
        </p:nvSpPr>
        <p:spPr>
          <a:xfrm>
            <a:off x="839788" y="2326967"/>
            <a:ext cx="10515600" cy="2511835"/>
          </a:xfrm>
        </p:spPr>
        <p:txBody>
          <a:bodyPr anchor="b">
            <a:normAutofit/>
          </a:bodyPr>
          <a:lstStyle>
            <a:lvl1pPr>
              <a:defRPr sz="5400"/>
            </a:lvl1pPr>
          </a:lstStyle>
          <a:p>
            <a:r>
              <a:rPr lang="ru-RU" smtClean="0"/>
              <a:t>Образец заголовка</a:t>
            </a:r>
            <a:endParaRPr lang="en-US" dirty="0"/>
          </a:p>
        </p:txBody>
      </p:sp>
      <p:sp>
        <p:nvSpPr>
          <p:cNvPr id="4" name="Text Placeholder 3"/>
          <p:cNvSpPr>
            <a:spLocks noGrp="1"/>
          </p:cNvSpPr>
          <p:nvPr>
            <p:ph type="body" sz="half" idx="2"/>
          </p:nvPr>
        </p:nvSpPr>
        <p:spPr>
          <a:xfrm>
            <a:off x="839788" y="4850581"/>
            <a:ext cx="10514012" cy="1140644"/>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9EB8B7E-8AEE-4F10-BFEE-C999AD004D36}" type="datetimeFigureOut">
              <a:rPr lang="en-US" dirty="0"/>
              <a:t>5/4/2017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838200" y="365125"/>
            <a:ext cx="10515600" cy="1325563"/>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1337282" y="1885950"/>
            <a:ext cx="2946866" cy="576262"/>
          </a:xfrm>
        </p:spPr>
        <p:txBody>
          <a:bodyPr anchor="b">
            <a:noAutofit/>
          </a:bodyPr>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1356798" y="257175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587994" y="1885950"/>
            <a:ext cx="2936241" cy="576262"/>
          </a:xfrm>
        </p:spPr>
        <p:txBody>
          <a:bodyPr vert="horz" lIns="91440" tIns="45720" rIns="91440" bIns="45720" rtlCol="0" anchor="b">
            <a:no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ru-RU" smtClean="0"/>
              <a:t>Образец текста</a:t>
            </a:r>
          </a:p>
        </p:txBody>
      </p:sp>
      <p:sp>
        <p:nvSpPr>
          <p:cNvPr id="10" name="Text Placeholder 3"/>
          <p:cNvSpPr>
            <a:spLocks noGrp="1"/>
          </p:cNvSpPr>
          <p:nvPr>
            <p:ph type="body" sz="half" idx="16"/>
          </p:nvPr>
        </p:nvSpPr>
        <p:spPr>
          <a:xfrm>
            <a:off x="4577441" y="257175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829035" y="1885950"/>
            <a:ext cx="2932113" cy="576262"/>
          </a:xfrm>
        </p:spPr>
        <p:txBody>
          <a:bodyPr vert="horz" lIns="91440" tIns="45720" rIns="91440" bIns="45720" rtlCol="0" anchor="b">
            <a:noAutofit/>
          </a:bodyPr>
          <a:lstStyle>
            <a:lvl1pPr>
              <a:buNone/>
              <a:defRPr lang="en-US" sz="24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ru-RU" smtClean="0"/>
              <a:t>Образец текста</a:t>
            </a:r>
          </a:p>
        </p:txBody>
      </p:sp>
      <p:sp>
        <p:nvSpPr>
          <p:cNvPr id="12" name="Text Placeholder 3"/>
          <p:cNvSpPr>
            <a:spLocks noGrp="1"/>
          </p:cNvSpPr>
          <p:nvPr>
            <p:ph type="body" sz="half" idx="17"/>
          </p:nvPr>
        </p:nvSpPr>
        <p:spPr>
          <a:xfrm>
            <a:off x="7829035" y="257175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8668F3F9-58BC-440B-B37B-805B9055EF92}" type="datetimeFigureOut">
              <a:rPr lang="en-US" dirty="0"/>
              <a:t>5/4/2017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колонки с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838200" y="365125"/>
            <a:ext cx="10515600" cy="1325563"/>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1332085" y="4297503"/>
            <a:ext cx="2940050"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1332085" y="2256354"/>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Чтобы добавить рисунок, перетащите его на заполнитель или щелкните значок</a:t>
            </a:r>
            <a:endParaRPr lang="en-US" dirty="0"/>
          </a:p>
        </p:txBody>
      </p:sp>
      <p:sp>
        <p:nvSpPr>
          <p:cNvPr id="21" name="Text Placeholder 3"/>
          <p:cNvSpPr>
            <a:spLocks noGrp="1"/>
          </p:cNvSpPr>
          <p:nvPr>
            <p:ph type="body" sz="half" idx="18"/>
          </p:nvPr>
        </p:nvSpPr>
        <p:spPr>
          <a:xfrm>
            <a:off x="1332085" y="4873765"/>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568997" y="4297503"/>
            <a:ext cx="2930525"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568996" y="2256354"/>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Чтобы добавить рисунок, перетащите его на заполнитель или щелкните значок</a:t>
            </a:r>
            <a:endParaRPr lang="en-US" dirty="0"/>
          </a:p>
        </p:txBody>
      </p:sp>
      <p:sp>
        <p:nvSpPr>
          <p:cNvPr id="24" name="Text Placeholder 3"/>
          <p:cNvSpPr>
            <a:spLocks noGrp="1"/>
          </p:cNvSpPr>
          <p:nvPr>
            <p:ph type="body" sz="half" idx="19"/>
          </p:nvPr>
        </p:nvSpPr>
        <p:spPr>
          <a:xfrm>
            <a:off x="4567644" y="4873764"/>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804322" y="4297503"/>
            <a:ext cx="2932113" cy="576262"/>
          </a:xfrm>
        </p:spPr>
        <p:txBody>
          <a:bodyPr anchor="b">
            <a:noAutofit/>
          </a:bodyPr>
          <a:lstStyle>
            <a:lvl1pPr marL="0" indent="0">
              <a:buNone/>
              <a:defRPr sz="24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804321" y="2256354"/>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Чтобы добавить рисунок, перетащите его на заполнитель или щелкните значок</a:t>
            </a:r>
            <a:endParaRPr lang="en-US" dirty="0"/>
          </a:p>
        </p:txBody>
      </p:sp>
      <p:sp>
        <p:nvSpPr>
          <p:cNvPr id="27" name="Text Placeholder 3"/>
          <p:cNvSpPr>
            <a:spLocks noGrp="1"/>
          </p:cNvSpPr>
          <p:nvPr>
            <p:ph type="body" sz="half" idx="20"/>
          </p:nvPr>
        </p:nvSpPr>
        <p:spPr>
          <a:xfrm>
            <a:off x="7804197" y="4873762"/>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0D5A53AF-48EA-489D-8260-9DCAB666386A}" type="datetimeFigureOut">
              <a:rPr lang="en-US" dirty="0"/>
              <a:t>5/4/2017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DED02AE-B9A4-47BD-AF8E-97E16144138B}" type="datetimeFigureOut">
              <a:rPr lang="en-US" dirty="0"/>
              <a:t>5/4/2017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F0FD78B-DB02-4362-BCDC-98A55456977C}" type="datetimeFigureOut">
              <a:rPr lang="en-US" dirty="0"/>
              <a:t>5/4/2017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9916976-5D93-46E4-A98A-FAD63E4D0EA8}" type="datetimeFigureOut">
              <a:rPr lang="en-US" dirty="0"/>
              <a:t>5/4/2017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Title 1"/>
          <p:cNvSpPr>
            <a:spLocks noGrp="1"/>
          </p:cNvSpPr>
          <p:nvPr>
            <p:ph type="ctrTitle"/>
          </p:nvPr>
        </p:nvSpPr>
        <p:spPr>
          <a:xfrm>
            <a:off x="854532" y="4464028"/>
            <a:ext cx="9144000" cy="1641490"/>
          </a:xfrm>
        </p:spPr>
        <p:txBody>
          <a:bodyPr wrap="none" anchor="t">
            <a:normAutofit/>
          </a:bodyPr>
          <a:lstStyle>
            <a:lvl1pPr algn="l">
              <a:defRPr sz="9600" b="0" spc="-300">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ru-RU" smtClean="0"/>
              <a:t>Образец заголовка</a:t>
            </a:r>
            <a:endParaRPr lang="en-US" dirty="0"/>
          </a:p>
        </p:txBody>
      </p:sp>
      <p:sp>
        <p:nvSpPr>
          <p:cNvPr id="8" name="Subtitle 2"/>
          <p:cNvSpPr>
            <a:spLocks noGrp="1"/>
          </p:cNvSpPr>
          <p:nvPr>
            <p:ph type="subTitle" idx="1"/>
          </p:nvPr>
        </p:nvSpPr>
        <p:spPr>
          <a:xfrm>
            <a:off x="854532" y="3693674"/>
            <a:ext cx="9144000" cy="754025"/>
          </a:xfrm>
        </p:spPr>
        <p:txBody>
          <a:bodyPr anchor="b">
            <a:normAutofit/>
          </a:bodyPr>
          <a:lstStyle>
            <a:lvl1pPr marL="0" indent="0" algn="l">
              <a:buNone/>
              <a:defRPr sz="32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F39F4F5-F4D2-4D2A-AB60-88D37ADCB869}" type="datetimeFigureOut">
              <a:rPr lang="en-US" dirty="0"/>
              <a:t>5/4/2017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20000" y="1825625"/>
            <a:ext cx="5025216"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19840" y="1825625"/>
            <a:ext cx="503396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23BC6CE-6D1E-47E5-8859-F31AC5380EB2}" type="datetimeFigureOut">
              <a:rPr lang="en-US" dirty="0"/>
              <a:t>5/4/2017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120000" y="1681163"/>
            <a:ext cx="5025216" cy="823912"/>
          </a:xfrm>
        </p:spPr>
        <p:txBody>
          <a:bodyPr anchor="b"/>
          <a:lstStyle>
            <a:lvl1pPr marL="0" indent="0">
              <a:buNone/>
              <a:defRPr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20000" y="2505075"/>
            <a:ext cx="5025216"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19840" y="1681163"/>
            <a:ext cx="5035548" cy="823912"/>
          </a:xfrm>
        </p:spPr>
        <p:txBody>
          <a:bodyPr vert="horz" lIns="91440" tIns="45720" rIns="91440" bIns="45720" rtlCol="0" anchor="b">
            <a:normAutofit/>
          </a:bodyPr>
          <a:lstStyle>
            <a:lvl1pPr>
              <a:buNone/>
              <a:defRPr lang="en-US" sz="24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ru-RU" smtClean="0"/>
              <a:t>Образец текста</a:t>
            </a:r>
          </a:p>
        </p:txBody>
      </p:sp>
      <p:sp>
        <p:nvSpPr>
          <p:cNvPr id="6" name="Content Placeholder 5"/>
          <p:cNvSpPr>
            <a:spLocks noGrp="1"/>
          </p:cNvSpPr>
          <p:nvPr>
            <p:ph sz="quarter" idx="4"/>
          </p:nvPr>
        </p:nvSpPr>
        <p:spPr>
          <a:xfrm>
            <a:off x="6319840" y="2505075"/>
            <a:ext cx="503554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1B4E7C4-4DA4-404D-9965-B13F2DD7D8BF}" type="datetimeFigureOut">
              <a:rPr lang="en-US" dirty="0"/>
              <a:t>5/4/2017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76FB7AA-4A53-424F-AD41-70827B6504BA}" type="datetimeFigureOut">
              <a:rPr lang="en-US" dirty="0"/>
              <a:t>5/4/2017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84882-FB12-4BC8-9960-9AD8104D7FAE}" type="datetimeFigureOut">
              <a:rPr lang="en-US" dirty="0"/>
              <a:t>5/4/2017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7D1BD23-6E54-4D9D-AD88-A2813C73CC25}" type="datetimeFigureOut">
              <a:rPr lang="en-US" dirty="0"/>
              <a:t>5/4/2017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Чтобы добавить рисунок, перетащите его на заполнитель или щелкните значок</a:t>
            </a:r>
            <a:endParaRPr lang="en-US" dirty="0"/>
          </a:p>
        </p:txBody>
      </p:sp>
      <p:sp>
        <p:nvSpPr>
          <p:cNvPr id="4" name="Text Placeholder 3"/>
          <p:cNvSpPr>
            <a:spLocks noGrp="1"/>
          </p:cNvSpPr>
          <p:nvPr>
            <p:ph type="body" sz="half" idx="2"/>
          </p:nvPr>
        </p:nvSpPr>
        <p:spPr>
          <a:xfrm>
            <a:off x="1120000" y="2057400"/>
            <a:ext cx="3652025" cy="3811588"/>
          </a:xfrm>
        </p:spPr>
        <p:txBody>
          <a:bodyPr/>
          <a:lstStyle>
            <a:lvl1pPr marL="0" indent="0">
              <a:buNone/>
              <a:defRPr sz="16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471A834-4F3C-4AF9-9C74-05EC35A0F292}" type="datetimeFigureOut">
              <a:rPr lang="en-US" dirty="0"/>
              <a:t>5/4/2017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120000" y="1825625"/>
            <a:ext cx="102338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51CF1133-3259-4C45-BABA-5B62D9C6F78D}" type="datetimeFigureOut">
              <a:rPr lang="en-US" dirty="0"/>
              <a:t>5/4/2017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71433" y="2191299"/>
            <a:ext cx="6161577" cy="3873324"/>
          </a:xfrm>
        </p:spPr>
        <p:txBody>
          <a:bodyPr>
            <a:normAutofit/>
          </a:bodyPr>
          <a:lstStyle/>
          <a:p>
            <a:pPr algn="ctr"/>
            <a:r>
              <a:rPr lang="ru-RU" sz="2700" i="1" dirty="0">
                <a:effectLst/>
              </a:rPr>
              <a:t> </a:t>
            </a:r>
            <a:br>
              <a:rPr lang="ru-RU" sz="2700" i="1" dirty="0">
                <a:effectLst/>
              </a:rPr>
            </a:br>
            <a:r>
              <a:rPr lang="ru-RU" sz="2700" i="1" dirty="0">
                <a:effectLst/>
              </a:rPr>
              <a:t>                           Автор:</a:t>
            </a:r>
            <a:br>
              <a:rPr lang="ru-RU" sz="2700" i="1" dirty="0">
                <a:effectLst/>
              </a:rPr>
            </a:br>
            <a:r>
              <a:rPr lang="ru-RU" sz="2700" i="1" dirty="0">
                <a:effectLst/>
              </a:rPr>
              <a:t>                           </a:t>
            </a:r>
            <a:r>
              <a:rPr lang="ru-RU" sz="2700" i="1" dirty="0" err="1">
                <a:effectLst/>
              </a:rPr>
              <a:t>Хоннолайнен</a:t>
            </a:r>
            <a:r>
              <a:rPr lang="ru-RU" sz="2700" i="1" dirty="0">
                <a:effectLst/>
              </a:rPr>
              <a:t> </a:t>
            </a:r>
            <a:r>
              <a:rPr lang="ru-RU" sz="2700" i="1" dirty="0" smtClean="0">
                <a:effectLst/>
              </a:rPr>
              <a:t>   София   Олеговна </a:t>
            </a:r>
            <a:r>
              <a:rPr lang="ru-RU" sz="2700" i="1" dirty="0">
                <a:effectLst/>
              </a:rPr>
              <a:t>,</a:t>
            </a:r>
            <a:br>
              <a:rPr lang="ru-RU" sz="2700" i="1" dirty="0">
                <a:effectLst/>
              </a:rPr>
            </a:br>
            <a:r>
              <a:rPr lang="ru-RU" sz="2700" i="1" dirty="0">
                <a:effectLst/>
              </a:rPr>
              <a:t>                           Ученица </a:t>
            </a:r>
            <a:r>
              <a:rPr lang="ru-RU" sz="2700" i="1" dirty="0" smtClean="0">
                <a:effectLst/>
              </a:rPr>
              <a:t>   8а  класса </a:t>
            </a:r>
            <a:r>
              <a:rPr lang="ru-RU" sz="2700" i="1" dirty="0">
                <a:effectLst/>
              </a:rPr>
              <a:t/>
            </a:r>
            <a:br>
              <a:rPr lang="ru-RU" sz="2700" i="1" dirty="0">
                <a:effectLst/>
              </a:rPr>
            </a:br>
            <a:r>
              <a:rPr lang="ru-RU" sz="2700" i="1" dirty="0">
                <a:effectLst/>
              </a:rPr>
              <a:t>                           МОУ </a:t>
            </a:r>
            <a:r>
              <a:rPr lang="ru-RU" sz="2700" i="1" dirty="0" smtClean="0">
                <a:effectLst/>
              </a:rPr>
              <a:t>  СОШ    №</a:t>
            </a:r>
            <a:r>
              <a:rPr lang="ru-RU" sz="2700" i="1" dirty="0">
                <a:effectLst/>
              </a:rPr>
              <a:t>4 </a:t>
            </a:r>
            <a:r>
              <a:rPr lang="ru-RU" sz="2700" i="1" dirty="0" smtClean="0">
                <a:effectLst/>
              </a:rPr>
              <a:t>  им</a:t>
            </a:r>
            <a:r>
              <a:rPr lang="ru-RU" sz="2700" i="1" dirty="0">
                <a:effectLst/>
              </a:rPr>
              <a:t>. </a:t>
            </a:r>
            <a:r>
              <a:rPr lang="ru-RU" sz="2700" i="1" dirty="0" smtClean="0">
                <a:effectLst/>
              </a:rPr>
              <a:t>  В</a:t>
            </a:r>
            <a:r>
              <a:rPr lang="ru-RU" sz="2700" i="1" dirty="0">
                <a:effectLst/>
              </a:rPr>
              <a:t>. </a:t>
            </a:r>
            <a:r>
              <a:rPr lang="ru-RU" sz="2700" i="1" dirty="0" smtClean="0">
                <a:effectLst/>
              </a:rPr>
              <a:t>  Бурова</a:t>
            </a:r>
            <a:r>
              <a:rPr lang="ru-RU" sz="2700" i="1" dirty="0">
                <a:effectLst/>
              </a:rPr>
              <a:t/>
            </a:r>
            <a:br>
              <a:rPr lang="ru-RU" sz="2700" i="1" dirty="0">
                <a:effectLst/>
              </a:rPr>
            </a:br>
            <a:r>
              <a:rPr lang="ru-RU" sz="2700" i="1" dirty="0">
                <a:effectLst/>
              </a:rPr>
              <a:t>                           Руководитель </a:t>
            </a:r>
            <a:r>
              <a:rPr lang="ru-RU" sz="2700" i="1" dirty="0" smtClean="0">
                <a:effectLst/>
              </a:rPr>
              <a:t>  проекта</a:t>
            </a:r>
            <a:r>
              <a:rPr lang="ru-RU" sz="2700" i="1" dirty="0">
                <a:effectLst/>
              </a:rPr>
              <a:t>:</a:t>
            </a:r>
            <a:br>
              <a:rPr lang="ru-RU" sz="2700" i="1" dirty="0">
                <a:effectLst/>
              </a:rPr>
            </a:br>
            <a:r>
              <a:rPr lang="ru-RU" sz="2700" i="1" dirty="0">
                <a:effectLst/>
              </a:rPr>
              <a:t>                           </a:t>
            </a:r>
            <a:r>
              <a:rPr lang="ru-RU" sz="2700" i="1" dirty="0" smtClean="0">
                <a:effectLst/>
              </a:rPr>
              <a:t>Громова   </a:t>
            </a:r>
            <a:r>
              <a:rPr lang="ru-RU" sz="2700" i="1" dirty="0">
                <a:effectLst/>
              </a:rPr>
              <a:t>Светлана </a:t>
            </a:r>
            <a:r>
              <a:rPr lang="ru-RU" sz="2700" i="1" dirty="0" smtClean="0">
                <a:effectLst/>
              </a:rPr>
              <a:t>  Борисовна</a:t>
            </a:r>
            <a:r>
              <a:rPr lang="ru-RU" sz="2700" i="1" dirty="0">
                <a:effectLst/>
              </a:rPr>
              <a:t>,</a:t>
            </a:r>
            <a:br>
              <a:rPr lang="ru-RU" sz="2700" i="1" dirty="0">
                <a:effectLst/>
              </a:rPr>
            </a:br>
            <a:r>
              <a:rPr lang="ru-RU" sz="2700" i="1" dirty="0">
                <a:effectLst/>
              </a:rPr>
              <a:t>                           Учитель </a:t>
            </a:r>
            <a:r>
              <a:rPr lang="ru-RU" sz="2700" i="1" dirty="0" smtClean="0">
                <a:effectLst/>
              </a:rPr>
              <a:t>  английского   языка</a:t>
            </a:r>
            <a:r>
              <a:rPr lang="ru-RU" sz="2700" i="1" dirty="0">
                <a:effectLst/>
              </a:rPr>
              <a:t/>
            </a:r>
            <a:br>
              <a:rPr lang="ru-RU" sz="2700" i="1" dirty="0">
                <a:effectLst/>
              </a:rPr>
            </a:br>
            <a:r>
              <a:rPr lang="ru-RU" sz="2700" i="1" dirty="0">
                <a:effectLst/>
              </a:rPr>
              <a:t>                           </a:t>
            </a:r>
            <a:r>
              <a:rPr lang="ru-RU" sz="2700" i="1" dirty="0" smtClean="0">
                <a:effectLst/>
              </a:rPr>
              <a:t>МОУ    </a:t>
            </a:r>
            <a:r>
              <a:rPr lang="ru-RU" sz="2700" i="1" dirty="0">
                <a:effectLst/>
              </a:rPr>
              <a:t>СОШ </a:t>
            </a:r>
            <a:r>
              <a:rPr lang="ru-RU" sz="2700" i="1" dirty="0" smtClean="0">
                <a:effectLst/>
              </a:rPr>
              <a:t>  №4   </a:t>
            </a:r>
            <a:r>
              <a:rPr lang="ru-RU" sz="2700" i="1" dirty="0">
                <a:effectLst/>
              </a:rPr>
              <a:t>им. </a:t>
            </a:r>
            <a:r>
              <a:rPr lang="ru-RU" sz="2700" i="1" dirty="0" smtClean="0">
                <a:effectLst/>
              </a:rPr>
              <a:t>  В.   </a:t>
            </a:r>
            <a:r>
              <a:rPr lang="ru-RU" sz="2700" i="1" dirty="0">
                <a:effectLst/>
              </a:rPr>
              <a:t>Бурова</a:t>
            </a:r>
            <a:r>
              <a:rPr lang="ru-RU" sz="2000" dirty="0">
                <a:effectLst/>
              </a:rPr>
              <a:t/>
            </a:r>
            <a:br>
              <a:rPr lang="ru-RU" sz="2000" dirty="0">
                <a:effectLst/>
              </a:rPr>
            </a:br>
            <a:r>
              <a:rPr lang="ru-RU" sz="2000" dirty="0">
                <a:effectLst/>
              </a:rPr>
              <a:t> </a:t>
            </a:r>
            <a:endParaRPr lang="ru-RU" sz="2000" dirty="0"/>
          </a:p>
        </p:txBody>
      </p:sp>
      <p:sp>
        <p:nvSpPr>
          <p:cNvPr id="3" name="Подзаголовок 2"/>
          <p:cNvSpPr>
            <a:spLocks noGrp="1"/>
          </p:cNvSpPr>
          <p:nvPr>
            <p:ph type="subTitle" idx="1"/>
          </p:nvPr>
        </p:nvSpPr>
        <p:spPr>
          <a:xfrm>
            <a:off x="1378526" y="345534"/>
            <a:ext cx="9144000" cy="1186383"/>
          </a:xfrm>
        </p:spPr>
        <p:txBody>
          <a:bodyPr>
            <a:normAutofit fontScale="92500" lnSpcReduction="20000"/>
          </a:bodyPr>
          <a:lstStyle/>
          <a:p>
            <a:pPr algn="ctr"/>
            <a:r>
              <a:rPr lang="ru-RU" sz="3600" i="1" dirty="0" smtClean="0"/>
              <a:t>«Национальный костюм – о чём он может рассказать?»</a:t>
            </a:r>
            <a:r>
              <a:rPr lang="ru-RU" sz="3600" i="1" dirty="0"/>
              <a:t/>
            </a:r>
            <a:br>
              <a:rPr lang="ru-RU" sz="3600" i="1" dirty="0"/>
            </a:br>
            <a:r>
              <a:rPr lang="ru-RU" dirty="0"/>
              <a:t> </a:t>
            </a:r>
          </a:p>
        </p:txBody>
      </p:sp>
    </p:spTree>
    <p:extLst>
      <p:ext uri="{BB962C8B-B14F-4D97-AF65-F5344CB8AC3E}">
        <p14:creationId xmlns:p14="http://schemas.microsoft.com/office/powerpoint/2010/main" val="1028333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90608" y="938151"/>
            <a:ext cx="5886442" cy="5452567"/>
          </a:xfrm>
        </p:spPr>
        <p:txBody>
          <a:bodyPr>
            <a:normAutofit lnSpcReduction="10000"/>
          </a:bodyPr>
          <a:lstStyle/>
          <a:p>
            <a:pPr algn="ctr"/>
            <a:r>
              <a:rPr lang="ru-RU" dirty="0"/>
              <a:t>Что касается одежды коронованных особ, то она могла быть сшита даже из шелка. Верхнюю тунику часто декорировали разноцветными, очень сложными вышитыми узорами. Кроме вышивки национальная одежда ирландцев могла украшаться плетеной тесьмой (низ изделия, рукава и воротник), клиньями из разноцветной ткани и контрастными нитками (внешние швы</a:t>
            </a:r>
            <a:r>
              <a:rPr lang="ru-RU" dirty="0" smtClean="0"/>
              <a:t>).</a:t>
            </a:r>
            <a:endParaRPr lang="ru-RU" dirty="0"/>
          </a:p>
        </p:txBody>
      </p:sp>
      <p:pic>
        <p:nvPicPr>
          <p:cNvPr id="4" name="Изображение 3"/>
          <p:cNvPicPr/>
          <p:nvPr/>
        </p:nvPicPr>
        <p:blipFill>
          <a:blip r:embed="rId2">
            <a:extLst>
              <a:ext uri="{28A0092B-C50C-407E-A947-70E740481C1C}">
                <a14:useLocalDpi xmlns:a14="http://schemas.microsoft.com/office/drawing/2010/main" val="0"/>
              </a:ext>
            </a:extLst>
          </a:blip>
          <a:srcRect/>
          <a:stretch>
            <a:fillRect/>
          </a:stretch>
        </p:blipFill>
        <p:spPr bwMode="auto">
          <a:xfrm flipH="1">
            <a:off x="16583487" y="301841"/>
            <a:ext cx="45719" cy="4128116"/>
          </a:xfrm>
          <a:prstGeom prst="rect">
            <a:avLst/>
          </a:prstGeom>
          <a:noFill/>
          <a:ln>
            <a:noFill/>
          </a:ln>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9278735" y="3259248"/>
            <a:ext cx="2913263" cy="3598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1421" y="129542"/>
            <a:ext cx="2873539" cy="331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823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012413"/>
          </a:xfrm>
        </p:spPr>
        <p:txBody>
          <a:bodyPr>
            <a:normAutofit fontScale="90000"/>
          </a:bodyPr>
          <a:lstStyle/>
          <a:p>
            <a:pPr algn="ctr"/>
            <a:r>
              <a:rPr lang="ru-RU" i="1" dirty="0"/>
              <a:t>Национальный валлийский костюм</a:t>
            </a:r>
            <a:r>
              <a:rPr lang="ru-RU" dirty="0"/>
              <a:t/>
            </a:r>
            <a:br>
              <a:rPr lang="ru-RU" dirty="0"/>
            </a:br>
            <a:endParaRPr lang="ru-RU" dirty="0"/>
          </a:p>
        </p:txBody>
      </p:sp>
      <p:sp>
        <p:nvSpPr>
          <p:cNvPr id="3" name="Объект 2"/>
          <p:cNvSpPr>
            <a:spLocks noGrp="1"/>
          </p:cNvSpPr>
          <p:nvPr>
            <p:ph idx="1"/>
          </p:nvPr>
        </p:nvSpPr>
        <p:spPr>
          <a:xfrm>
            <a:off x="3243141" y="1377538"/>
            <a:ext cx="5143005" cy="5036932"/>
          </a:xfrm>
        </p:spPr>
        <p:txBody>
          <a:bodyPr>
            <a:normAutofit/>
          </a:bodyPr>
          <a:lstStyle/>
          <a:p>
            <a:pPr algn="ctr"/>
            <a:r>
              <a:rPr lang="ru-RU" i="1" dirty="0"/>
              <a:t>Что все признают в уэльском костюме – это его высокая черная шляпа или </a:t>
            </a:r>
            <a:r>
              <a:rPr lang="ru-RU" i="1" dirty="0" smtClean="0"/>
              <a:t>«</a:t>
            </a:r>
            <a:r>
              <a:rPr lang="en-US" i="1" dirty="0" smtClean="0"/>
              <a:t>beaver hat</a:t>
            </a:r>
            <a:r>
              <a:rPr lang="ru-RU" i="1" dirty="0" smtClean="0"/>
              <a:t>», </a:t>
            </a:r>
            <a:r>
              <a:rPr lang="ru-RU" i="1" dirty="0"/>
              <a:t>которую носили на кружевном чепце. Женщины в прошлом носили его с длинной юбкой и с белым фартуком. Шаль, как правило, красная, и ее носили вокруг плеч. Наряд был в комплекте с черными туфлями и чулками, и дамы носили корзину.</a:t>
            </a:r>
          </a:p>
        </p:txBody>
      </p:sp>
      <p:pic>
        <p:nvPicPr>
          <p:cNvPr id="5" name="Изображение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1312" y="1377538"/>
            <a:ext cx="2902527" cy="4607626"/>
          </a:xfrm>
          <a:prstGeom prst="rect">
            <a:avLst/>
          </a:prstGeom>
          <a:noFill/>
          <a:ln>
            <a:noFill/>
          </a:ln>
        </p:spPr>
      </p:pic>
      <p:pic>
        <p:nvPicPr>
          <p:cNvPr id="6" name="Изображение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17666" y="1377538"/>
            <a:ext cx="2967654" cy="4607626"/>
          </a:xfrm>
          <a:prstGeom prst="rect">
            <a:avLst/>
          </a:prstGeom>
          <a:noFill/>
          <a:ln>
            <a:noFill/>
          </a:ln>
        </p:spPr>
      </p:pic>
    </p:spTree>
    <p:extLst>
      <p:ext uri="{BB962C8B-B14F-4D97-AF65-F5344CB8AC3E}">
        <p14:creationId xmlns:p14="http://schemas.microsoft.com/office/powerpoint/2010/main" val="587653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i="1" dirty="0"/>
              <a:t>Национальный английский костюм</a:t>
            </a:r>
            <a:r>
              <a:rPr lang="ru-RU" dirty="0"/>
              <a:t/>
            </a:r>
            <a:br>
              <a:rPr lang="ru-RU" dirty="0"/>
            </a:br>
            <a:endParaRPr lang="ru-RU" dirty="0"/>
          </a:p>
        </p:txBody>
      </p:sp>
      <p:sp>
        <p:nvSpPr>
          <p:cNvPr id="3" name="Объект 2"/>
          <p:cNvSpPr>
            <a:spLocks noGrp="1"/>
          </p:cNvSpPr>
          <p:nvPr>
            <p:ph idx="1"/>
          </p:nvPr>
        </p:nvSpPr>
        <p:spPr>
          <a:xfrm>
            <a:off x="454982" y="1235034"/>
            <a:ext cx="6135823" cy="5343896"/>
          </a:xfrm>
        </p:spPr>
        <p:txBody>
          <a:bodyPr>
            <a:normAutofit lnSpcReduction="10000"/>
          </a:bodyPr>
          <a:lstStyle/>
          <a:p>
            <a:pPr algn="ctr"/>
            <a:r>
              <a:rPr lang="ru-RU" dirty="0"/>
              <a:t>У англичан, напротив, национального костюма нет — ни исконного, ни поддельного, никакого, но есть узнаваемая английская форменная одежда. Это, например, костюм </a:t>
            </a:r>
            <a:r>
              <a:rPr lang="ru-RU" dirty="0" err="1"/>
              <a:t>бифитеров</a:t>
            </a:r>
            <a:r>
              <a:rPr lang="ru-RU" dirty="0"/>
              <a:t> (</a:t>
            </a:r>
            <a:r>
              <a:rPr lang="ru-RU" dirty="0" err="1"/>
              <a:t>Beefeaters</a:t>
            </a:r>
            <a:r>
              <a:rPr lang="ru-RU" dirty="0"/>
              <a:t>- букв, «мясоеды») - расшитый золотом алый камзол, чулки и черная круглая шляпа с полями, - который носят стражники лондонского </a:t>
            </a:r>
            <a:r>
              <a:rPr lang="ru-RU" dirty="0" smtClean="0"/>
              <a:t>Тауэра; </a:t>
            </a:r>
            <a:r>
              <a:rPr lang="ru-RU" dirty="0"/>
              <a:t>красные туники и шапки из медвежьих шкур королевской гвардейской пехоты; белые рубашки и бриджи до колен исполнителей танца </a:t>
            </a:r>
            <a:r>
              <a:rPr lang="ru-RU" dirty="0" err="1"/>
              <a:t>моррис</a:t>
            </a:r>
            <a:r>
              <a:rPr lang="ru-RU" dirty="0"/>
              <a:t>.</a:t>
            </a:r>
          </a:p>
          <a:p>
            <a:endParaRPr lang="ru-RU" dirty="0"/>
          </a:p>
        </p:txBody>
      </p:sp>
      <p:pic>
        <p:nvPicPr>
          <p:cNvPr id="4" name="Изображение 3"/>
          <p:cNvPicPr/>
          <p:nvPr/>
        </p:nvPicPr>
        <p:blipFill>
          <a:blip r:embed="rId2">
            <a:extLst>
              <a:ext uri="{28A0092B-C50C-407E-A947-70E740481C1C}">
                <a14:useLocalDpi xmlns:a14="http://schemas.microsoft.com/office/drawing/2010/main" val="0"/>
              </a:ext>
            </a:extLst>
          </a:blip>
          <a:srcRect/>
          <a:stretch>
            <a:fillRect/>
          </a:stretch>
        </p:blipFill>
        <p:spPr bwMode="auto">
          <a:xfrm>
            <a:off x="7259031" y="1027906"/>
            <a:ext cx="3846830" cy="2885440"/>
          </a:xfrm>
          <a:prstGeom prst="rect">
            <a:avLst/>
          </a:prstGeom>
          <a:noFill/>
          <a:ln>
            <a:noFill/>
          </a:ln>
        </p:spPr>
      </p:pic>
      <p:pic>
        <p:nvPicPr>
          <p:cNvPr id="5" name="Изображение 4"/>
          <p:cNvPicPr/>
          <p:nvPr/>
        </p:nvPicPr>
        <p:blipFill>
          <a:blip r:embed="rId3">
            <a:extLst>
              <a:ext uri="{28A0092B-C50C-407E-A947-70E740481C1C}">
                <a14:useLocalDpi xmlns:a14="http://schemas.microsoft.com/office/drawing/2010/main" val="0"/>
              </a:ext>
            </a:extLst>
          </a:blip>
          <a:srcRect/>
          <a:stretch>
            <a:fillRect/>
          </a:stretch>
        </p:blipFill>
        <p:spPr bwMode="auto">
          <a:xfrm>
            <a:off x="7499378" y="4009905"/>
            <a:ext cx="3366135" cy="2709545"/>
          </a:xfrm>
          <a:prstGeom prst="rect">
            <a:avLst/>
          </a:prstGeom>
          <a:noFill/>
          <a:ln>
            <a:noFill/>
          </a:ln>
        </p:spPr>
      </p:pic>
    </p:spTree>
    <p:extLst>
      <p:ext uri="{BB962C8B-B14F-4D97-AF65-F5344CB8AC3E}">
        <p14:creationId xmlns:p14="http://schemas.microsoft.com/office/powerpoint/2010/main" val="952030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i="1" dirty="0"/>
              <a:t>Танец </a:t>
            </a:r>
            <a:r>
              <a:rPr lang="en-US" i="1" dirty="0" smtClean="0"/>
              <a:t>Morris </a:t>
            </a:r>
            <a:r>
              <a:rPr lang="ru-RU" i="1" dirty="0"/>
              <a:t/>
            </a:r>
            <a:br>
              <a:rPr lang="ru-RU" i="1" dirty="0"/>
            </a:br>
            <a:endParaRPr lang="ru-RU" i="1" dirty="0"/>
          </a:p>
        </p:txBody>
      </p:sp>
      <p:sp>
        <p:nvSpPr>
          <p:cNvPr id="3" name="Объект 2"/>
          <p:cNvSpPr>
            <a:spLocks noGrp="1"/>
          </p:cNvSpPr>
          <p:nvPr>
            <p:ph idx="1"/>
          </p:nvPr>
        </p:nvSpPr>
        <p:spPr>
          <a:xfrm>
            <a:off x="5502984" y="1294410"/>
            <a:ext cx="5850816" cy="4953805"/>
          </a:xfrm>
        </p:spPr>
        <p:txBody>
          <a:bodyPr>
            <a:normAutofit fontScale="85000" lnSpcReduction="20000"/>
          </a:bodyPr>
          <a:lstStyle/>
          <a:p>
            <a:pPr lvl="1" algn="ctr"/>
            <a:r>
              <a:rPr lang="ru-RU" sz="3200" i="1" dirty="0" smtClean="0"/>
              <a:t> Танцы </a:t>
            </a:r>
            <a:r>
              <a:rPr lang="en-US" sz="3200" i="1" dirty="0" smtClean="0"/>
              <a:t>Morris</a:t>
            </a:r>
            <a:r>
              <a:rPr lang="ru-RU" sz="3200" i="1" dirty="0" smtClean="0"/>
              <a:t> с </a:t>
            </a:r>
            <a:r>
              <a:rPr lang="ru-RU" sz="3200" i="1" dirty="0"/>
              <a:t>традиционными костюмами является привычным зрелищем в Англии. Эти танцы исполняются на открытом воздухе в загородных поселках в течение лета. Танцоры одеты в белые брюки, свободные белые рубашки и вокруг нижней части ноги с</a:t>
            </a:r>
            <a:r>
              <a:rPr lang="ru-RU" sz="3200" i="1" dirty="0" smtClean="0"/>
              <a:t>пециальная накладка с колокольчиками. </a:t>
            </a:r>
            <a:r>
              <a:rPr lang="ru-RU" sz="3200" i="1" dirty="0"/>
              <a:t>Их головные уборы украшены лентами и цветами, и они машут платками в воздухе, когда танцуют</a:t>
            </a:r>
            <a:r>
              <a:rPr lang="ru-RU" dirty="0"/>
              <a:t>.</a:t>
            </a:r>
          </a:p>
        </p:txBody>
      </p:sp>
      <p:pic>
        <p:nvPicPr>
          <p:cNvPr id="4" name="Изображение 3"/>
          <p:cNvPicPr>
            <a:picLocks noChangeAspect="1"/>
          </p:cNvPicPr>
          <p:nvPr/>
        </p:nvPicPr>
        <p:blipFill>
          <a:blip r:embed="rId2"/>
          <a:stretch>
            <a:fillRect/>
          </a:stretch>
        </p:blipFill>
        <p:spPr>
          <a:xfrm>
            <a:off x="370189" y="1690688"/>
            <a:ext cx="5725811" cy="4164226"/>
          </a:xfrm>
          <a:prstGeom prst="rect">
            <a:avLst/>
          </a:prstGeom>
        </p:spPr>
      </p:pic>
    </p:spTree>
    <p:extLst>
      <p:ext uri="{BB962C8B-B14F-4D97-AF65-F5344CB8AC3E}">
        <p14:creationId xmlns:p14="http://schemas.microsoft.com/office/powerpoint/2010/main" val="16368907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i="1" dirty="0"/>
              <a:t>Национальный русский костюм</a:t>
            </a:r>
            <a:r>
              <a:rPr lang="ru-RU" dirty="0"/>
              <a:t/>
            </a:r>
            <a:br>
              <a:rPr lang="ru-RU" dirty="0"/>
            </a:br>
            <a:endParaRPr lang="ru-RU" dirty="0"/>
          </a:p>
        </p:txBody>
      </p:sp>
      <p:pic>
        <p:nvPicPr>
          <p:cNvPr id="4" name="Изображение 3"/>
          <p:cNvPicPr>
            <a:picLocks noChangeAspect="1"/>
          </p:cNvPicPr>
          <p:nvPr/>
        </p:nvPicPr>
        <p:blipFill>
          <a:blip r:embed="rId2"/>
          <a:stretch>
            <a:fillRect/>
          </a:stretch>
        </p:blipFill>
        <p:spPr>
          <a:xfrm>
            <a:off x="114168" y="1427324"/>
            <a:ext cx="5882871" cy="4296581"/>
          </a:xfrm>
          <a:prstGeom prst="rect">
            <a:avLst/>
          </a:prstGeom>
        </p:spPr>
      </p:pic>
      <p:sp>
        <p:nvSpPr>
          <p:cNvPr id="5" name="TextBox 4"/>
          <p:cNvSpPr txBox="1"/>
          <p:nvPr/>
        </p:nvSpPr>
        <p:spPr>
          <a:xfrm>
            <a:off x="5997039" y="1065818"/>
            <a:ext cx="5640779" cy="5909310"/>
          </a:xfrm>
          <a:prstGeom prst="rect">
            <a:avLst/>
          </a:prstGeom>
          <a:noFill/>
        </p:spPr>
        <p:txBody>
          <a:bodyPr wrap="square" rtlCol="0">
            <a:spAutoFit/>
          </a:bodyPr>
          <a:lstStyle/>
          <a:p>
            <a:pPr algn="ctr"/>
            <a:r>
              <a:rPr lang="ru-RU" i="1" dirty="0"/>
              <a:t>Русский национальный костюм — сложившийся на протяжении веков традиционный комплекс одежды, обуви и аксессуаров, который использовался русскими людьми в повседневном и праздничном обиходе. Имеет заметные особенности в зависимости от конкретного </a:t>
            </a:r>
            <a:r>
              <a:rPr lang="ru-RU" i="1" dirty="0" smtClean="0"/>
              <a:t>региона, пола( мужской и женский), назначения( праздничный, свадебный и повседневный) и возраста( детский, девичий, замужней женщины, старухи).</a:t>
            </a:r>
          </a:p>
          <a:p>
            <a:pPr algn="ctr"/>
            <a:r>
              <a:rPr lang="ru-RU" i="1" dirty="0"/>
              <a:t>Отличительная особенность русского национального костюма — большое количество верхней одежды. Одежда накидная и распашная. Накидную одежду надевали через голову, распашная имела разрез сверху донизу и застёгивалась встык на крючки или на пуговицы</a:t>
            </a:r>
            <a:r>
              <a:rPr lang="ru-RU" i="1" dirty="0" smtClean="0"/>
              <a:t>.</a:t>
            </a:r>
          </a:p>
          <a:p>
            <a:pPr algn="ctr"/>
            <a:r>
              <a:rPr lang="ru-RU" i="1" dirty="0"/>
              <a:t>Костюмы знати изготавливались из дорогих тканей, с применением золота, серебра, жемчуга, дорогих пуговиц. Такая одежда передавалась по наследству. Фасон одежды не менялся столетиями. Понятия моды не существовало.</a:t>
            </a:r>
            <a:endParaRPr lang="ru-RU" i="1" dirty="0" smtClean="0"/>
          </a:p>
          <a:p>
            <a:endParaRPr lang="ru-RU" dirty="0"/>
          </a:p>
        </p:txBody>
      </p:sp>
    </p:spTree>
    <p:extLst>
      <p:ext uri="{BB962C8B-B14F-4D97-AF65-F5344CB8AC3E}">
        <p14:creationId xmlns:p14="http://schemas.microsoft.com/office/powerpoint/2010/main" val="801429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971197"/>
          </a:xfrm>
        </p:spPr>
        <p:txBody>
          <a:bodyPr/>
          <a:lstStyle/>
          <a:p>
            <a:pPr algn="ctr"/>
            <a:r>
              <a:rPr lang="ru-RU" i="1" dirty="0"/>
              <a:t>Символика цвета и орнамента</a:t>
            </a:r>
          </a:p>
        </p:txBody>
      </p:sp>
      <p:sp>
        <p:nvSpPr>
          <p:cNvPr id="3" name="Объект 2"/>
          <p:cNvSpPr>
            <a:spLocks noGrp="1"/>
          </p:cNvSpPr>
          <p:nvPr>
            <p:ph idx="1"/>
          </p:nvPr>
        </p:nvSpPr>
        <p:spPr>
          <a:xfrm>
            <a:off x="466857" y="1690687"/>
            <a:ext cx="5838940" cy="4615109"/>
          </a:xfrm>
        </p:spPr>
        <p:txBody>
          <a:bodyPr>
            <a:normAutofit fontScale="92500" lnSpcReduction="10000"/>
          </a:bodyPr>
          <a:lstStyle/>
          <a:p>
            <a:pPr algn="ctr"/>
            <a:r>
              <a:rPr lang="ru-RU" dirty="0"/>
              <a:t>Цвет- это особый способ выражения чувств человека. Ведущими цветовыми гаммами в парадной одежде, например в России, были белый, красный и синий. Цвета в одежде отвечали народным представлениям о красоте окружающего мира, доброте и справедливости. Красный цвет был самым любимым. В </a:t>
            </a:r>
            <a:r>
              <a:rPr lang="ru-RU"/>
              <a:t>узорах </a:t>
            </a:r>
            <a:r>
              <a:rPr lang="ru-RU" smtClean="0"/>
              <a:t>были зашифрованы </a:t>
            </a:r>
            <a:r>
              <a:rPr lang="ru-RU" dirty="0"/>
              <a:t>магические знаки-обереги, вышитые красными и черными нитями по подолу, вороту, на рукавах и груди. </a:t>
            </a:r>
          </a:p>
          <a:p>
            <a:endParaRPr lang="ru-RU" dirty="0"/>
          </a:p>
        </p:txBody>
      </p:sp>
      <p:pic>
        <p:nvPicPr>
          <p:cNvPr id="4" name="Изображение 3"/>
          <p:cNvPicPr/>
          <p:nvPr/>
        </p:nvPicPr>
        <p:blipFill>
          <a:blip r:embed="rId2">
            <a:extLst>
              <a:ext uri="{28A0092B-C50C-407E-A947-70E740481C1C}">
                <a14:useLocalDpi xmlns:a14="http://schemas.microsoft.com/office/drawing/2010/main" val="0"/>
              </a:ext>
            </a:extLst>
          </a:blip>
          <a:srcRect/>
          <a:stretch>
            <a:fillRect/>
          </a:stretch>
        </p:blipFill>
        <p:spPr bwMode="auto">
          <a:xfrm>
            <a:off x="6941626" y="1336322"/>
            <a:ext cx="3776345" cy="5323840"/>
          </a:xfrm>
          <a:prstGeom prst="rect">
            <a:avLst/>
          </a:prstGeom>
          <a:noFill/>
          <a:ln>
            <a:noFill/>
          </a:ln>
        </p:spPr>
      </p:pic>
    </p:spTree>
    <p:extLst>
      <p:ext uri="{BB962C8B-B14F-4D97-AF65-F5344CB8AC3E}">
        <p14:creationId xmlns:p14="http://schemas.microsoft.com/office/powerpoint/2010/main" val="953010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spTree>
    <p:extLst>
      <p:ext uri="{BB962C8B-B14F-4D97-AF65-F5344CB8AC3E}">
        <p14:creationId xmlns:p14="http://schemas.microsoft.com/office/powerpoint/2010/main" val="42283321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41871" y="376835"/>
            <a:ext cx="10233800" cy="2140734"/>
          </a:xfrm>
        </p:spPr>
        <p:txBody>
          <a:bodyPr>
            <a:normAutofit fontScale="85000" lnSpcReduction="20000"/>
          </a:bodyPr>
          <a:lstStyle/>
          <a:p>
            <a:r>
              <a:rPr lang="ru-RU" i="1" dirty="0"/>
              <a:t>Очень часто </a:t>
            </a:r>
            <a:r>
              <a:rPr lang="ru-RU" i="1" dirty="0" smtClean="0"/>
              <a:t>кутюрье </a:t>
            </a:r>
            <a:r>
              <a:rPr lang="ru-RU" i="1" dirty="0"/>
              <a:t>обращаются в своем творчестве к теме народного костюма. Например, российский прославленный модельер Вячеслав Зайцев создал несколько коллекций, посвященных русским народным мотивам</a:t>
            </a:r>
            <a:r>
              <a:rPr lang="ru-RU" i="1" dirty="0" smtClean="0"/>
              <a:t>. « Это дело, без преувеличения, государственной важности! И касается это не только экономической безопасности страны, но и идеологии и даже политики. И здоровья нации, кстати, тоже. Лён, хлопок, шерсть – то из чего шьётся традиционный русский костюм, - это ведь не синтетика, в которой тело совсем не дышит.»</a:t>
            </a:r>
            <a:endParaRPr lang="ru-RU" i="1" dirty="0"/>
          </a:p>
        </p:txBody>
      </p:sp>
      <p:pic>
        <p:nvPicPr>
          <p:cNvPr id="4" name="Изображение 3"/>
          <p:cNvPicPr/>
          <p:nvPr/>
        </p:nvPicPr>
        <p:blipFill>
          <a:blip r:embed="rId2">
            <a:extLst>
              <a:ext uri="{28A0092B-C50C-407E-A947-70E740481C1C}">
                <a14:useLocalDpi xmlns:a14="http://schemas.microsoft.com/office/drawing/2010/main" val="0"/>
              </a:ext>
            </a:extLst>
          </a:blip>
          <a:srcRect/>
          <a:stretch>
            <a:fillRect/>
          </a:stretch>
        </p:blipFill>
        <p:spPr bwMode="auto">
          <a:xfrm>
            <a:off x="458763" y="2651314"/>
            <a:ext cx="5012994" cy="3767242"/>
          </a:xfrm>
          <a:prstGeom prst="rect">
            <a:avLst/>
          </a:prstGeom>
          <a:noFill/>
          <a:ln>
            <a:noFill/>
          </a:ln>
        </p:spPr>
      </p:pic>
      <p:pic>
        <p:nvPicPr>
          <p:cNvPr id="5" name="Изображение 4"/>
          <p:cNvPicPr/>
          <p:nvPr/>
        </p:nvPicPr>
        <p:blipFill>
          <a:blip r:embed="rId3">
            <a:extLst>
              <a:ext uri="{28A0092B-C50C-407E-A947-70E740481C1C}">
                <a14:useLocalDpi xmlns:a14="http://schemas.microsoft.com/office/drawing/2010/main" val="0"/>
              </a:ext>
            </a:extLst>
          </a:blip>
          <a:srcRect/>
          <a:stretch>
            <a:fillRect/>
          </a:stretch>
        </p:blipFill>
        <p:spPr bwMode="auto">
          <a:xfrm>
            <a:off x="6157019" y="2651314"/>
            <a:ext cx="5439616" cy="3767242"/>
          </a:xfrm>
          <a:prstGeom prst="rect">
            <a:avLst/>
          </a:prstGeom>
          <a:noFill/>
          <a:ln>
            <a:noFill/>
          </a:ln>
        </p:spPr>
      </p:pic>
    </p:spTree>
    <p:extLst>
      <p:ext uri="{BB962C8B-B14F-4D97-AF65-F5344CB8AC3E}">
        <p14:creationId xmlns:p14="http://schemas.microsoft.com/office/powerpoint/2010/main" val="513471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41871" y="364960"/>
            <a:ext cx="10233800" cy="1119456"/>
          </a:xfrm>
        </p:spPr>
        <p:txBody>
          <a:bodyPr/>
          <a:lstStyle/>
          <a:p>
            <a:pPr algn="ctr"/>
            <a:r>
              <a:rPr lang="ru-RU" i="1" dirty="0"/>
              <a:t>История русского народного костюма отразилась в произведениях русских художников, в русских сказках.</a:t>
            </a:r>
            <a:endParaRPr lang="ru-RU" dirty="0"/>
          </a:p>
        </p:txBody>
      </p:sp>
      <p:pic>
        <p:nvPicPr>
          <p:cNvPr id="4" name="Изображение 3"/>
          <p:cNvPicPr/>
          <p:nvPr/>
        </p:nvPicPr>
        <p:blipFill>
          <a:blip r:embed="rId2">
            <a:extLst>
              <a:ext uri="{28A0092B-C50C-407E-A947-70E740481C1C}">
                <a14:useLocalDpi xmlns:a14="http://schemas.microsoft.com/office/drawing/2010/main" val="0"/>
              </a:ext>
            </a:extLst>
          </a:blip>
          <a:srcRect/>
          <a:stretch>
            <a:fillRect/>
          </a:stretch>
        </p:blipFill>
        <p:spPr bwMode="auto">
          <a:xfrm>
            <a:off x="1650671" y="1406589"/>
            <a:ext cx="3090410" cy="4329192"/>
          </a:xfrm>
          <a:prstGeom prst="rect">
            <a:avLst/>
          </a:prstGeom>
          <a:noFill/>
          <a:ln>
            <a:noFill/>
          </a:ln>
        </p:spPr>
      </p:pic>
      <p:sp>
        <p:nvSpPr>
          <p:cNvPr id="5" name="TextBox 4"/>
          <p:cNvSpPr txBox="1"/>
          <p:nvPr/>
        </p:nvSpPr>
        <p:spPr>
          <a:xfrm>
            <a:off x="1864426" y="5920447"/>
            <a:ext cx="3051958" cy="369332"/>
          </a:xfrm>
          <a:prstGeom prst="rect">
            <a:avLst/>
          </a:prstGeom>
          <a:noFill/>
        </p:spPr>
        <p:txBody>
          <a:bodyPr wrap="square" rtlCol="0">
            <a:spAutoFit/>
          </a:bodyPr>
          <a:lstStyle/>
          <a:p>
            <a:r>
              <a:rPr lang="ru-RU" i="1" dirty="0"/>
              <a:t>В. М. Васнецов «Аленушка»</a:t>
            </a:r>
            <a:endParaRPr lang="ru-RU" dirty="0"/>
          </a:p>
        </p:txBody>
      </p:sp>
      <p:pic>
        <p:nvPicPr>
          <p:cNvPr id="6" name="Изображение 5"/>
          <p:cNvPicPr/>
          <p:nvPr/>
        </p:nvPicPr>
        <p:blipFill>
          <a:blip r:embed="rId3">
            <a:extLst>
              <a:ext uri="{28A0092B-C50C-407E-A947-70E740481C1C}">
                <a14:useLocalDpi xmlns:a14="http://schemas.microsoft.com/office/drawing/2010/main" val="0"/>
              </a:ext>
            </a:extLst>
          </a:blip>
          <a:srcRect/>
          <a:stretch>
            <a:fillRect/>
          </a:stretch>
        </p:blipFill>
        <p:spPr bwMode="auto">
          <a:xfrm>
            <a:off x="5702981" y="1484415"/>
            <a:ext cx="4830432" cy="3705101"/>
          </a:xfrm>
          <a:prstGeom prst="rect">
            <a:avLst/>
          </a:prstGeom>
          <a:noFill/>
          <a:ln>
            <a:noFill/>
          </a:ln>
        </p:spPr>
      </p:pic>
      <p:sp>
        <p:nvSpPr>
          <p:cNvPr id="8" name="TextBox 7"/>
          <p:cNvSpPr txBox="1"/>
          <p:nvPr/>
        </p:nvSpPr>
        <p:spPr>
          <a:xfrm>
            <a:off x="6753029" y="5366449"/>
            <a:ext cx="2933206" cy="1477328"/>
          </a:xfrm>
          <a:prstGeom prst="rect">
            <a:avLst/>
          </a:prstGeom>
          <a:noFill/>
        </p:spPr>
        <p:txBody>
          <a:bodyPr wrap="square" rtlCol="0">
            <a:spAutoFit/>
          </a:bodyPr>
          <a:lstStyle/>
          <a:p>
            <a:pPr algn="ctr"/>
            <a:r>
              <a:rPr lang="ru-RU" dirty="0"/>
              <a:t>Царевны одеты в нарядные телогреи с откидными рукавами, надевавшуюся поверх рубахи и сарафана.</a:t>
            </a:r>
          </a:p>
          <a:p>
            <a:pPr algn="ctr"/>
            <a:r>
              <a:rPr lang="ru-RU" dirty="0"/>
              <a:t> </a:t>
            </a:r>
          </a:p>
        </p:txBody>
      </p:sp>
    </p:spTree>
    <p:extLst>
      <p:ext uri="{BB962C8B-B14F-4D97-AF65-F5344CB8AC3E}">
        <p14:creationId xmlns:p14="http://schemas.microsoft.com/office/powerpoint/2010/main" val="1029567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7261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20000" y="658906"/>
            <a:ext cx="10233800" cy="5518057"/>
          </a:xfrm>
        </p:spPr>
        <p:txBody>
          <a:bodyPr>
            <a:normAutofit fontScale="85000" lnSpcReduction="20000"/>
          </a:bodyPr>
          <a:lstStyle/>
          <a:p>
            <a:pPr marL="0" indent="0">
              <a:buNone/>
            </a:pPr>
            <a:r>
              <a:rPr lang="ru-RU" dirty="0" smtClean="0"/>
              <a:t>                                  </a:t>
            </a:r>
            <a:r>
              <a:rPr lang="ru-RU" dirty="0"/>
              <a:t>Пояснительная записка </a:t>
            </a:r>
          </a:p>
          <a:p>
            <a:r>
              <a:rPr lang="ru-RU" dirty="0"/>
              <a:t>Актуальность темы обусловлена:</a:t>
            </a:r>
          </a:p>
          <a:p>
            <a:pPr marL="0" indent="0">
              <a:buNone/>
            </a:pPr>
            <a:r>
              <a:rPr lang="ru-RU" dirty="0"/>
              <a:t>- стремлением сохранить для потомков материал о национальном костюме в прошлом и настоящем </a:t>
            </a:r>
          </a:p>
          <a:p>
            <a:pPr marL="0" indent="0">
              <a:buNone/>
            </a:pPr>
            <a:r>
              <a:rPr lang="ru-RU" dirty="0"/>
              <a:t>- соотнесением национального костюма Великобритании и России в целях формирования кросс-культурной </a:t>
            </a:r>
            <a:r>
              <a:rPr lang="ru-RU" dirty="0" smtClean="0"/>
              <a:t>компетенции</a:t>
            </a:r>
            <a:r>
              <a:rPr lang="ru-RU" dirty="0"/>
              <a:t>.</a:t>
            </a:r>
          </a:p>
          <a:p>
            <a:pPr marL="0" indent="0">
              <a:buNone/>
            </a:pPr>
            <a:endParaRPr lang="ru-RU" dirty="0"/>
          </a:p>
          <a:p>
            <a:pPr marL="0" indent="0">
              <a:buNone/>
            </a:pPr>
            <a:r>
              <a:rPr lang="ru-RU" dirty="0" smtClean="0"/>
              <a:t>« </a:t>
            </a:r>
            <a:r>
              <a:rPr lang="ru-RU" dirty="0"/>
              <a:t>Часто национальный костюм является предметом национальной гордости. Примером таких костюмов может служить шотландский килт или японское кимоно.»</a:t>
            </a:r>
          </a:p>
          <a:p>
            <a:pPr marL="0" indent="0">
              <a:buNone/>
            </a:pPr>
            <a:r>
              <a:rPr lang="ru-RU" dirty="0"/>
              <a:t>                                                                             Пьер Карден </a:t>
            </a:r>
          </a:p>
          <a:p>
            <a:r>
              <a:rPr lang="ru-RU" dirty="0"/>
              <a:t>Объект исследования: Великобритания и Россия </a:t>
            </a:r>
          </a:p>
          <a:p>
            <a:r>
              <a:rPr lang="ru-RU" dirty="0"/>
              <a:t>Предмет исследования: Национальные костюмы </a:t>
            </a:r>
          </a:p>
          <a:p>
            <a:r>
              <a:rPr lang="ru-RU" dirty="0"/>
              <a:t>Цель</a:t>
            </a:r>
            <a:r>
              <a:rPr lang="ru-RU" dirty="0" smtClean="0"/>
              <a:t>: Интернациональное и патриотическое воспитание молодёжи,  расширение её кругозора </a:t>
            </a:r>
            <a:r>
              <a:rPr lang="ru-RU" dirty="0"/>
              <a:t>о стране изучаемого языка через ознакомление с историей национального </a:t>
            </a:r>
            <a:r>
              <a:rPr lang="ru-RU" dirty="0" smtClean="0"/>
              <a:t>костюма, популяризация народного костюма.</a:t>
            </a:r>
            <a:endParaRPr lang="ru-RU" dirty="0"/>
          </a:p>
        </p:txBody>
      </p:sp>
    </p:spTree>
    <p:extLst>
      <p:ext uri="{BB962C8B-B14F-4D97-AF65-F5344CB8AC3E}">
        <p14:creationId xmlns:p14="http://schemas.microsoft.com/office/powerpoint/2010/main" val="1744661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H="1">
            <a:off x="12826900" y="365125"/>
            <a:ext cx="45719" cy="45719"/>
          </a:xfrm>
        </p:spPr>
        <p:txBody>
          <a:bodyPr>
            <a:normAutofit fontScale="90000"/>
          </a:bodyPr>
          <a:lstStyle/>
          <a:p>
            <a:endParaRPr lang="ru-RU" dirty="0"/>
          </a:p>
        </p:txBody>
      </p:sp>
      <p:sp>
        <p:nvSpPr>
          <p:cNvPr id="3" name="Объект 2"/>
          <p:cNvSpPr>
            <a:spLocks noGrp="1"/>
          </p:cNvSpPr>
          <p:nvPr>
            <p:ph idx="1"/>
          </p:nvPr>
        </p:nvSpPr>
        <p:spPr>
          <a:xfrm>
            <a:off x="1120000" y="365125"/>
            <a:ext cx="10233800" cy="5811838"/>
          </a:xfrm>
        </p:spPr>
        <p:txBody>
          <a:bodyPr>
            <a:normAutofit/>
          </a:bodyPr>
          <a:lstStyle/>
          <a:p>
            <a:r>
              <a:rPr lang="ru-RU" dirty="0"/>
              <a:t>Задачи:</a:t>
            </a:r>
          </a:p>
          <a:p>
            <a:pPr marL="0" lvl="0" indent="0">
              <a:buNone/>
            </a:pPr>
            <a:r>
              <a:rPr lang="ru-RU" dirty="0" smtClean="0"/>
              <a:t>1)Изучить </a:t>
            </a:r>
            <a:r>
              <a:rPr lang="ru-RU" dirty="0"/>
              <a:t>историю возникновения национальных костюмов </a:t>
            </a:r>
          </a:p>
          <a:p>
            <a:pPr marL="0" lvl="0" indent="0">
              <a:buNone/>
            </a:pPr>
            <a:r>
              <a:rPr lang="ru-RU" dirty="0" smtClean="0"/>
              <a:t>2)Собрать </a:t>
            </a:r>
            <a:r>
              <a:rPr lang="ru-RU" dirty="0"/>
              <a:t>материал об особенностях национального костюма, цветовой гамме и орнаменте </a:t>
            </a:r>
          </a:p>
          <a:p>
            <a:pPr marL="0" lvl="0" indent="0">
              <a:buNone/>
            </a:pPr>
            <a:r>
              <a:rPr lang="ru-RU" dirty="0" smtClean="0"/>
              <a:t>3)Изучить </a:t>
            </a:r>
            <a:r>
              <a:rPr lang="ru-RU" dirty="0"/>
              <a:t>материал глазами художников и кутюрье </a:t>
            </a:r>
          </a:p>
          <a:p>
            <a:pPr marL="0" lvl="0" indent="0">
              <a:buNone/>
            </a:pPr>
            <a:r>
              <a:rPr lang="ru-RU" dirty="0" smtClean="0"/>
              <a:t>4)Улучшить </a:t>
            </a:r>
            <a:r>
              <a:rPr lang="ru-RU" dirty="0"/>
              <a:t>речевые умения, навыки исследовательской деятельности </a:t>
            </a:r>
          </a:p>
          <a:p>
            <a:pPr lvl="0"/>
            <a:r>
              <a:rPr lang="ru-RU" dirty="0" smtClean="0"/>
              <a:t>Методы исследования:</a:t>
            </a:r>
          </a:p>
          <a:p>
            <a:pPr marL="0" lvl="0" indent="0">
              <a:buNone/>
            </a:pPr>
            <a:r>
              <a:rPr lang="ru-RU" dirty="0" smtClean="0"/>
              <a:t>1)Описательский</a:t>
            </a:r>
            <a:endParaRPr lang="ru-RU" dirty="0"/>
          </a:p>
          <a:p>
            <a:pPr marL="0" lvl="0" indent="0">
              <a:buNone/>
            </a:pPr>
            <a:r>
              <a:rPr lang="ru-RU" dirty="0" smtClean="0"/>
              <a:t>2)Исследовательский</a:t>
            </a:r>
            <a:endParaRPr lang="ru-RU" dirty="0"/>
          </a:p>
          <a:p>
            <a:pPr marL="0" lvl="0" indent="0">
              <a:buNone/>
            </a:pPr>
            <a:r>
              <a:rPr lang="ru-RU" dirty="0" smtClean="0"/>
              <a:t>3)Анализ</a:t>
            </a:r>
            <a:r>
              <a:rPr lang="ru-RU" dirty="0"/>
              <a:t>, сравнение, сопоставление  </a:t>
            </a:r>
          </a:p>
        </p:txBody>
      </p:sp>
    </p:spTree>
    <p:extLst>
      <p:ext uri="{BB962C8B-B14F-4D97-AF65-F5344CB8AC3E}">
        <p14:creationId xmlns:p14="http://schemas.microsoft.com/office/powerpoint/2010/main" val="1745948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Гипотеза</a:t>
            </a:r>
            <a:endParaRPr lang="ru-RU" dirty="0"/>
          </a:p>
        </p:txBody>
      </p:sp>
      <p:sp>
        <p:nvSpPr>
          <p:cNvPr id="3" name="Объект 2"/>
          <p:cNvSpPr>
            <a:spLocks noGrp="1"/>
          </p:cNvSpPr>
          <p:nvPr>
            <p:ph idx="1"/>
          </p:nvPr>
        </p:nvSpPr>
        <p:spPr/>
        <p:txBody>
          <a:bodyPr/>
          <a:lstStyle/>
          <a:p>
            <a:pPr algn="ctr"/>
            <a:r>
              <a:rPr lang="ru-RU" i="1" dirty="0"/>
              <a:t>Каждый народ выражал свое понимание красоты человека, прежде всего через костюм. Слово «костюм» , пришедшее из французского языка, означает «обычай». Старинная одежда, национальный костюм был всегда удобен и практичен. Сшита она была из натурального полотна и украшена элементами народного творчества или исторического наследия. Таким образом, национальный костюм был и остается частью народного творчества.</a:t>
            </a:r>
          </a:p>
          <a:p>
            <a:endParaRPr lang="ru-RU" dirty="0"/>
          </a:p>
        </p:txBody>
      </p:sp>
    </p:spTree>
    <p:extLst>
      <p:ext uri="{BB962C8B-B14F-4D97-AF65-F5344CB8AC3E}">
        <p14:creationId xmlns:p14="http://schemas.microsoft.com/office/powerpoint/2010/main" val="2039012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t>Шотландский национальный костюм</a:t>
            </a:r>
            <a:r>
              <a:rPr lang="ru-RU" b="1" dirty="0"/>
              <a:t/>
            </a:r>
            <a:br>
              <a:rPr lang="ru-RU" b="1" dirty="0"/>
            </a:br>
            <a:endParaRPr lang="ru-RU" dirty="0"/>
          </a:p>
        </p:txBody>
      </p:sp>
      <p:sp>
        <p:nvSpPr>
          <p:cNvPr id="3" name="Объект 2"/>
          <p:cNvSpPr>
            <a:spLocks noGrp="1"/>
          </p:cNvSpPr>
          <p:nvPr>
            <p:ph idx="1"/>
          </p:nvPr>
        </p:nvSpPr>
        <p:spPr>
          <a:xfrm>
            <a:off x="395607" y="1187533"/>
            <a:ext cx="6325828" cy="5367646"/>
          </a:xfrm>
        </p:spPr>
        <p:txBody>
          <a:bodyPr>
            <a:normAutofit lnSpcReduction="10000"/>
          </a:bodyPr>
          <a:lstStyle/>
          <a:p>
            <a:r>
              <a:rPr lang="ru-RU" i="1" dirty="0"/>
              <a:t>Вероятно, наиболее известным традиционным костюмом в Великобритании является шотландский килт с характерным шотландским рисунком. Килты были плиссированными шерстяными юбками, носимые только мужчинами, и крепящиеся спереди </a:t>
            </a:r>
            <a:r>
              <a:rPr lang="ru-RU" i="1" dirty="0" smtClean="0"/>
              <a:t>специальной булавкой. Сумку из козьей кожи, называемую </a:t>
            </a:r>
            <a:r>
              <a:rPr lang="ru-RU" i="1" dirty="0" err="1"/>
              <a:t>с</a:t>
            </a:r>
            <a:r>
              <a:rPr lang="ru-RU" i="1" dirty="0" err="1" smtClean="0"/>
              <a:t>порран</a:t>
            </a:r>
            <a:r>
              <a:rPr lang="ru-RU" i="1" dirty="0" smtClean="0"/>
              <a:t>, </a:t>
            </a:r>
            <a:r>
              <a:rPr lang="ru-RU" i="1" dirty="0"/>
              <a:t>носили вокруг талии и на одно плечо накидывали </a:t>
            </a:r>
            <a:r>
              <a:rPr lang="ru-RU" i="1" dirty="0" smtClean="0"/>
              <a:t>плащ из тартана. </a:t>
            </a:r>
            <a:r>
              <a:rPr lang="ru-RU" i="1" dirty="0"/>
              <a:t>У каждого клана или семьи был свой собственный </a:t>
            </a:r>
            <a:r>
              <a:rPr lang="ru-RU" i="1" dirty="0" smtClean="0"/>
              <a:t>дизайн тартана. </a:t>
            </a:r>
            <a:r>
              <a:rPr lang="ru-RU" i="1" dirty="0"/>
              <a:t>Килт до сих пор носят по особым случаям.</a:t>
            </a:r>
          </a:p>
        </p:txBody>
      </p:sp>
      <p:pic>
        <p:nvPicPr>
          <p:cNvPr id="4" name="Изображение 3"/>
          <p:cNvPicPr>
            <a:picLocks noChangeAspect="1"/>
          </p:cNvPicPr>
          <p:nvPr/>
        </p:nvPicPr>
        <p:blipFill>
          <a:blip r:embed="rId2"/>
          <a:stretch>
            <a:fillRect/>
          </a:stretch>
        </p:blipFill>
        <p:spPr>
          <a:xfrm>
            <a:off x="6834685" y="1027906"/>
            <a:ext cx="4405864" cy="5308270"/>
          </a:xfrm>
          <a:prstGeom prst="rect">
            <a:avLst/>
          </a:prstGeom>
        </p:spPr>
      </p:pic>
    </p:spTree>
    <p:extLst>
      <p:ext uri="{BB962C8B-B14F-4D97-AF65-F5344CB8AC3E}">
        <p14:creationId xmlns:p14="http://schemas.microsoft.com/office/powerpoint/2010/main" val="9746964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6858" y="641268"/>
            <a:ext cx="6266452" cy="6032664"/>
          </a:xfrm>
        </p:spPr>
        <p:txBody>
          <a:bodyPr>
            <a:normAutofit fontScale="92500" lnSpcReduction="20000"/>
          </a:bodyPr>
          <a:lstStyle/>
          <a:p>
            <a:r>
              <a:rPr lang="ru-RU" sz="2400" i="1" dirty="0"/>
              <a:t>Нет ничего хуже, чем назвать килт мужской юбкой. На этот счет у шотландцев есть поговорка: "</a:t>
            </a:r>
            <a:r>
              <a:rPr lang="ru-RU" sz="2400" i="1" dirty="0" err="1"/>
              <a:t>Kilt</a:t>
            </a:r>
            <a:r>
              <a:rPr lang="ru-RU" sz="2400" i="1" dirty="0"/>
              <a:t> </a:t>
            </a:r>
            <a:r>
              <a:rPr lang="ru-RU" sz="2400" i="1" dirty="0" err="1"/>
              <a:t>is</a:t>
            </a:r>
            <a:r>
              <a:rPr lang="ru-RU" sz="2400" i="1" dirty="0"/>
              <a:t> </a:t>
            </a:r>
            <a:r>
              <a:rPr lang="ru-RU" sz="2400" i="1" dirty="0" err="1"/>
              <a:t>called</a:t>
            </a:r>
            <a:r>
              <a:rPr lang="ru-RU" sz="2400" i="1" dirty="0"/>
              <a:t> </a:t>
            </a:r>
            <a:r>
              <a:rPr lang="ru-RU" sz="2400" i="1" dirty="0" err="1"/>
              <a:t>kilt</a:t>
            </a:r>
            <a:r>
              <a:rPr lang="ru-RU" sz="2400" i="1" dirty="0"/>
              <a:t>, </a:t>
            </a:r>
            <a:r>
              <a:rPr lang="ru-RU" sz="2400" i="1" dirty="0" err="1"/>
              <a:t>because</a:t>
            </a:r>
            <a:r>
              <a:rPr lang="ru-RU" sz="2400" i="1" dirty="0"/>
              <a:t> a </a:t>
            </a:r>
            <a:r>
              <a:rPr lang="ru-RU" sz="2400" i="1" dirty="0" err="1"/>
              <a:t>lot</a:t>
            </a:r>
            <a:r>
              <a:rPr lang="ru-RU" sz="2400" i="1" dirty="0"/>
              <a:t> </a:t>
            </a:r>
            <a:r>
              <a:rPr lang="ru-RU" sz="2400" i="1" dirty="0" err="1"/>
              <a:t>of</a:t>
            </a:r>
            <a:r>
              <a:rPr lang="ru-RU" sz="2400" i="1" dirty="0"/>
              <a:t> </a:t>
            </a:r>
            <a:r>
              <a:rPr lang="ru-RU" sz="2400" i="1" dirty="0" err="1"/>
              <a:t>people</a:t>
            </a:r>
            <a:r>
              <a:rPr lang="ru-RU" sz="2400" i="1" dirty="0"/>
              <a:t> </a:t>
            </a:r>
            <a:r>
              <a:rPr lang="ru-RU" sz="2400" i="1" dirty="0" err="1"/>
              <a:t>got</a:t>
            </a:r>
            <a:r>
              <a:rPr lang="ru-RU" sz="2400" i="1" dirty="0"/>
              <a:t> </a:t>
            </a:r>
            <a:r>
              <a:rPr lang="ru-RU" sz="2400" i="1" dirty="0" err="1"/>
              <a:t>killed</a:t>
            </a:r>
            <a:r>
              <a:rPr lang="ru-RU" sz="2400" i="1" dirty="0"/>
              <a:t>, </a:t>
            </a:r>
            <a:r>
              <a:rPr lang="ru-RU" sz="2400" i="1" dirty="0" err="1"/>
              <a:t>when</a:t>
            </a:r>
            <a:r>
              <a:rPr lang="ru-RU" sz="2400" i="1" dirty="0"/>
              <a:t> </a:t>
            </a:r>
            <a:r>
              <a:rPr lang="ru-RU" sz="2400" i="1" dirty="0" err="1"/>
              <a:t>they</a:t>
            </a:r>
            <a:r>
              <a:rPr lang="ru-RU" sz="2400" i="1" dirty="0"/>
              <a:t> </a:t>
            </a:r>
            <a:r>
              <a:rPr lang="ru-RU" sz="2400" i="1" dirty="0" err="1"/>
              <a:t>called</a:t>
            </a:r>
            <a:r>
              <a:rPr lang="ru-RU" sz="2400" i="1" dirty="0"/>
              <a:t> </a:t>
            </a:r>
            <a:r>
              <a:rPr lang="ru-RU" sz="2400" i="1" dirty="0" err="1"/>
              <a:t>it</a:t>
            </a:r>
            <a:r>
              <a:rPr lang="ru-RU" sz="2400" i="1" dirty="0"/>
              <a:t> a </a:t>
            </a:r>
            <a:r>
              <a:rPr lang="ru-RU" sz="2400" i="1" dirty="0" err="1"/>
              <a:t>skirt</a:t>
            </a:r>
            <a:r>
              <a:rPr lang="ru-RU" sz="2400" i="1" dirty="0"/>
              <a:t>". </a:t>
            </a:r>
            <a:endParaRPr lang="ru-RU" sz="2400" i="1" dirty="0" smtClean="0"/>
          </a:p>
          <a:p>
            <a:r>
              <a:rPr lang="ru-RU" sz="2400" i="1" dirty="0" smtClean="0"/>
              <a:t>Корень слова «тартан» - кельтский - в переводе с гаэльского языка означает «крест-накрест». Это не просто способ вязки тартана, это </a:t>
            </a:r>
            <a:r>
              <a:rPr lang="ru-RU" sz="2400" i="1" smtClean="0"/>
              <a:t>его смысл - </a:t>
            </a:r>
            <a:r>
              <a:rPr lang="ru-RU" sz="2400" i="1" dirty="0" smtClean="0"/>
              <a:t>каждый крест цветных нитей означает принадлежность к определённому </a:t>
            </a:r>
            <a:r>
              <a:rPr lang="ru-RU" sz="2400" i="1" smtClean="0"/>
              <a:t>шотландскому клану.</a:t>
            </a:r>
            <a:endParaRPr lang="ru-RU" sz="2400" i="1" dirty="0" smtClean="0"/>
          </a:p>
          <a:p>
            <a:r>
              <a:rPr lang="ru-RU" sz="2400" i="1" dirty="0"/>
              <a:t>Самый древний кусок тартана был найден (вместе с 1900 римскими монетами) недалеко от шотландского города </a:t>
            </a:r>
            <a:r>
              <a:rPr lang="ru-RU" sz="2400" i="1" dirty="0" err="1"/>
              <a:t>Фолкирк</a:t>
            </a:r>
            <a:r>
              <a:rPr lang="ru-RU" sz="2400" i="1" dirty="0"/>
              <a:t> - эта ткань возрастом примерно 1700 лет сильно отличается от современных разноцветных тартанов: она сделана из неокрашенной овечьей шерсти — светлой и </a:t>
            </a:r>
            <a:r>
              <a:rPr lang="ru-RU" sz="2400" i="1" dirty="0" smtClean="0"/>
              <a:t>темной.</a:t>
            </a:r>
          </a:p>
          <a:p>
            <a:r>
              <a:rPr lang="ru-RU" sz="2400" i="1" dirty="0" smtClean="0"/>
              <a:t>Для создания классического килта требуется около 8 ярдов (7,3 м) тартана, и стандартный армейский килт волынщика весит почти 4,5 кг, на повседневный идёт более лёгкий тартан, а килты для танцоров делают из самой лёгкой ткани-чтобы летела в танце.</a:t>
            </a:r>
            <a:endParaRPr lang="ru-RU" sz="2400" i="1" dirty="0"/>
          </a:p>
          <a:p>
            <a:endParaRPr lang="ru-RU" dirty="0"/>
          </a:p>
        </p:txBody>
      </p:sp>
      <p:pic>
        <p:nvPicPr>
          <p:cNvPr id="4" name="Изображение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3310" y="1127875"/>
            <a:ext cx="5023261" cy="4655407"/>
          </a:xfrm>
          <a:prstGeom prst="rect">
            <a:avLst/>
          </a:prstGeom>
          <a:noFill/>
          <a:ln>
            <a:noFill/>
          </a:ln>
        </p:spPr>
      </p:pic>
    </p:spTree>
    <p:extLst>
      <p:ext uri="{BB962C8B-B14F-4D97-AF65-F5344CB8AC3E}">
        <p14:creationId xmlns:p14="http://schemas.microsoft.com/office/powerpoint/2010/main" val="1435771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20000" y="451262"/>
            <a:ext cx="10233800" cy="902525"/>
          </a:xfrm>
        </p:spPr>
        <p:txBody>
          <a:bodyPr/>
          <a:lstStyle/>
          <a:p>
            <a:pPr algn="ctr"/>
            <a:r>
              <a:rPr lang="ru-RU" i="1" dirty="0" smtClean="0"/>
              <a:t>Королевская семья тоже любит носить национальные костюмы</a:t>
            </a:r>
            <a:endParaRPr lang="ru-RU" i="1" dirty="0"/>
          </a:p>
        </p:txBody>
      </p:sp>
      <p:pic>
        <p:nvPicPr>
          <p:cNvPr id="4" name="Изображение 3"/>
          <p:cNvPicPr/>
          <p:nvPr/>
        </p:nvPicPr>
        <p:blipFill>
          <a:blip r:embed="rId2">
            <a:extLst>
              <a:ext uri="{28A0092B-C50C-407E-A947-70E740481C1C}">
                <a14:useLocalDpi xmlns:a14="http://schemas.microsoft.com/office/drawing/2010/main" val="0"/>
              </a:ext>
            </a:extLst>
          </a:blip>
          <a:srcRect/>
          <a:stretch>
            <a:fillRect/>
          </a:stretch>
        </p:blipFill>
        <p:spPr bwMode="auto">
          <a:xfrm>
            <a:off x="454083" y="1291501"/>
            <a:ext cx="4215572" cy="3147334"/>
          </a:xfrm>
          <a:prstGeom prst="rect">
            <a:avLst/>
          </a:prstGeom>
          <a:noFill/>
          <a:ln>
            <a:noFill/>
          </a:ln>
        </p:spPr>
      </p:pic>
      <p:pic>
        <p:nvPicPr>
          <p:cNvPr id="5" name="Изображение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77813" y="1630041"/>
            <a:ext cx="2934871" cy="4594547"/>
          </a:xfrm>
          <a:prstGeom prst="rect">
            <a:avLst/>
          </a:prstGeom>
          <a:noFill/>
          <a:ln>
            <a:noFill/>
          </a:ln>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9856" y="3771753"/>
            <a:ext cx="4119240" cy="2700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6801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41268" y="79900"/>
            <a:ext cx="5155850" cy="2521257"/>
          </a:xfrm>
        </p:spPr>
        <p:txBody>
          <a:bodyPr>
            <a:normAutofit fontScale="92500" lnSpcReduction="20000"/>
          </a:bodyPr>
          <a:lstStyle/>
          <a:p>
            <a:r>
              <a:rPr lang="ru-RU" i="1" dirty="0"/>
              <a:t>Сегодня у каждого клана создано даже несколько вариантов тартанов: повседневный (то есть, </a:t>
            </a:r>
            <a:r>
              <a:rPr lang="ru-RU" i="1" dirty="0" smtClean="0"/>
              <a:t>более </a:t>
            </a:r>
            <a:r>
              <a:rPr lang="ru-RU" i="1" dirty="0"/>
              <a:t>темный), охотничий (более зеленый) и парадный, на котором цвет фона заменяется на белый — это делает рисунок наряднее.</a:t>
            </a:r>
          </a:p>
          <a:p>
            <a:endParaRPr lang="ru-RU" i="1" dirty="0"/>
          </a:p>
        </p:txBody>
      </p:sp>
      <p:pic>
        <p:nvPicPr>
          <p:cNvPr id="6" name="Изображение 5"/>
          <p:cNvPicPr/>
          <p:nvPr/>
        </p:nvPicPr>
        <p:blipFill>
          <a:blip r:embed="rId2">
            <a:extLst>
              <a:ext uri="{28A0092B-C50C-407E-A947-70E740481C1C}">
                <a14:useLocalDpi xmlns:a14="http://schemas.microsoft.com/office/drawing/2010/main" val="0"/>
              </a:ext>
            </a:extLst>
          </a:blip>
          <a:srcRect/>
          <a:stretch>
            <a:fillRect/>
          </a:stretch>
        </p:blipFill>
        <p:spPr bwMode="auto">
          <a:xfrm>
            <a:off x="8534647" y="681333"/>
            <a:ext cx="3657353" cy="2583658"/>
          </a:xfrm>
          <a:prstGeom prst="rect">
            <a:avLst/>
          </a:prstGeom>
          <a:noFill/>
          <a:ln>
            <a:noFill/>
          </a:ln>
        </p:spPr>
      </p:pic>
      <p:pic>
        <p:nvPicPr>
          <p:cNvPr id="7" name="Изображение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7118" y="506875"/>
            <a:ext cx="2737529" cy="2858443"/>
          </a:xfrm>
          <a:prstGeom prst="rect">
            <a:avLst/>
          </a:prstGeom>
          <a:noFill/>
          <a:ln>
            <a:noFill/>
          </a:ln>
        </p:spPr>
      </p:pic>
      <p:pic>
        <p:nvPicPr>
          <p:cNvPr id="8" name="Изображение 7"/>
          <p:cNvPicPr/>
          <p:nvPr/>
        </p:nvPicPr>
        <p:blipFill>
          <a:blip r:embed="rId4">
            <a:extLst>
              <a:ext uri="{28A0092B-C50C-407E-A947-70E740481C1C}">
                <a14:useLocalDpi xmlns:a14="http://schemas.microsoft.com/office/drawing/2010/main" val="0"/>
              </a:ext>
            </a:extLst>
          </a:blip>
          <a:srcRect/>
          <a:stretch>
            <a:fillRect/>
          </a:stretch>
        </p:blipFill>
        <p:spPr bwMode="auto">
          <a:xfrm>
            <a:off x="8751418" y="3553356"/>
            <a:ext cx="3223809" cy="3304644"/>
          </a:xfrm>
          <a:prstGeom prst="rect">
            <a:avLst/>
          </a:prstGeom>
          <a:noFill/>
          <a:ln>
            <a:noFill/>
          </a:ln>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70125" y="3998142"/>
            <a:ext cx="4286250" cy="2714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3159" y="2569391"/>
            <a:ext cx="3222814" cy="41368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2768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i="1" dirty="0"/>
              <a:t>Национальный ирландский костюм</a:t>
            </a:r>
            <a:r>
              <a:rPr lang="ru-RU" dirty="0"/>
              <a:t/>
            </a:r>
            <a:br>
              <a:rPr lang="ru-RU" dirty="0"/>
            </a:br>
            <a:endParaRPr lang="ru-RU" dirty="0"/>
          </a:p>
        </p:txBody>
      </p:sp>
      <p:sp>
        <p:nvSpPr>
          <p:cNvPr id="3" name="Объект 2"/>
          <p:cNvSpPr>
            <a:spLocks noGrp="1"/>
          </p:cNvSpPr>
          <p:nvPr>
            <p:ph idx="1"/>
          </p:nvPr>
        </p:nvSpPr>
        <p:spPr>
          <a:xfrm>
            <a:off x="5849586" y="1362487"/>
            <a:ext cx="5301343" cy="4919560"/>
          </a:xfrm>
        </p:spPr>
        <p:txBody>
          <a:bodyPr>
            <a:normAutofit/>
          </a:bodyPr>
          <a:lstStyle/>
          <a:p>
            <a:pPr algn="ctr"/>
            <a:r>
              <a:rPr lang="ru-RU" sz="3200" i="1" dirty="0"/>
              <a:t>Ирландские традиционные костюмы заставляют </a:t>
            </a:r>
            <a:r>
              <a:rPr lang="ru-RU" sz="3200" i="1" dirty="0" smtClean="0"/>
              <a:t>нас </a:t>
            </a:r>
            <a:r>
              <a:rPr lang="ru-RU" sz="3200" i="1" dirty="0"/>
              <a:t>вспоминать ирландский народный танец. Танцовщицы носят платье с длинными рукавами, белые гольфы и черные туфли. Колоритные узоры на платьях основаны на кельтском дизайне.</a:t>
            </a:r>
          </a:p>
        </p:txBody>
      </p:sp>
      <p:pic>
        <p:nvPicPr>
          <p:cNvPr id="4" name="Изображение 3"/>
          <p:cNvPicPr/>
          <p:nvPr/>
        </p:nvPicPr>
        <p:blipFill>
          <a:blip r:embed="rId2">
            <a:extLst>
              <a:ext uri="{28A0092B-C50C-407E-A947-70E740481C1C}">
                <a14:useLocalDpi xmlns:a14="http://schemas.microsoft.com/office/drawing/2010/main" val="0"/>
              </a:ext>
            </a:extLst>
          </a:blip>
          <a:srcRect/>
          <a:stretch>
            <a:fillRect/>
          </a:stretch>
        </p:blipFill>
        <p:spPr bwMode="auto">
          <a:xfrm flipH="1">
            <a:off x="12583862" y="1279360"/>
            <a:ext cx="45719" cy="4919560"/>
          </a:xfrm>
          <a:prstGeom prst="rect">
            <a:avLst/>
          </a:prstGeom>
          <a:noFill/>
          <a:ln>
            <a:noFill/>
          </a:ln>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551" y="1717849"/>
            <a:ext cx="5587036" cy="3924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3902159"/>
      </p:ext>
    </p:extLst>
  </p:cSld>
  <p:clrMapOvr>
    <a:masterClrMapping/>
  </p:clrMapOvr>
</p:sld>
</file>

<file path=ppt/theme/theme1.xml><?xml version="1.0" encoding="utf-8"?>
<a:theme xmlns:a="http://schemas.openxmlformats.org/drawingml/2006/main" name="TF10001006">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TF10001006" id="{A55DF1DA-22EC-4DA4-B170-D3F0FF81047C}" vid="{3BFA2149-51D1-489C-9B65-4F9563B089DE}"/>
    </a:ext>
  </a:extLst>
</a:theme>
</file>

<file path=docProps/app.xml><?xml version="1.0" encoding="utf-8"?>
<Properties xmlns="http://schemas.openxmlformats.org/officeDocument/2006/extended-properties" xmlns:vt="http://schemas.openxmlformats.org/officeDocument/2006/docPropsVTypes">
  <Template>Глубина</Template>
  <TotalTime>292</TotalTime>
  <Words>1067</Words>
  <Application>Microsoft Office PowerPoint</Application>
  <PresentationFormat>Произвольный</PresentationFormat>
  <Paragraphs>51</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TF10001006</vt:lpstr>
      <vt:lpstr>                             Автор:                            Хоннолайнен    София   Олеговна ,                            Ученица    8а  класса                             МОУ   СОШ    №4   им.   В.   Бурова                            Руководитель   проекта:                            Громова   Светлана   Борисовна,                            Учитель   английского   языка                            МОУ    СОШ   №4   им.   В.   Бурова  </vt:lpstr>
      <vt:lpstr>Презентация PowerPoint</vt:lpstr>
      <vt:lpstr>Презентация PowerPoint</vt:lpstr>
      <vt:lpstr>Гипотеза</vt:lpstr>
      <vt:lpstr>Шотландский национальный костюм </vt:lpstr>
      <vt:lpstr>Презентация PowerPoint</vt:lpstr>
      <vt:lpstr>Презентация PowerPoint</vt:lpstr>
      <vt:lpstr>Презентация PowerPoint</vt:lpstr>
      <vt:lpstr>Национальный ирландский костюм </vt:lpstr>
      <vt:lpstr>Презентация PowerPoint</vt:lpstr>
      <vt:lpstr>Национальный валлийский костюм </vt:lpstr>
      <vt:lpstr>Национальный английский костюм </vt:lpstr>
      <vt:lpstr>Танец Morris  </vt:lpstr>
      <vt:lpstr>Национальный русский костюм </vt:lpstr>
      <vt:lpstr>Символика цвета и орнамента</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«Национальный   костюм»                            Автор:                            Хоннолайнен    София   Олеговна ,                            Ученица    8а класса                             МОУ   СОШ    №4   им.   В.   Бурова                            Руководитель   проекта:                            Громова   Светлана   Борисовна,                            Учитель   английского   языка                            МОУ    СОШ   №4   им.   В.   Бурова  </dc:title>
  <dc:creator>sofia.hon@outlook.com</dc:creator>
  <cp:lastModifiedBy>User</cp:lastModifiedBy>
  <cp:revision>30</cp:revision>
  <dcterms:created xsi:type="dcterms:W3CDTF">2017-04-10T13:14:17Z</dcterms:created>
  <dcterms:modified xsi:type="dcterms:W3CDTF">2017-05-04T15:35:08Z</dcterms:modified>
</cp:coreProperties>
</file>