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86" r:id="rId2"/>
    <p:sldId id="257" r:id="rId3"/>
    <p:sldId id="291" r:id="rId4"/>
    <p:sldId id="290" r:id="rId5"/>
    <p:sldId id="289" r:id="rId6"/>
    <p:sldId id="272" r:id="rId7"/>
    <p:sldId id="275" r:id="rId8"/>
    <p:sldId id="28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F8E8823-32EC-4951-9CE8-E4EE68ED2FF9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554AB9B-9453-4F4F-9381-A3D3138B07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785926"/>
            <a:ext cx="7696224" cy="221457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Требования к использованию 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ИКТ 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в образовательном процессе </a:t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с дошкольниками в соответствии </a:t>
            </a:r>
            <a:b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с требованиями </a:t>
            </a:r>
            <a:r>
              <a:rPr lang="ru-RU" sz="3200" b="1" dirty="0" err="1" smtClean="0">
                <a:effectLst/>
                <a:latin typeface="Times New Roman" pitchFamily="18" charset="0"/>
                <a:cs typeface="Times New Roman" pitchFamily="18" charset="0"/>
              </a:rPr>
              <a:t>СанПин</a:t>
            </a:r>
            <a:endParaRPr lang="ru-RU" sz="32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714884"/>
            <a:ext cx="4286280" cy="857256"/>
          </a:xfrm>
        </p:spPr>
        <p:txBody>
          <a:bodyPr/>
          <a:lstStyle/>
          <a:p>
            <a:pPr lvl="0" algn="r">
              <a:lnSpc>
                <a:spcPct val="110000"/>
              </a:lnSpc>
              <a:spcBef>
                <a:spcPts val="0"/>
              </a:spcBef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Вершинина Н.А.,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>
              <a:lnSpc>
                <a:spcPct val="110000"/>
              </a:lnSpc>
              <a:spcBef>
                <a:spcPts val="0"/>
              </a:spcBef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14290"/>
            <a:ext cx="8858312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 образовательное учреждение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Центр развития ребёнка - «Детский сад </a:t>
            </a:r>
            <a:r>
              <a:rPr lang="ru-RU" sz="2200" dirty="0" smtClean="0">
                <a:latin typeface="Times New Roman" pitchFamily="18" charset="0"/>
                <a:ea typeface="Calibri"/>
                <a:cs typeface="Times New Roman" pitchFamily="18" charset="0"/>
              </a:rPr>
              <a:t>№ 3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«Морозко»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5572140"/>
            <a:ext cx="457200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Северодвинск</a:t>
            </a:r>
          </a:p>
          <a:p>
            <a:pPr lvl="0" algn="ctr">
              <a:lnSpc>
                <a:spcPct val="110000"/>
              </a:lnSpc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 flipH="1">
            <a:off x="285720" y="5214950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0" y="5660114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28662" y="142852"/>
            <a:ext cx="8005026" cy="6500858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Постановление Главного государственного санитарного врача РФ от 28.01.2021 N 2 «Об утверждении санитарных правил и норм </a:t>
            </a:r>
            <a:r>
              <a:rPr lang="ru-RU" sz="2600" b="1" dirty="0" err="1" smtClean="0"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 1.2.3685-21 «Гигиенические нормативы и требования к обеспечению безопасности и (или) безвредности для человека факторов среды обитания»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Диагональ интерактивной доски должна составлять не менее 165,1 см; компьютера/ноутбука  – не менее 39,6 см,   планшета – не менее 26,6 см.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интерактивной доске не должно быть зон, недоступных для работы.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Занятия с использованием электронных средств обучения (ЭСО)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в возрастных группах до 5 лет не проводятся.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0" y="5660114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28662" y="357166"/>
            <a:ext cx="8005026" cy="6286544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Использование интерактивной доски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с дошкольниками 5-7 лет:</a:t>
            </a:r>
          </a:p>
          <a:p>
            <a:pPr marL="0" indent="457200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занятии – не более 7 минут, </a:t>
            </a:r>
          </a:p>
          <a:p>
            <a:pPr marL="0" indent="457200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суммарно в день – не более 20 минут.</a:t>
            </a:r>
          </a:p>
          <a:p>
            <a:pPr marL="0" indent="457200">
              <a:spcBef>
                <a:spcPts val="0"/>
              </a:spcBef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Минимальное расстояние от интерактивной доски (интерактивной панели) до первых парт должно быть не менее 2-кратной высоты экрана, но не менее 240 см. </a:t>
            </a:r>
          </a:p>
          <a:p>
            <a:pPr marL="0" indent="457200" algn="just">
              <a:spcBef>
                <a:spcPts val="0"/>
              </a:spcBef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Оконные проемы в помещениях, где используются ЭСО, должны быть оборудованы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светорегулируемыми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устройствами/занавесями из светонепроницаемой ткани. </a:t>
            </a:r>
          </a:p>
          <a:p>
            <a:pPr marL="0" indent="4572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spcBef>
                <a:spcPts val="0"/>
              </a:spcBef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0" y="5660114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928662" y="357166"/>
            <a:ext cx="8005026" cy="6286544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 использовании ЭСО с демонстрацией обучающих фильмов, программ или иной информации, должны быть выполнены мероприятия, предотвращающие неравномерность освещения и появления бликов на экране.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 использовании ЭСО во время занятий должна проводиться гимнастика для глаз.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При использовании ЭСО с демонстрацией обучающих фильмов, программ или иной информации, предусматривающих ее фиксацию в тетрадях воспитанниками, продолжительность непрерывного использования экрана не должна превышать для детей 5-7 лет – 5-7 минут (экран на это время затемняется).</a:t>
            </a:r>
          </a:p>
          <a:p>
            <a:pPr marL="0" indent="4572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 algn="just">
              <a:spcBef>
                <a:spcPts val="0"/>
              </a:spcBef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spcBef>
                <a:spcPts val="0"/>
              </a:spcBef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0" y="5660114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Использование на любом этапе занятия или совместной деятельности</a:t>
            </a:r>
            <a:endParaRPr lang="ru-RU" sz="3600" b="1" dirty="0">
              <a:solidFill>
                <a:srgbClr val="CC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начале – для обозначения темы с помощью вопросов по изучаемой теме, создавая проблемную ситуацию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звонок, персонаж и др.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ак сопровождение объяснения педагога (презентации, схемы, рисунки, видеофрагменты и т.д.);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ак информационно-обучающее пособие;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ля контроля усвоения материала детьми.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1214414" y="928670"/>
            <a:ext cx="739142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Char char="•"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иллюстрации – крупные и реалистичные,         не перегруженные лишними деталями; </a:t>
            </a:r>
          </a:p>
          <a:p>
            <a:pPr marL="342900" indent="-342900">
              <a:buFontTx/>
              <a:buChar char="•"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недопустимо использование нерезких фотографий, изображений, способных вызывать у детей испуг или неприязнь;</a:t>
            </a:r>
          </a:p>
          <a:p>
            <a:pPr marL="342900" indent="-342900">
              <a:buFontTx/>
              <a:buChar char="•"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разумное дозирование количества фотографий и рисунков на одном слайде; </a:t>
            </a:r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•"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рекомендуется 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совмещать статические и динамические рисунки.</a:t>
            </a:r>
          </a:p>
        </p:txBody>
      </p:sp>
      <p:pic>
        <p:nvPicPr>
          <p:cNvPr id="7171" name="Picture 5" descr="J02338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357694"/>
            <a:ext cx="2233613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6" name="Picture 6" descr="022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929198"/>
            <a:ext cx="208915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500034" y="333375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Общие требования </a:t>
            </a:r>
            <a:r>
              <a:rPr lang="ru-RU" sz="32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 оформлению</a:t>
            </a:r>
            <a:endParaRPr lang="ru-RU" sz="3200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15 0.09831 C -0.08194 0.0805 -0.20503 0.06292 -0.23837 0.03077 C -0.2717 -0.00139 -0.18437 -0.0879 -0.15885 -0.09438 C -0.13333 -0.10086 -0.11458 -0.02336 -0.08542 -0.00763 C -0.05625 0.0081 -0.00833 0.00069 0.0158 0.00023 C 0.03993 -0.00023 0.04167 -0.00717 0.0592 -0.01087 C 0.07674 -0.01457 0.12014 -0.00648 0.12066 -0.02221 C 0.12118 -0.03794 0.075 -0.06685 0.06285 -0.10571 C 0.0507 -0.14458 0.05035 -0.20472 0.04722 -0.25492 C 0.0441 -0.30511 0.06458 -0.41268 0.04358 -0.40736 C 0.02257 -0.40204 -0.06649 -0.27897 -0.07934 -0.22276 C -0.09219 -0.16655 -0.02743 -0.11173 -0.03351 -0.07032 C -0.03958 -0.02892 -0.0776 -0.00162 -0.11545 0.02591 " pathEditMode="relative" rAng="0" ptsTypes="aaaaaaaaaaaaA">
                                      <p:cBhvr>
                                        <p:cTn id="6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00" y="-2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  <a:effectLst/>
                <a:latin typeface="Times New Roman" pitchFamily="18" charset="0"/>
                <a:cs typeface="Times New Roman" pitchFamily="18" charset="0"/>
              </a:rPr>
              <a:t>Общие требования к оформлению</a:t>
            </a: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4962540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спецэффекты: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умеренное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использование –помогает удерживать внимание, повышает интерес, создает положительный эмоциональный настрой,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600" u="sng" dirty="0" smtClean="0">
                <a:latin typeface="Times New Roman" pitchFamily="18" charset="0"/>
                <a:cs typeface="Times New Roman" pitchFamily="18" charset="0"/>
              </a:rPr>
              <a:t>чрезмерное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– приводит к обратному эффекту: занятие затягивается, у детей быстро наступает пресыщение и утомление;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одном слайде – одно задание;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индивидуальный подход при использовании готовых презентаций.</a:t>
            </a:r>
          </a:p>
          <a:p>
            <a:pPr>
              <a:buNone/>
            </a:pPr>
            <a:endParaRPr lang="ru-RU" sz="2800" dirty="0" smtClean="0"/>
          </a:p>
          <a:p>
            <a:endParaRPr lang="ru-RU" sz="2800" dirty="0"/>
          </a:p>
        </p:txBody>
      </p:sp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0" y="5660114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285852" y="285728"/>
            <a:ext cx="7572428" cy="6286544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400" u="sng" dirty="0" smtClean="0">
                <a:latin typeface="Times New Roman" pitchFamily="18" charset="0"/>
                <a:cs typeface="Times New Roman" pitchFamily="18" charset="0"/>
              </a:rPr>
              <a:t>Текст на слайде</a:t>
            </a: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 рекомендуется использовать только для детей подготовительной к школе группы (умеющим читать) в виде  загадки, пословицы, ответа на вопрос, </a:t>
            </a:r>
            <a:r>
              <a:rPr lang="ru-RU" sz="10400" smtClean="0">
                <a:latin typeface="Times New Roman" pitchFamily="18" charset="0"/>
                <a:cs typeface="Times New Roman" pitchFamily="18" charset="0"/>
              </a:rPr>
              <a:t>кроссворда </a:t>
            </a:r>
            <a:r>
              <a:rPr lang="ru-RU" sz="10400" smtClean="0">
                <a:latin typeface="Times New Roman" pitchFamily="18" charset="0"/>
                <a:cs typeface="Times New Roman" pitchFamily="18" charset="0"/>
              </a:rPr>
              <a:t>и т.д</a:t>
            </a: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80000" indent="-18000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80000" indent="-18000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0400" u="sng" dirty="0" smtClean="0">
                <a:latin typeface="Times New Roman" pitchFamily="18" charset="0"/>
                <a:cs typeface="Times New Roman" pitchFamily="18" charset="0"/>
              </a:rPr>
              <a:t>Цвет:</a:t>
            </a:r>
          </a:p>
          <a:p>
            <a:pPr marL="360000" indent="-457200">
              <a:lnSpc>
                <a:spcPct val="120000"/>
              </a:lnSpc>
              <a:spcBef>
                <a:spcPts val="0"/>
              </a:spcBef>
            </a:pP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не более трех цветов и неограниченное количество оттенков этих цветов.</a:t>
            </a:r>
            <a:r>
              <a:rPr lang="ru-RU" sz="10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60000" indent="-457200">
              <a:lnSpc>
                <a:spcPct val="120000"/>
              </a:lnSpc>
            </a:pPr>
            <a:r>
              <a:rPr lang="ru-RU" sz="10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холодные цвета </a:t>
            </a: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вызывают торможение и снижение эффективности умственной деятельности;</a:t>
            </a:r>
          </a:p>
          <a:p>
            <a:pPr marL="360000" indent="-457200">
              <a:lnSpc>
                <a:spcPct val="120000"/>
              </a:lnSpc>
            </a:pPr>
            <a:r>
              <a:rPr lang="ru-RU" sz="10400" b="1" dirty="0" smtClean="0">
                <a:latin typeface="Times New Roman" pitchFamily="18" charset="0"/>
                <a:cs typeface="Times New Roman" pitchFamily="18" charset="0"/>
              </a:rPr>
              <a:t>теплые</a:t>
            </a:r>
            <a:r>
              <a:rPr lang="ru-RU" sz="10400" dirty="0" smtClean="0">
                <a:latin typeface="Times New Roman" pitchFamily="18" charset="0"/>
                <a:cs typeface="Times New Roman" pitchFamily="18" charset="0"/>
              </a:rPr>
              <a:t> цвета улучшают мыслительную деятельность, повышают ее продуктивность.</a:t>
            </a:r>
            <a:endParaRPr lang="ru-RU" sz="10400" b="1" dirty="0" smtClean="0"/>
          </a:p>
          <a:p>
            <a:pPr marL="0" indent="0">
              <a:lnSpc>
                <a:spcPct val="120000"/>
              </a:lnSpc>
            </a:pPr>
            <a:endParaRPr lang="ru-RU" sz="10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</a:t>
            </a:r>
          </a:p>
          <a:p>
            <a:endParaRPr lang="ru-RU" sz="2800" dirty="0"/>
          </a:p>
        </p:txBody>
      </p:sp>
      <p:pic>
        <p:nvPicPr>
          <p:cNvPr id="4" name="Picture 28" descr="j0395941%5b1%5d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-18000"/>
          </a:blip>
          <a:srcRect/>
          <a:stretch>
            <a:fillRect/>
          </a:stretch>
        </p:blipFill>
        <p:spPr bwMode="auto">
          <a:xfrm>
            <a:off x="539552" y="5157192"/>
            <a:ext cx="1505061" cy="119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494</Words>
  <Application>Microsoft Office PowerPoint</Application>
  <PresentationFormat>Экран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Требования к использованию ИКТ  в образовательном процессе  с дошкольниками в соответствии  с требованиями СанПин</vt:lpstr>
      <vt:lpstr>Слайд 2</vt:lpstr>
      <vt:lpstr>Слайд 3</vt:lpstr>
      <vt:lpstr>Слайд 4</vt:lpstr>
      <vt:lpstr>Использование на любом этапе занятия или совместной деятельности</vt:lpstr>
      <vt:lpstr>Слайд 6</vt:lpstr>
      <vt:lpstr>Общие требования к оформлению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Требования к оформлению мультимедийных презентаций</dc:title>
  <dc:creator>Пользователь; Вершинина Н.А.</dc:creator>
  <cp:lastModifiedBy>Windows User</cp:lastModifiedBy>
  <cp:revision>80</cp:revision>
  <dcterms:created xsi:type="dcterms:W3CDTF">2015-12-09T18:53:05Z</dcterms:created>
  <dcterms:modified xsi:type="dcterms:W3CDTF">2022-10-11T12:20:26Z</dcterms:modified>
</cp:coreProperties>
</file>