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7"/>
  </p:notesMasterIdLst>
  <p:sldIdLst>
    <p:sldId id="256" r:id="rId2"/>
    <p:sldId id="257" r:id="rId3"/>
    <p:sldId id="261" r:id="rId4"/>
    <p:sldId id="262" r:id="rId5"/>
    <p:sldId id="263" r:id="rId6"/>
    <p:sldId id="264" r:id="rId7"/>
    <p:sldId id="265" r:id="rId8"/>
    <p:sldId id="266" r:id="rId9"/>
    <p:sldId id="258" r:id="rId10"/>
    <p:sldId id="267" r:id="rId11"/>
    <p:sldId id="268" r:id="rId12"/>
    <p:sldId id="272" r:id="rId13"/>
    <p:sldId id="269" r:id="rId14"/>
    <p:sldId id="271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Роман" initials="Р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F3DC0E-CCA6-4A76-8E5B-CBF30177D73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4E78F6-49A8-47E2-8FE8-05FDBB667F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727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4E78F6-49A8-47E2-8FE8-05FDBB667F2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830388"/>
            <a:ext cx="7753350" cy="1579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692696"/>
            <a:ext cx="7846640" cy="360039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</a:rPr>
              <a:t/>
            </a:r>
            <a:br>
              <a:rPr lang="ru-RU" sz="4800" b="1" dirty="0" smtClean="0">
                <a:solidFill>
                  <a:srgbClr val="7030A0"/>
                </a:solidFill>
              </a:rPr>
            </a:br>
            <a:r>
              <a:rPr lang="ru-RU" sz="4800" b="1" dirty="0" smtClean="0">
                <a:solidFill>
                  <a:srgbClr val="7030A0"/>
                </a:solidFill>
              </a:rPr>
              <a:t> Бухгалтерский учет для организаций общественного питания </a:t>
            </a:r>
            <a:br>
              <a:rPr lang="ru-RU" sz="4800" b="1" dirty="0" smtClean="0">
                <a:solidFill>
                  <a:srgbClr val="7030A0"/>
                </a:solidFill>
              </a:rPr>
            </a:br>
            <a:r>
              <a:rPr lang="ru-RU" sz="4800" b="1" dirty="0" smtClean="0">
                <a:solidFill>
                  <a:srgbClr val="7030A0"/>
                </a:solidFill>
              </a:rPr>
              <a:t/>
            </a:r>
            <a:br>
              <a:rPr lang="ru-RU" sz="4800" b="1" dirty="0" smtClean="0">
                <a:solidFill>
                  <a:srgbClr val="7030A0"/>
                </a:solidFill>
              </a:rPr>
            </a:br>
            <a:r>
              <a:rPr lang="ru-RU" sz="4800" b="1" dirty="0" smtClean="0">
                <a:solidFill>
                  <a:srgbClr val="7030A0"/>
                </a:solidFill>
              </a:rPr>
              <a:t/>
            </a:r>
            <a:br>
              <a:rPr lang="ru-RU" sz="4800" b="1" dirty="0" smtClean="0">
                <a:solidFill>
                  <a:srgbClr val="7030A0"/>
                </a:solidFill>
              </a:rPr>
            </a:br>
            <a:endParaRPr lang="ru-RU" sz="4800" b="1" dirty="0">
              <a:solidFill>
                <a:srgbClr val="7030A0"/>
              </a:solidFill>
            </a:endParaRPr>
          </a:p>
        </p:txBody>
      </p:sp>
      <p:pic>
        <p:nvPicPr>
          <p:cNvPr id="17410" name="Picture 2" descr="http://player.myshared.ru/860583/data/images/img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5490" y="3717032"/>
            <a:ext cx="3158218" cy="2232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764704"/>
            <a:ext cx="775335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Учет сырья и товаров на предприятиях массового питания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611560" y="1267537"/>
            <a:ext cx="820891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При наличии кладовой в предприятиях общественного питания продукты и товары учитываются в бухгалтерии на счете 41 "Товары", субсчет 41/1 "Товары на складах»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Lucida Sans Unicode" pitchFamily="34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Разница между учетной стоимостью и стоимостью приобретения продуктов и товаров учитывается на счете 42 "Торговая наценка", субсчет 42/1 "Торговая наценка (скидка, накидка)".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64" name="Picture 4" descr="http://doyarushka.com/wp-content/uploads/2014/09/produkti-nas-strounyat.jpg"/>
          <p:cNvPicPr>
            <a:picLocks noChangeAspect="1" noChangeArrowheads="1"/>
          </p:cNvPicPr>
          <p:nvPr/>
        </p:nvPicPr>
        <p:blipFill>
          <a:blip r:embed="rId2" cstate="print"/>
          <a:srcRect t="13914" b="11165"/>
          <a:stretch>
            <a:fillRect/>
          </a:stretch>
        </p:blipFill>
        <p:spPr bwMode="auto">
          <a:xfrm>
            <a:off x="2699791" y="3645024"/>
            <a:ext cx="4752529" cy="3024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476672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КАЛЬКУЛИРОВАНИЕ СЕБЕСТОИМОСТИ ПРОДУКЦИИ ОБЩЕСТВЕННОГО ПИТАНИЯ</a:t>
            </a:r>
            <a:endParaRPr lang="ru-RU" sz="24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0" y="90100"/>
            <a:ext cx="26161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323528" y="1283828"/>
            <a:ext cx="7920880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В себестоимость продукции (работ, услуг) включаются: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Lucida Sans Unicode" pitchFamily="34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1) затраты, непосредственно связанные с производством продукции (работ, услуг), обусловленные технологией и организацией производства, включая материальные затраты и расходы на оплату труда работников, занятых производством продукции;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Lucida Sans Unicode" pitchFamily="34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Порядок составления калькуляционных карточек: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Lucida Sans Unicode" pitchFamily="34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Определение стоимости блюда производится исходя из стоимости сырья по ценам реализации на 100 порций (блюд) или 10 кг (соусы, гарниры и т. п.), с последующим установлением цены одной порции (блюда), путем деления продажной стоимости набора на 100, с округлением до целой копейки.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Lucida Sans Unicode" pitchFamily="34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Калькуляция продажных цен на каждое блюдо (изделие) кухни, в том числе гастрономию, реализуемую порциями, оформляется на карточках по типовой форме.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Lucida Sans Unicode" pitchFamily="34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Калькуляционная карточка предназначена для определения продажной цены отдельно на каждое изделие кухни и представлена в приложении 2.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econ.com.ua/bitrix/templates/furniture_dark-blue/images/cafe_sxem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276872"/>
            <a:ext cx="7558610" cy="381642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83568" y="404664"/>
            <a:ext cx="792088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7030A0"/>
                </a:solidFill>
                <a:latin typeface="Cambria" pitchFamily="18" charset="0"/>
                <a:ea typeface="Times New Roman" pitchFamily="18" charset="0"/>
                <a:cs typeface="Tahoma" pitchFamily="34" charset="0"/>
              </a:rPr>
              <a:t>АВТОМАТИЗИРОВАННЫЕ СИСТЕМЫ УЧЕТА. </a:t>
            </a:r>
            <a:br>
              <a:rPr lang="ru-RU" sz="2000" b="1" dirty="0" smtClean="0">
                <a:solidFill>
                  <a:srgbClr val="7030A0"/>
                </a:solidFill>
                <a:latin typeface="Cambria" pitchFamily="18" charset="0"/>
                <a:ea typeface="Times New Roman" pitchFamily="18" charset="0"/>
                <a:cs typeface="Tahoma" pitchFamily="34" charset="0"/>
              </a:rPr>
            </a:br>
            <a:r>
              <a:rPr lang="ru-RU" b="1" dirty="0" smtClean="0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Готовое решение для ведения полноценного бухгалтерского</a:t>
            </a:r>
            <a:r>
              <a:rPr lang="ru-RU" dirty="0" smtClean="0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, налогового, производственного и складского учета на любом предприятии общественного питания.  «Трактир», 1с Предприятие. Общепит.   Шеф-эксперт, «</a:t>
            </a:r>
            <a:r>
              <a:rPr lang="ru-RU" dirty="0" err="1" smtClean="0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Джестори</a:t>
            </a:r>
            <a:r>
              <a:rPr lang="ru-RU" dirty="0" smtClean="0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», «</a:t>
            </a:r>
            <a:r>
              <a:rPr lang="ru-RU" dirty="0" err="1" smtClean="0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Рарус-Общепит</a:t>
            </a:r>
            <a:r>
              <a:rPr lang="ru-RU" dirty="0" smtClean="0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». </a:t>
            </a:r>
            <a:r>
              <a:rPr lang="ru-RU" dirty="0" err="1" smtClean="0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БИТ.АППЕТИТ.Ресторан</a:t>
            </a:r>
            <a:r>
              <a:rPr lang="ru-RU" dirty="0" smtClean="0"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95536" y="34605"/>
            <a:ext cx="8568952" cy="643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mbria" pitchFamily="18" charset="0"/>
                <a:ea typeface="Times New Roman" pitchFamily="18" charset="0"/>
                <a:cs typeface="Tahoma" pitchFamily="34" charset="0"/>
              </a:rPr>
              <a:t>АВТОМАТИЗИРОВАННЫЕ СИСТЕМЫ УЧЕТА. 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mbria" pitchFamily="18" charset="0"/>
                <a:ea typeface="Times New Roman" pitchFamily="18" charset="0"/>
                <a:cs typeface="Tahoma" pitchFamily="34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Готовое решение для ведения полноценного бухгалтерского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, налогового, производственного и складского учета на любом предприятии общественного питания.  «Трактир», 1с Предприятие. Общепит.   Шеф-эксперт, «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Джестори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», «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Рарус-Общепит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».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БИТ.АППЕТИТ.Ресторан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Калькуляция блюд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Инвентаризация остатков на местах хранения товаров и ингредиентов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Составление плана-меню, выпуск блюд, учет заказов на банкеты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Взаимодействие с системами Front-офис: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БИТ.АППЕТИТ.Официант.Бармен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R-Keeper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Frontol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InfoGenesis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Печать документов по формам ОП-1, ОП-2 и т.д.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Анализ продаж и себестоимости блюд, формирование бухгалтерской и налоговой отчетности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ideyaforbiznes-online.ru/wp-content/uploads/2015/08/111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24744"/>
            <a:ext cx="7620000" cy="497205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55576" y="260649"/>
            <a:ext cx="7704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Cambria" pitchFamily="18" charset="0"/>
                <a:ea typeface="Times New Roman" pitchFamily="18" charset="0"/>
                <a:cs typeface="Tahoma" pitchFamily="34" charset="0"/>
              </a:rPr>
              <a:t>АВТОМАТИЗИРОВАННЫЕ СИСТЕМЫ УЧЕТА. </a:t>
            </a:r>
            <a:endParaRPr lang="ru-RU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323528" y="100424"/>
            <a:ext cx="8496944" cy="683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РЕЗУЛЬТАТЫ АВТОМАТИЗАЦИИ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Уменьшение трудозатрат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 на ведение таких операций общепита, как калькуляция блюд, формирование плана-меню, выпуск продукции, инвентаризация;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Комплексный контроль любых операций и процессов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 на предприятии ресторанного бизнеса: от приема продуктов до ценообразования;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Снижение объема бумажной работы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, за счет быстрого ввода электронных данных, возможности загрузки электронного справочника рецептур и автоматического заполнения специализированных печатных форм для общепита;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Сокращение времени на формирование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 и подготовку управленческой и регламентированной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отчетности;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Уменьшение риска несанкционированных расходов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 продуктов со стороны персонала;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Улучшение качества обслуживания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 посетителей за счет оперативной обработки заказов и быстрого взаимодействия между сотрудниками;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Своевременное принятие управленческих решений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, благодаря оперативному получению данных о продажах и движении денежных средств;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Эффективное взаимодействие между точками ресторанной сети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, благодаря сбору и обработке информации в центральном офисе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908720"/>
            <a:ext cx="59046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Для успешной работы предприятий общественного питания, независимо от типа (рестораны, кафе, бары, закусочные, магазины-кулинарии) и класса (люкс, высший и первый), требуется организованный </a:t>
            </a:r>
            <a:r>
              <a:rPr lang="ru-RU" sz="2800" b="1" dirty="0" smtClean="0"/>
              <a:t>бухгалтерский учет предприятия общественного питания</a:t>
            </a:r>
            <a:r>
              <a:rPr lang="ru-RU" sz="2800" dirty="0" smtClean="0"/>
              <a:t> и контроль для получения точных данных выпуска продукции и товарооборота по видам реализации в натуральных и денежном изменениях.</a:t>
            </a:r>
            <a:endParaRPr lang="ru-RU" sz="2800" dirty="0"/>
          </a:p>
        </p:txBody>
      </p:sp>
      <p:pic>
        <p:nvPicPr>
          <p:cNvPr id="3074" name="Picture 2" descr="http://cv01.twirpx.net/1037/10371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44824"/>
            <a:ext cx="2477558" cy="32868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611560" y="243601"/>
            <a:ext cx="8064896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7030A0"/>
                </a:solidFill>
                <a:latin typeface="Calibri" pitchFamily="34" charset="0"/>
                <a:ea typeface="Times New Roman" pitchFamily="18" charset="0"/>
                <a:cs typeface="Tahoma" pitchFamily="34" charset="0"/>
              </a:rPr>
              <a:t>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СНОВНЫЕ ЦЕЛИ БУХГАЛТЕРСКОГО УЧЕТА :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Организация правильного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учета на предприятиях общественного питания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 и контроля за движением товарно-материальных ценностей и денежных средств;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Документальное оформление товарных операций и своевременное и правильное отражение их в учете;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Контроль за товарными запасами, выявление неходовых, залежалых и недоброкачественных товаров и своевременное представление руководству предприятия информации о состоянии товарных запасов;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Калькулирование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 продажных цен;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Учет торговой наценки;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Контроль за финансовыми показателями (размер прибыли, источники поступления средств и порядок их расходования, оборотные средства, капитальные вложения, отчисления от прибыли), за правильностью расчетов с поставщиками и покупателями, за своевременным поступлением платежей в бюджет, за правильностью использования банковских кредитов;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Определение фактических расходов и издержек;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Учет расходования фонда заработной платы.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59" name="Picture 3" descr="http://buh-restoran.ru/wp-content/uploads/2013/04/img_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3680" y="5373216"/>
            <a:ext cx="2880320" cy="13604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539552" y="560628"/>
            <a:ext cx="8280920" cy="49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Бухгалтерский учет предприятия общественного питания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 в любой организации основан на общих принципах и положениях действующего законодательства и нормативных документов. НД, регламентирующие учет в организациях общественного питания.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Федеральный закон от   </a:t>
            </a:r>
            <a:r>
              <a:rPr lang="ru-RU" sz="1400" dirty="0" smtClean="0">
                <a:latin typeface="Calibri" pitchFamily="34" charset="0"/>
                <a:ea typeface="Times New Roman" pitchFamily="18" charset="0"/>
                <a:cs typeface="Tahoma" pitchFamily="34" charset="0"/>
              </a:rPr>
              <a:t>06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.12.2011 N </a:t>
            </a:r>
            <a:r>
              <a:rPr lang="ru-RU" sz="1400" dirty="0" smtClean="0">
                <a:latin typeface="Calibri" pitchFamily="34" charset="0"/>
                <a:ea typeface="Times New Roman" pitchFamily="18" charset="0"/>
                <a:cs typeface="Tahoma" pitchFamily="34" charset="0"/>
              </a:rPr>
              <a:t>402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-ФЗ  «О бухгалтерском учете»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Налоговый кодекс Российской Федерации (часть вторая) от 05.08.2000 N 117-ФЗ (ред. от 19.07.2011) (с 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изм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. и 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доп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 с 01.08.2011);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Приказ Минфина РФ от 29.07.1998 N 34н (ред. от 24.12.2010) «Об утверждении Положения по ведению бухгалтерского учета и бухгалтерской отчетности в Российской Федерации» (Зарегистрировано в Минюсте РФ 27.08.1998 N 1598);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Приказ Минфина РФ от 06.10.2008 N 106н (ред. от 08.11.2010) «Об утверждении положений по бухгалтерскому учету» (вместе с «Положением по бухгалтерскому учету „Учетная политика организации“ (ПБУ 1/2008)», «Положением по бухгалтерскому учету „Изменения оценочных значений“ (ПБУ 21/2008)») (Зарегистрировано в Минюсте РФ 27.10.2008 N 12522) (с 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изм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. и 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доп.,с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 01.01.2011);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Постановление Госкомстата РФ от 25.12.1998 N 132 «Об утверждении унифицированных форм первичной учетной документации по учету торговых операций»;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Постановление Правительства РФ от 15.08.1997 N 1036 (ред. от 10.05.2007) «Об утверждении Правил оказания услуг общественного питания»;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Постановление Госкомстата РФ от 01.04.1996 N 25 (ред. от 08.12.1998) «Об утверждении Инструкции по определению розничного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товарооборта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ahoma" pitchFamily="34" charset="0"/>
              </a:rPr>
              <a:t> и товарных запасов юридическими лицами, осуществляющими розничную торговлю и общественное питание».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827584" y="287405"/>
            <a:ext cx="7776864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В бухгалтерии для учета продуктов могут применяться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два метода: количественно-суммовой и оперативно-суммовой (сальдовый).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6867" name="Picture 3" descr="http://smartcapital.com.ua/products/1c/obshepit/img/cafes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780928"/>
            <a:ext cx="7776864" cy="303751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971600" y="3068960"/>
            <a:ext cx="2520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количественно-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суммовой 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4365104"/>
            <a:ext cx="25922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оперативно-суммовой (сальдовый).</a:t>
            </a:r>
            <a:endParaRPr lang="ru-RU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971600" y="398588"/>
            <a:ext cx="712879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При первом методе на каждый сорт и цену продукта открывают карточки учета, что является дублированием складского учета.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 Различие состоит только в том, что в бухгалтерии на карточках записывается не только количество поступивших и выбывших продуктов (товаров), но и их стоимость. Каждый месяц в карточках подсчитываются итоги прихода, расхода и остатка. Для сверки данных синтетического и аналитического учета составляется оборотная количественно-суммовая ведомость.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611560" y="670339"/>
            <a:ext cx="792088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При сальдовом методе бухгалтерия ведет учет продуктов (товаров) только в стоимостном выражении, а учет по наименованию, сорту, цене и количеству ведут кладовщики.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Calibri" pitchFamily="34" charset="0"/>
              <a:ea typeface="Lucida Sans Unicode" pitchFamily="34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Кладовщики сдают в бухгалтерию документы на поступление и выбытие продуктов (товаров) при сопроводительных реестрах (при количественно-суммовом методе учета) или товарных отчетах (при сальдовом методе учета) в определенные сроки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15" name="Picture 3" descr="http://www.ccba.ru/pic/povar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4653135"/>
            <a:ext cx="4680520" cy="22048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4427984" y="570986"/>
            <a:ext cx="417646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ТОВАРНЫЙ ОТЧЕТ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(унифицированная форма ТОРГ-29) должен иметь полностью заполненную адресную часть: наименование организации, фамилия и инициалы материально ответственного лица. лимит остатка ТМЦ, номер отчета, период, за который составляется товарный отчет. В товарном отчете также отражаются остатки и движение тары.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9941" name="Picture 5" descr="http://blankinew.narod.ru/blanki-po-torgovle/blank-tovarnyi-otche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764704"/>
            <a:ext cx="3528392" cy="52174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32656"/>
            <a:ext cx="7753350" cy="1080120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Ценообразование и документооборот в общепите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23928" y="1268760"/>
            <a:ext cx="51125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Продажная цена товаров и готовой продукции диктуется рыночными отношениями.</a:t>
            </a:r>
            <a:r>
              <a:rPr lang="ru-RU" dirty="0" smtClean="0"/>
              <a:t> </a:t>
            </a:r>
          </a:p>
          <a:p>
            <a:r>
              <a:rPr lang="ru-RU" dirty="0" smtClean="0"/>
              <a:t>В общественном питании продажная цена каждого блюда  определяется на основе калькуляции (унифицированная форма ОП-1 «Калькуляционная карточка»). Калькуляционные карточки составляются на основе Сборников рецептур блюд и кулинарных изделий, которые являются нормативными документами. В них указаны расход сырья, выход полуфабрикатов и готовых блюд. а также дана технология приготовления. </a:t>
            </a:r>
            <a:endParaRPr lang="ru-RU" dirty="0"/>
          </a:p>
        </p:txBody>
      </p:sp>
      <p:pic>
        <p:nvPicPr>
          <p:cNvPr id="2050" name="Picture 2" descr="http://profitconsalting.ru/3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1340768"/>
            <a:ext cx="3672409" cy="316835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4581128"/>
            <a:ext cx="86409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Если предприятие общественного питания разрабатывает рецептуру нового блюда. оно должно разработать Технико-технологическую карту или Стандарт предприятия, которые утверждаются руководителем предприятия. Исчисленная в калькуляционной карточке продажная цена действует до изменения компонентов в сырьевом наборе и цены на сырье и продукты. При возникновении таких изменений цена пересчитывается.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149</TotalTime>
  <Words>704</Words>
  <Application>Microsoft Office PowerPoint</Application>
  <PresentationFormat>Экран (4:3)</PresentationFormat>
  <Paragraphs>61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Начальная</vt:lpstr>
      <vt:lpstr>  Бухгалтерский учет для организаций общественного питания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Ценообразование и документооборот в общепите</vt:lpstr>
      <vt:lpstr>Учет сырья и товаров на предприятиях массового питания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>Соловьева</Manager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Бухгалтерский учет для организаций общественного питания</dc:title>
  <dc:subject>Бухгалтерский учет</dc:subject>
  <dc:creator>Соловьева Любовь Ивановна</dc:creator>
  <cp:keywords>Общественное питание</cp:keywords>
  <cp:lastModifiedBy>Admin</cp:lastModifiedBy>
  <cp:revision>15</cp:revision>
  <dcterms:created xsi:type="dcterms:W3CDTF">2016-03-20T16:18:57Z</dcterms:created>
  <dcterms:modified xsi:type="dcterms:W3CDTF">2021-03-21T09:53:02Z</dcterms:modified>
</cp:coreProperties>
</file>