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2" r:id="rId2"/>
    <p:sldId id="301" r:id="rId3"/>
    <p:sldId id="266" r:id="rId4"/>
    <p:sldId id="264" r:id="rId5"/>
    <p:sldId id="298" r:id="rId6"/>
    <p:sldId id="302" r:id="rId7"/>
    <p:sldId id="303" r:id="rId8"/>
    <p:sldId id="304" r:id="rId9"/>
    <p:sldId id="305" r:id="rId10"/>
    <p:sldId id="299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A00"/>
    <a:srgbClr val="006600"/>
    <a:srgbClr val="005000"/>
    <a:srgbClr val="194B32"/>
    <a:srgbClr val="CC0000"/>
    <a:srgbClr val="6C0000"/>
    <a:srgbClr val="753805"/>
    <a:srgbClr val="7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86738" autoAdjust="0"/>
  </p:normalViewPr>
  <p:slideViewPr>
    <p:cSldViewPr>
      <p:cViewPr varScale="1">
        <p:scale>
          <a:sx n="91" d="100"/>
          <a:sy n="91" d="100"/>
        </p:scale>
        <p:origin x="-7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79B17-34AA-4338-940A-0D60CA4B2FF1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BA391-4196-404D-96C1-0B46777AB2C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BA391-4196-404D-96C1-0B46777AB2C1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11.10.2022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93296" cy="1512168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МУНИЦИПАЛЬНОЕ БЮДЖЕТНОЕ ДОШКОЛЬНОЕ ОБРАЗОВАТЕЛЬНОЕ УЧРЕЖДЕНИЕ (ЯСЛИ - САД) №1 «РОМАШКА»МУНИЦИПАЛЬНОГО ОБРАЗОВАНИЯ ГОРОДСКОЙ ОКРУГ КРАСНОПЕРЕКОПСК РЕСПУБЛИКИ КРЫМ</a:t>
            </a: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506344"/>
            <a:ext cx="3599892" cy="86409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7A00"/>
                </a:solidFill>
              </a:rPr>
              <a:t> </a:t>
            </a:r>
            <a:r>
              <a:rPr lang="ru-RU" b="1" dirty="0" smtClean="0">
                <a:solidFill>
                  <a:srgbClr val="007A00"/>
                </a:solidFill>
              </a:rPr>
              <a:t>Коваленко </a:t>
            </a:r>
          </a:p>
          <a:p>
            <a:pPr>
              <a:lnSpc>
                <a:spcPct val="110000"/>
              </a:lnSpc>
            </a:pPr>
            <a:r>
              <a:rPr lang="ru-RU" b="1" dirty="0" smtClean="0">
                <a:solidFill>
                  <a:srgbClr val="007A00"/>
                </a:solidFill>
              </a:rPr>
              <a:t>Ирина Александровна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13690" y="6165304"/>
            <a:ext cx="2657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/>
              <a:t>Красноперекопск, </a:t>
            </a:r>
            <a:r>
              <a:rPr lang="ru-RU" dirty="0" smtClean="0"/>
              <a:t>2022 г.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7089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A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7A00"/>
                </a:solidFill>
              </a:rPr>
              <a:t>Дизайн образовательного пространства </a:t>
            </a:r>
            <a:r>
              <a:rPr lang="ru-RU" sz="2400" b="1" dirty="0" smtClean="0">
                <a:solidFill>
                  <a:srgbClr val="007A00"/>
                </a:solidFill>
              </a:rPr>
              <a:t>ДОО</a:t>
            </a:r>
            <a:r>
              <a:rPr lang="ru-RU" sz="2400" b="1" dirty="0" smtClean="0">
                <a:solidFill>
                  <a:srgbClr val="007A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007A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экологической тропы»</a:t>
            </a:r>
            <a:endParaRPr lang="ru-RU" sz="2400" dirty="0">
              <a:solidFill>
                <a:srgbClr val="007A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A00"/>
                </a:solidFill>
              </a:rPr>
              <a:t>Наши достижения</a:t>
            </a:r>
            <a:endParaRPr lang="ru-RU" sz="3600" b="1" dirty="0">
              <a:solidFill>
                <a:srgbClr val="007A00"/>
              </a:solidFill>
            </a:endParaRPr>
          </a:p>
        </p:txBody>
      </p:sp>
      <p:pic>
        <p:nvPicPr>
          <p:cNvPr id="3" name="Рисунок 2" descr="д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52736"/>
            <a:ext cx="3384376" cy="254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д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52736"/>
            <a:ext cx="3240360" cy="2539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д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3789040"/>
            <a:ext cx="324036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д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789040"/>
            <a:ext cx="309634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20888"/>
            <a:ext cx="586916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A00"/>
                </a:solidFill>
              </a:rPr>
              <a:t>Спасибо за внимание!</a:t>
            </a:r>
            <a:endParaRPr lang="ru-RU" b="1" dirty="0">
              <a:solidFill>
                <a:srgbClr val="007A00"/>
              </a:solidFill>
            </a:endParaRPr>
          </a:p>
        </p:txBody>
      </p:sp>
      <p:pic>
        <p:nvPicPr>
          <p:cNvPr id="4" name="Содержимое 3" descr="junyj_ehkolog.pn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51520" y="4005064"/>
            <a:ext cx="2808312" cy="2443596"/>
          </a:xfr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11960" y="620688"/>
            <a:ext cx="41764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6600"/>
                </a:solidFill>
              </a:rPr>
              <a:t>Дизайн</a:t>
            </a:r>
            <a:r>
              <a:rPr lang="ru-RU" dirty="0" smtClean="0">
                <a:solidFill>
                  <a:srgbClr val="006600"/>
                </a:solidFill>
              </a:rPr>
              <a:t> </a:t>
            </a:r>
            <a:r>
              <a:rPr lang="ru-RU" dirty="0">
                <a:solidFill>
                  <a:srgbClr val="006600"/>
                </a:solidFill>
              </a:rPr>
              <a:t>– это современное искусство художественного конструирования, разработка образцов рационального построения предметной среды; это сознательные и интуитивные усилия по решению проблемы, которая никогда не может быть единственно правильно решена. </a:t>
            </a:r>
            <a:endParaRPr lang="ru-RU" dirty="0" smtClean="0">
              <a:solidFill>
                <a:srgbClr val="006600"/>
              </a:solidFill>
            </a:endParaRPr>
          </a:p>
          <a:p>
            <a:pPr algn="just"/>
            <a:r>
              <a:rPr lang="ru-RU" dirty="0" smtClean="0">
                <a:solidFill>
                  <a:srgbClr val="006600"/>
                </a:solidFill>
              </a:rPr>
              <a:t>Так началом </a:t>
            </a:r>
            <a:r>
              <a:rPr lang="ru-RU" dirty="0">
                <a:solidFill>
                  <a:srgbClr val="006600"/>
                </a:solidFill>
              </a:rPr>
              <a:t>работы по экологическому воспитанию детей в детском саду является правильная организация развивающей среды.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Природная зона включает в себя помещения и участок дошкольного учреждения: групповые уголки природы, озелененная территория детского сада, экологическая тропа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630894"/>
            <a:ext cx="364544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3071749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4355976" y="410176"/>
            <a:ext cx="41764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Всё хорошее в людях – из детства!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Как истоки добра пробудить?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Прикоснуться к природе всем сердцем: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Удивиться, узнать, полюбить!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Мы хотим, чтоб земля расцветала,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росли, как цветы, малыши,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Чтоб для них экология стала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7A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Не наукой, а частью души!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В. Сухомлинский</a:t>
            </a:r>
            <a:endParaRPr lang="ru-RU" sz="24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10176"/>
            <a:ext cx="3960440" cy="6115169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A00"/>
                </a:solidFill>
              </a:rPr>
              <a:t>Экологическое воспитание</a:t>
            </a:r>
            <a:endParaRPr lang="ru-RU" sz="3600" b="1" dirty="0">
              <a:solidFill>
                <a:srgbClr val="007A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1412776"/>
            <a:ext cx="4752528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005000"/>
                </a:solidFill>
              </a:rPr>
              <a:t>Экологическая проблема </a:t>
            </a:r>
            <a:r>
              <a:rPr lang="en-US" sz="2300" b="1" dirty="0" smtClean="0">
                <a:solidFill>
                  <a:srgbClr val="005000"/>
                </a:solidFill>
              </a:rPr>
              <a:t>- </a:t>
            </a:r>
            <a:r>
              <a:rPr lang="ru-RU" sz="2300" b="1" dirty="0" smtClean="0">
                <a:solidFill>
                  <a:srgbClr val="005000"/>
                </a:solidFill>
              </a:rPr>
              <a:t>это не только результат загрязнения окружающей среды «плодами» хозяйственной деятельности, но и последствие растущего дефицита экологического сознания. Изменить мировоззрение взрослого человека практически не возможно только у подрастающего поколения можно сформировать экологическое сознание. Тогда человек будет считать себя частью природы</a:t>
            </a:r>
            <a:endParaRPr lang="ru-RU" sz="2300" b="1" dirty="0">
              <a:solidFill>
                <a:srgbClr val="005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92" y="1313732"/>
            <a:ext cx="3596952" cy="489654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1864" y="777497"/>
            <a:ext cx="8424936" cy="624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/>
              <a:t>    </a:t>
            </a:r>
            <a:r>
              <a:rPr lang="ru-RU" dirty="0">
                <a:solidFill>
                  <a:srgbClr val="006600"/>
                </a:solidFill>
              </a:rPr>
              <a:t>Экологическая тропа ДОУ – специально оборудованная в образовательных и воспитательных целях природная территория; маршрут, проходящий через различные природные объекты, имеющие эстетическую, природоохранную ценность, на котором дошкольники получают информацию об этих объектах.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В качестве объектов выбраны различные виды дикорастущих и культурных растений, лекарственные растения, клумбы, альпийская горка, различные виды деревьев, растения огорода.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В дальнейшем можно дополнять ее новыми объектами, наиболее привлекательными и интересными с познавательной точки зрения.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При выборе объектов стремились к тому, чтобы они были типичными для местной природы и информационно содержательными.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Экологическая тропа рассчитана преимущественно на организованное прохождение. При выборе маршрута учитывались доступность, эмоциональная насыщенность и информационная емкость. </a:t>
            </a:r>
          </a:p>
          <a:p>
            <a:pPr algn="just"/>
            <a:r>
              <a:rPr lang="ru-RU" dirty="0">
                <a:solidFill>
                  <a:srgbClr val="006600"/>
                </a:solidFill>
              </a:rPr>
              <a:t>Тематика экскурсий, проводимых на экологической тропе различна, и зависит от целей работы и возрастного состава детей. Во время прогулок, экскурсий по экологической тропе дети играют, экспериментируют, наблюдают. Получают навыки ориентирования во времени и в пространстве, делают зарисовки с натуры. У них развиваются память, речь, мышление. А самое главное – появляется чувство прекрасного, воспитывается любовь к природе, желание ее беречь и сохранять.</a:t>
            </a: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lang="ru-RU" b="1" dirty="0" smtClean="0">
                <a:solidFill>
                  <a:srgbClr val="006600"/>
                </a:solidFill>
              </a:rPr>
              <a:t/>
            </a:r>
            <a:br>
              <a:rPr lang="ru-RU" b="1" dirty="0" smtClean="0">
                <a:solidFill>
                  <a:srgbClr val="006600"/>
                </a:solidFill>
              </a:rPr>
            </a:br>
            <a:endParaRPr lang="ru-RU" b="1" dirty="0" smtClean="0">
              <a:solidFill>
                <a:srgbClr val="006600"/>
              </a:solidFill>
            </a:endParaRPr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A00"/>
                </a:solidFill>
              </a:rPr>
              <a:t>Экологическая тропа</a:t>
            </a:r>
            <a:endParaRPr lang="ru-RU" sz="2800" b="1" dirty="0">
              <a:solidFill>
                <a:srgbClr val="007A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96752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006600"/>
                </a:solidFill>
              </a:rPr>
              <a:t>Цель:</a:t>
            </a:r>
            <a:r>
              <a:rPr lang="ru-RU" dirty="0">
                <a:solidFill>
                  <a:srgbClr val="006600"/>
                </a:solidFill>
              </a:rPr>
              <a:t> создание условий в ДОУ для формирования у воспитанников начал экологической культуры, грамотного поведения в природе посредством экологической тропы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b="1" u="sng" dirty="0">
                <a:solidFill>
                  <a:srgbClr val="006600"/>
                </a:solidFill>
              </a:rPr>
              <a:t>Задачи</a:t>
            </a:r>
            <a:r>
              <a:rPr lang="ru-RU" b="1" u="sng" dirty="0" smtClean="0">
                <a:solidFill>
                  <a:srgbClr val="006600"/>
                </a:solidFill>
              </a:rPr>
              <a:t>:</a:t>
            </a:r>
            <a:endParaRPr lang="ru-RU" b="1" u="sng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-обогатить экологическую тропу новыми объектами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 углубить и систематизировать представления детей о живой и неживой природе средствами экологической тропы</a:t>
            </a:r>
            <a:r>
              <a:rPr lang="ru-RU" dirty="0" smtClean="0">
                <a:solidFill>
                  <a:srgbClr val="006600"/>
                </a:solidFill>
              </a:rPr>
              <a:t>;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-формировать умения и навыки наблюдений за природными объектами и явлениями</a:t>
            </a:r>
            <a:r>
              <a:rPr lang="ru-RU" dirty="0" smtClean="0">
                <a:solidFill>
                  <a:srgbClr val="006600"/>
                </a:solidFill>
              </a:rPr>
              <a:t>;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-развивать познавательный интерес, умение устанавливать причинно-следственные связи в природе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 воспитывать гуманное, эмоционально-положительное, бережное отношение к миру природы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-приобщить родителей к процессу экологического воспитания.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404664"/>
            <a:ext cx="5508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Цели и задачи экологической тропы</a:t>
            </a:r>
            <a:endParaRPr lang="ru-RU" sz="2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956806"/>
      </p:ext>
    </p:ext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16632"/>
            <a:ext cx="86409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006600"/>
                </a:solidFill>
              </a:rPr>
              <a:t>Участники проекта: </a:t>
            </a:r>
            <a:endParaRPr lang="ru-RU" b="1" u="sng" dirty="0" smtClean="0">
              <a:solidFill>
                <a:srgbClr val="006600"/>
              </a:solidFill>
            </a:endParaRPr>
          </a:p>
          <a:p>
            <a:pPr algn="just"/>
            <a:r>
              <a:rPr lang="ru-RU" dirty="0" smtClean="0">
                <a:solidFill>
                  <a:srgbClr val="006600"/>
                </a:solidFill>
              </a:rPr>
              <a:t>дети старших и подготовительных групп, воспитатели, родители.</a:t>
            </a:r>
          </a:p>
          <a:p>
            <a:pPr algn="just"/>
            <a:r>
              <a:rPr lang="ru-RU" b="1" u="sng" dirty="0" smtClean="0">
                <a:solidFill>
                  <a:srgbClr val="006600"/>
                </a:solidFill>
              </a:rPr>
              <a:t>Срок </a:t>
            </a:r>
            <a:r>
              <a:rPr lang="ru-RU" b="1" u="sng" dirty="0">
                <a:solidFill>
                  <a:srgbClr val="006600"/>
                </a:solidFill>
              </a:rPr>
              <a:t>реализации: </a:t>
            </a:r>
            <a:r>
              <a:rPr lang="ru-RU" dirty="0" smtClean="0">
                <a:solidFill>
                  <a:srgbClr val="006600"/>
                </a:solidFill>
              </a:rPr>
              <a:t>один год.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b="1" u="sng" dirty="0">
                <a:solidFill>
                  <a:srgbClr val="006600"/>
                </a:solidFill>
              </a:rPr>
              <a:t>Тип проекта: </a:t>
            </a:r>
            <a:r>
              <a:rPr lang="ru-RU" dirty="0">
                <a:solidFill>
                  <a:srgbClr val="006600"/>
                </a:solidFill>
              </a:rPr>
              <a:t>познавательно-исследовательский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b="1" u="sng" dirty="0">
                <a:solidFill>
                  <a:srgbClr val="006600"/>
                </a:solidFill>
              </a:rPr>
              <a:t>По количеству участников: </a:t>
            </a:r>
            <a:r>
              <a:rPr lang="ru-RU" dirty="0" smtClean="0">
                <a:solidFill>
                  <a:srgbClr val="006600"/>
                </a:solidFill>
              </a:rPr>
              <a:t>фронтальный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b="1" u="sng" dirty="0">
                <a:solidFill>
                  <a:srgbClr val="006600"/>
                </a:solidFill>
              </a:rPr>
              <a:t>По продолжительности: </a:t>
            </a:r>
            <a:r>
              <a:rPr lang="ru-RU" dirty="0">
                <a:solidFill>
                  <a:srgbClr val="006600"/>
                </a:solidFill>
              </a:rPr>
              <a:t>долгосрочный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b="1" u="sng" dirty="0">
                <a:solidFill>
                  <a:srgbClr val="006600"/>
                </a:solidFill>
              </a:rPr>
              <a:t>Ожидаемый результат</a:t>
            </a:r>
            <a:r>
              <a:rPr lang="ru-RU" b="1" u="sng" dirty="0" smtClean="0">
                <a:solidFill>
                  <a:srgbClr val="006600"/>
                </a:solidFill>
              </a:rPr>
              <a:t>:</a:t>
            </a:r>
            <a:endParaRPr lang="ru-RU" b="1" u="sng" dirty="0">
              <a:solidFill>
                <a:srgbClr val="006600"/>
              </a:solidFill>
            </a:endParaRPr>
          </a:p>
          <a:p>
            <a:pPr algn="just"/>
            <a:r>
              <a:rPr lang="ru-RU" u="sng" dirty="0">
                <a:solidFill>
                  <a:srgbClr val="006600"/>
                </a:solidFill>
              </a:rPr>
              <a:t>воспитанники</a:t>
            </a:r>
            <a:r>
              <a:rPr lang="ru-RU" u="sng" dirty="0" smtClean="0">
                <a:solidFill>
                  <a:srgbClr val="006600"/>
                </a:solidFill>
              </a:rPr>
              <a:t>:</a:t>
            </a:r>
            <a:endParaRPr lang="ru-RU" u="sng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-имеют представления о живой и неживой природе</a:t>
            </a:r>
            <a:r>
              <a:rPr lang="ru-RU" dirty="0" smtClean="0">
                <a:solidFill>
                  <a:srgbClr val="006600"/>
                </a:solidFill>
              </a:rPr>
              <a:t>;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-устанавливают причинно-следственные связи</a:t>
            </a:r>
            <a:r>
              <a:rPr lang="ru-RU" dirty="0" smtClean="0">
                <a:solidFill>
                  <a:srgbClr val="006600"/>
                </a:solidFill>
              </a:rPr>
              <a:t>,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-имеют навыки наблюдений за природными объектами</a:t>
            </a:r>
            <a:r>
              <a:rPr lang="ru-RU" dirty="0" smtClean="0">
                <a:solidFill>
                  <a:srgbClr val="006600"/>
                </a:solidFill>
              </a:rPr>
              <a:t>,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-бережно относятся к природе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u="sng" dirty="0">
                <a:solidFill>
                  <a:srgbClr val="006600"/>
                </a:solidFill>
              </a:rPr>
              <a:t>родители</a:t>
            </a:r>
            <a:r>
              <a:rPr lang="ru-RU" u="sng" dirty="0" smtClean="0">
                <a:solidFill>
                  <a:srgbClr val="006600"/>
                </a:solidFill>
              </a:rPr>
              <a:t>:</a:t>
            </a:r>
            <a:endParaRPr lang="ru-RU" u="sng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-активные участники проекта</a:t>
            </a:r>
            <a:r>
              <a:rPr lang="ru-RU" dirty="0" smtClean="0">
                <a:solidFill>
                  <a:srgbClr val="006600"/>
                </a:solidFill>
              </a:rPr>
              <a:t>,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-проявляют интерес к образовательному процессу в ДОУ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u="sng" dirty="0">
                <a:solidFill>
                  <a:srgbClr val="006600"/>
                </a:solidFill>
              </a:rPr>
              <a:t>педагоги</a:t>
            </a:r>
            <a:r>
              <a:rPr lang="ru-RU" u="sng" dirty="0" smtClean="0">
                <a:solidFill>
                  <a:srgbClr val="006600"/>
                </a:solidFill>
              </a:rPr>
              <a:t>:</a:t>
            </a:r>
            <a:endParaRPr lang="ru-RU" u="sng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-осуществляют инновационную деятельность</a:t>
            </a:r>
            <a:r>
              <a:rPr lang="ru-RU" dirty="0" smtClean="0">
                <a:solidFill>
                  <a:srgbClr val="006600"/>
                </a:solidFill>
              </a:rPr>
              <a:t>,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-повышают профессиональный уровень</a:t>
            </a:r>
            <a:r>
              <a:rPr lang="ru-RU" dirty="0" smtClean="0">
                <a:solidFill>
                  <a:srgbClr val="006600"/>
                </a:solidFill>
              </a:rPr>
              <a:t>,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r>
              <a:rPr lang="ru-RU" dirty="0">
                <a:solidFill>
                  <a:srgbClr val="006600"/>
                </a:solidFill>
              </a:rPr>
              <a:t>-расширяют кругозор</a:t>
            </a:r>
            <a:r>
              <a:rPr lang="ru-RU" dirty="0" smtClean="0">
                <a:solidFill>
                  <a:srgbClr val="006600"/>
                </a:solidFill>
              </a:rPr>
              <a:t>.</a:t>
            </a:r>
          </a:p>
          <a:p>
            <a:r>
              <a:rPr lang="ru-RU" b="1" u="sng" dirty="0">
                <a:solidFill>
                  <a:srgbClr val="006600"/>
                </a:solidFill>
              </a:rPr>
              <a:t>Форма отчета</a:t>
            </a:r>
            <a:r>
              <a:rPr lang="ru-RU" b="1" dirty="0">
                <a:solidFill>
                  <a:srgbClr val="006600"/>
                </a:solidFill>
              </a:rPr>
              <a:t>:</a:t>
            </a:r>
          </a:p>
          <a:p>
            <a:r>
              <a:rPr lang="ru-RU" dirty="0">
                <a:solidFill>
                  <a:srgbClr val="006600"/>
                </a:solidFill>
              </a:rPr>
              <a:t>Презентация проекта на педагогическом совете </a:t>
            </a:r>
            <a:r>
              <a:rPr lang="ru-RU" dirty="0" smtClean="0">
                <a:solidFill>
                  <a:srgbClr val="006600"/>
                </a:solidFill>
              </a:rPr>
              <a:t>ДОУ.</a:t>
            </a:r>
            <a:endParaRPr lang="ru-RU" dirty="0">
              <a:solidFill>
                <a:srgbClr val="006600"/>
              </a:solidFill>
            </a:endParaRPr>
          </a:p>
          <a:p>
            <a:r>
              <a:rPr lang="ru-RU" dirty="0">
                <a:solidFill>
                  <a:srgbClr val="006600"/>
                </a:solidFill>
              </a:rPr>
              <a:t>Паспорт экологической тропы.</a:t>
            </a:r>
          </a:p>
          <a:p>
            <a:r>
              <a:rPr lang="ru-RU" dirty="0">
                <a:solidFill>
                  <a:srgbClr val="006600"/>
                </a:solidFill>
              </a:rPr>
              <a:t>Разработчик </a:t>
            </a:r>
            <a:r>
              <a:rPr lang="ru-RU" dirty="0" smtClean="0">
                <a:solidFill>
                  <a:srgbClr val="006600"/>
                </a:solidFill>
              </a:rPr>
              <a:t>проекта: воспитатель</a:t>
            </a:r>
            <a:endParaRPr lang="ru-RU" dirty="0">
              <a:solidFill>
                <a:srgbClr val="006600"/>
              </a:solidFill>
            </a:endParaRPr>
          </a:p>
          <a:p>
            <a:pPr algn="just"/>
            <a:endParaRPr lang="ru-RU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258901"/>
      </p:ext>
    </p:extLst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Этапы проекта: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36712"/>
            <a:ext cx="843528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u="sng" dirty="0">
                <a:solidFill>
                  <a:srgbClr val="006600"/>
                </a:solidFill>
              </a:rPr>
              <a:t>1 этап </a:t>
            </a:r>
            <a:r>
              <a:rPr lang="ru-RU" sz="1400" b="1" u="sng" dirty="0" smtClean="0">
                <a:solidFill>
                  <a:srgbClr val="006600"/>
                </a:solidFill>
              </a:rPr>
              <a:t>подготовительный </a:t>
            </a:r>
            <a:r>
              <a:rPr lang="ru-RU" sz="1400" dirty="0">
                <a:solidFill>
                  <a:srgbClr val="006600"/>
                </a:solidFill>
              </a:rPr>
              <a:t>1. Определение цели и задач проекта, подбор материала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2. Выбор «хозяина» тропинки — сказочного </a:t>
            </a:r>
            <a:r>
              <a:rPr lang="ru-RU" sz="1400" dirty="0" smtClean="0">
                <a:solidFill>
                  <a:srgbClr val="006600"/>
                </a:solidFill>
              </a:rPr>
              <a:t>персонажа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3. Подбор художественной литературы, загадок, пословиц, поговорок о растениях, птицах, насекомых</a:t>
            </a:r>
            <a:r>
              <a:rPr lang="ru-RU" sz="1400" dirty="0" smtClean="0">
                <a:solidFill>
                  <a:srgbClr val="006600"/>
                </a:solidFill>
              </a:rPr>
              <a:t>;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4. Разработка дидактических игр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5. </a:t>
            </a:r>
            <a:r>
              <a:rPr lang="ru-RU" sz="1400" dirty="0" smtClean="0">
                <a:solidFill>
                  <a:srgbClr val="006600"/>
                </a:solidFill>
              </a:rPr>
              <a:t>Составление конспектов ООД</a:t>
            </a:r>
            <a:r>
              <a:rPr lang="ru-RU" sz="1400" dirty="0">
                <a:solidFill>
                  <a:srgbClr val="006600"/>
                </a:solidFill>
              </a:rPr>
              <a:t>, экскурсий, целевых прогулок по </a:t>
            </a:r>
            <a:r>
              <a:rPr lang="ru-RU" sz="1400" dirty="0" smtClean="0">
                <a:solidFill>
                  <a:srgbClr val="006600"/>
                </a:solidFill>
              </a:rPr>
              <a:t>маршруту экологической </a:t>
            </a:r>
            <a:r>
              <a:rPr lang="ru-RU" sz="1400" dirty="0">
                <a:solidFill>
                  <a:srgbClr val="006600"/>
                </a:solidFill>
              </a:rPr>
              <a:t>тропы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Подготовка к работе над проектом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Нахождение и установление эффективных связей с родителями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b="1" u="sng" dirty="0" smtClean="0">
                <a:solidFill>
                  <a:srgbClr val="006600"/>
                </a:solidFill>
              </a:rPr>
              <a:t>2 этап аналитический  (</a:t>
            </a:r>
            <a:r>
              <a:rPr lang="ru-RU" sz="1400" dirty="0" smtClean="0">
                <a:solidFill>
                  <a:srgbClr val="006600"/>
                </a:solidFill>
              </a:rPr>
              <a:t>чтение художественной литературы, придумывание мини-рассказов</a:t>
            </a:r>
            <a:r>
              <a:rPr lang="en-US" sz="1400" dirty="0" smtClean="0">
                <a:solidFill>
                  <a:srgbClr val="006600"/>
                </a:solidFill>
              </a:rPr>
              <a:t>,</a:t>
            </a:r>
            <a:r>
              <a:rPr lang="ru-RU" sz="1400" dirty="0" smtClean="0">
                <a:solidFill>
                  <a:srgbClr val="006600"/>
                </a:solidFill>
              </a:rPr>
              <a:t> беседы. отгадывание </a:t>
            </a:r>
            <a:r>
              <a:rPr lang="ru-RU" sz="1400" dirty="0">
                <a:solidFill>
                  <a:srgbClr val="006600"/>
                </a:solidFill>
              </a:rPr>
              <a:t>загадок о птицах, </a:t>
            </a:r>
            <a:r>
              <a:rPr lang="ru-RU" sz="1400" dirty="0" smtClean="0">
                <a:solidFill>
                  <a:srgbClr val="006600"/>
                </a:solidFill>
              </a:rPr>
              <a:t>насекомых</a:t>
            </a:r>
            <a:r>
              <a:rPr lang="en-US" sz="1400" dirty="0" smtClean="0">
                <a:solidFill>
                  <a:srgbClr val="006600"/>
                </a:solidFill>
              </a:rPr>
              <a:t>,</a:t>
            </a:r>
            <a:r>
              <a:rPr lang="ru-RU" sz="1400" dirty="0" smtClean="0">
                <a:solidFill>
                  <a:srgbClr val="006600"/>
                </a:solidFill>
              </a:rPr>
              <a:t> прослушивание аудиозаписи. </a:t>
            </a:r>
          </a:p>
          <a:p>
            <a:pPr algn="just"/>
            <a:r>
              <a:rPr lang="ru-RU" sz="1400" dirty="0" smtClean="0">
                <a:solidFill>
                  <a:srgbClr val="006600"/>
                </a:solidFill>
              </a:rPr>
              <a:t>Формирование </a:t>
            </a:r>
            <a:r>
              <a:rPr lang="ru-RU" sz="1400" dirty="0">
                <a:solidFill>
                  <a:srgbClr val="006600"/>
                </a:solidFill>
              </a:rPr>
              <a:t>бережного отношения к природе родного </a:t>
            </a:r>
            <a:r>
              <a:rPr lang="ru-RU" sz="1400" dirty="0" smtClean="0">
                <a:solidFill>
                  <a:srgbClr val="006600"/>
                </a:solidFill>
              </a:rPr>
              <a:t>края. </a:t>
            </a:r>
          </a:p>
          <a:p>
            <a:pPr algn="just"/>
            <a:r>
              <a:rPr lang="ru-RU" sz="1400" dirty="0" smtClean="0">
                <a:solidFill>
                  <a:srgbClr val="006600"/>
                </a:solidFill>
              </a:rPr>
              <a:t>Развитие </a:t>
            </a:r>
            <a:r>
              <a:rPr lang="ru-RU" sz="1400" dirty="0">
                <a:solidFill>
                  <a:srgbClr val="006600"/>
                </a:solidFill>
              </a:rPr>
              <a:t>познавательного интереса, </a:t>
            </a:r>
            <a:r>
              <a:rPr lang="ru-RU" sz="1400" dirty="0" smtClean="0">
                <a:solidFill>
                  <a:srgbClr val="006600"/>
                </a:solidFill>
              </a:rPr>
              <a:t>расширение кругозора. в </a:t>
            </a:r>
            <a:r>
              <a:rPr lang="ru-RU" sz="1400" dirty="0">
                <a:solidFill>
                  <a:srgbClr val="006600"/>
                </a:solidFill>
              </a:rPr>
              <a:t>течение </a:t>
            </a:r>
            <a:r>
              <a:rPr lang="ru-RU" sz="1400" dirty="0" smtClean="0">
                <a:solidFill>
                  <a:srgbClr val="006600"/>
                </a:solidFill>
              </a:rPr>
              <a:t>проекта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b="1" u="sng" dirty="0">
                <a:solidFill>
                  <a:srgbClr val="006600"/>
                </a:solidFill>
              </a:rPr>
              <a:t>3 этап практический </a:t>
            </a:r>
            <a:r>
              <a:rPr lang="ru-RU" sz="1400" dirty="0">
                <a:solidFill>
                  <a:srgbClr val="006600"/>
                </a:solidFill>
              </a:rPr>
              <a:t>1. Создание основных экологических точек тропы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2. Составление картосхемы экологической тропы с нанесением маршрута и всех ее объектов</a:t>
            </a:r>
            <a:r>
              <a:rPr lang="ru-RU" sz="1400" dirty="0" smtClean="0">
                <a:solidFill>
                  <a:srgbClr val="006600"/>
                </a:solidFill>
              </a:rPr>
              <a:t>;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2. Фотографирование объектов и описание всех точек по </a:t>
            </a:r>
            <a:r>
              <a:rPr lang="ru-RU" sz="1400" dirty="0" smtClean="0">
                <a:solidFill>
                  <a:srgbClr val="006600"/>
                </a:solidFill>
              </a:rPr>
              <a:t>схеме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3. Изготовление табличек с рисунками, подписями для видовых </a:t>
            </a:r>
            <a:r>
              <a:rPr lang="ru-RU" sz="1400" dirty="0" smtClean="0">
                <a:solidFill>
                  <a:srgbClr val="006600"/>
                </a:solidFill>
              </a:rPr>
              <a:t>точек, природоохранных </a:t>
            </a:r>
            <a:r>
              <a:rPr lang="ru-RU" sz="1400" dirty="0">
                <a:solidFill>
                  <a:srgbClr val="006600"/>
                </a:solidFill>
              </a:rPr>
              <a:t>знаков</a:t>
            </a:r>
            <a:r>
              <a:rPr lang="ru-RU" sz="1400" dirty="0" smtClean="0">
                <a:solidFill>
                  <a:srgbClr val="006600"/>
                </a:solidFill>
              </a:rPr>
              <a:t>;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4. Составление рекомендаций по использованию объектов экологической тропы для работы с детьми, правил поведения на экологической тропе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5. Составление паспорта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>
                <a:solidFill>
                  <a:srgbClr val="006600"/>
                </a:solidFill>
              </a:rPr>
              <a:t>6. </a:t>
            </a:r>
            <a:r>
              <a:rPr lang="ru-RU" sz="1400" dirty="0" smtClean="0">
                <a:solidFill>
                  <a:srgbClr val="006600"/>
                </a:solidFill>
              </a:rPr>
              <a:t>Дидактические</a:t>
            </a:r>
            <a:r>
              <a:rPr lang="en-US" sz="1400" dirty="0" smtClean="0">
                <a:solidFill>
                  <a:srgbClr val="006600"/>
                </a:solidFill>
              </a:rPr>
              <a:t>,</a:t>
            </a:r>
            <a:r>
              <a:rPr lang="ru-RU" sz="1400" dirty="0" smtClean="0">
                <a:solidFill>
                  <a:srgbClr val="006600"/>
                </a:solidFill>
              </a:rPr>
              <a:t> подвижные.</a:t>
            </a:r>
          </a:p>
          <a:p>
            <a:pPr algn="just"/>
            <a:r>
              <a:rPr lang="ru-RU" sz="1400" dirty="0" smtClean="0">
                <a:solidFill>
                  <a:srgbClr val="006600"/>
                </a:solidFill>
              </a:rPr>
              <a:t>Обогащать </a:t>
            </a:r>
            <a:r>
              <a:rPr lang="ru-RU" sz="1400" dirty="0">
                <a:solidFill>
                  <a:srgbClr val="006600"/>
                </a:solidFill>
              </a:rPr>
              <a:t>представления об объектах экологической тропы</a:t>
            </a:r>
            <a:r>
              <a:rPr lang="ru-RU" sz="1400" dirty="0" smtClean="0">
                <a:solidFill>
                  <a:srgbClr val="006600"/>
                </a:solidFill>
              </a:rPr>
              <a:t>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 smtClean="0">
                <a:solidFill>
                  <a:srgbClr val="006600"/>
                </a:solidFill>
              </a:rPr>
              <a:t>Развивать наблюдательность, любознательность</a:t>
            </a:r>
            <a:r>
              <a:rPr lang="ru-RU" sz="1400" dirty="0">
                <a:solidFill>
                  <a:srgbClr val="006600"/>
                </a:solidFill>
              </a:rPr>
              <a:t>, умение </a:t>
            </a:r>
            <a:r>
              <a:rPr lang="ru-RU" sz="1400" dirty="0" smtClean="0">
                <a:solidFill>
                  <a:srgbClr val="006600"/>
                </a:solidFill>
              </a:rPr>
              <a:t>устанавливать причинно-следственные </a:t>
            </a:r>
            <a:r>
              <a:rPr lang="ru-RU" sz="1400" dirty="0">
                <a:solidFill>
                  <a:srgbClr val="006600"/>
                </a:solidFill>
              </a:rPr>
              <a:t>связи в </a:t>
            </a:r>
            <a:r>
              <a:rPr lang="ru-RU" sz="1400" dirty="0" smtClean="0">
                <a:solidFill>
                  <a:srgbClr val="006600"/>
                </a:solidFill>
              </a:rPr>
              <a:t>природе в </a:t>
            </a:r>
            <a:r>
              <a:rPr lang="ru-RU" sz="1400" dirty="0">
                <a:solidFill>
                  <a:srgbClr val="006600"/>
                </a:solidFill>
              </a:rPr>
              <a:t>течение </a:t>
            </a:r>
            <a:r>
              <a:rPr lang="ru-RU" sz="1400" dirty="0" smtClean="0">
                <a:solidFill>
                  <a:srgbClr val="006600"/>
                </a:solidFill>
              </a:rPr>
              <a:t>проекта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b="1" u="sng" dirty="0">
                <a:solidFill>
                  <a:srgbClr val="006600"/>
                </a:solidFill>
              </a:rPr>
              <a:t>4 </a:t>
            </a:r>
            <a:r>
              <a:rPr lang="ru-RU" sz="1400" b="1" u="sng" dirty="0" smtClean="0">
                <a:solidFill>
                  <a:srgbClr val="006600"/>
                </a:solidFill>
              </a:rPr>
              <a:t>этап презентационный 1.</a:t>
            </a:r>
            <a:r>
              <a:rPr lang="ru-RU" sz="1400" dirty="0" smtClean="0">
                <a:solidFill>
                  <a:srgbClr val="006600"/>
                </a:solidFill>
              </a:rPr>
              <a:t>Презентация </a:t>
            </a:r>
            <a:r>
              <a:rPr lang="ru-RU" sz="1400" dirty="0">
                <a:solidFill>
                  <a:srgbClr val="006600"/>
                </a:solidFill>
              </a:rPr>
              <a:t>проекта на педагогическом совете </a:t>
            </a:r>
            <a:r>
              <a:rPr lang="ru-RU" sz="1400" dirty="0" smtClean="0">
                <a:solidFill>
                  <a:srgbClr val="006600"/>
                </a:solidFill>
              </a:rPr>
              <a:t>ДОУ.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dirty="0" smtClean="0">
                <a:solidFill>
                  <a:srgbClr val="006600"/>
                </a:solidFill>
              </a:rPr>
              <a:t>2. Создание </a:t>
            </a:r>
            <a:r>
              <a:rPr lang="ru-RU" sz="1400" dirty="0">
                <a:solidFill>
                  <a:srgbClr val="006600"/>
                </a:solidFill>
              </a:rPr>
              <a:t>паспорта экологической </a:t>
            </a:r>
            <a:r>
              <a:rPr lang="ru-RU" sz="1400" dirty="0" smtClean="0">
                <a:solidFill>
                  <a:srgbClr val="006600"/>
                </a:solidFill>
              </a:rPr>
              <a:t>тропы.</a:t>
            </a:r>
            <a:endParaRPr lang="ru-RU" sz="1400" dirty="0">
              <a:solidFill>
                <a:srgbClr val="006600"/>
              </a:solidFill>
            </a:endParaRPr>
          </a:p>
          <a:p>
            <a:pPr algn="just"/>
            <a:r>
              <a:rPr lang="ru-RU" sz="1400" b="1" u="sng" dirty="0">
                <a:solidFill>
                  <a:srgbClr val="006600"/>
                </a:solidFill>
              </a:rPr>
              <a:t>5 </a:t>
            </a:r>
            <a:r>
              <a:rPr lang="ru-RU" sz="1400" b="1" u="sng" dirty="0" smtClean="0">
                <a:solidFill>
                  <a:srgbClr val="006600"/>
                </a:solidFill>
              </a:rPr>
              <a:t>этап контрольный</a:t>
            </a:r>
            <a:r>
              <a:rPr lang="ru-RU" sz="1400" dirty="0" smtClean="0">
                <a:solidFill>
                  <a:srgbClr val="006600"/>
                </a:solidFill>
              </a:rPr>
              <a:t> </a:t>
            </a:r>
            <a:r>
              <a:rPr lang="ru-RU" sz="1400" dirty="0">
                <a:solidFill>
                  <a:srgbClr val="006600"/>
                </a:solidFill>
              </a:rPr>
              <a:t>Обсуждение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754631752"/>
      </p:ext>
    </p:extLst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6600"/>
                </a:solidFill>
              </a:rPr>
              <a:t>Карта схема экологической </a:t>
            </a:r>
            <a:r>
              <a:rPr lang="ru-RU" sz="2400" b="1" dirty="0" smtClean="0">
                <a:solidFill>
                  <a:srgbClr val="006600"/>
                </a:solidFill>
              </a:rPr>
              <a:t>тропы</a:t>
            </a:r>
            <a:endParaRPr lang="ru-RU" sz="2400" b="1" dirty="0">
              <a:solidFill>
                <a:srgbClr val="00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7186328" cy="455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0256103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1679</TotalTime>
  <Words>881</Words>
  <Application>Microsoft Office PowerPoint</Application>
  <PresentationFormat>Экран (4:3)</PresentationFormat>
  <Paragraphs>87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БЮДЖЕТНОЕ ДОШКОЛЬНОЕ ОБРАЗОВАТЕЛЬНОЕ УЧРЕЖДЕНИЕ (ЯСЛИ - САД) №1 «РОМАШКА»МУНИЦИПАЛЬНОГО ОБРАЗОВАНИЯ ГОРОДСКОЙ ОКРУГ КРАСНОПЕРЕКОПСК РЕСПУБЛИКИ КРЫМ</vt:lpstr>
      <vt:lpstr>Слайд 2</vt:lpstr>
      <vt:lpstr>Всё хорошее в людях – из детства! Как истоки добра пробудить? Прикоснуться к природе всем сердцем: Удивиться, узнать, полюбить! Мы хотим, чтоб земля расцветала, И росли, как цветы, малыши, Чтоб для них экология стала Не наукой, а частью души! В. Сухомлинский</vt:lpstr>
      <vt:lpstr>Экологическое воспитание</vt:lpstr>
      <vt:lpstr>Экологическая тропа</vt:lpstr>
      <vt:lpstr>Слайд 6</vt:lpstr>
      <vt:lpstr>Слайд 7</vt:lpstr>
      <vt:lpstr>Этапы проекта:</vt:lpstr>
      <vt:lpstr>Карта схема экологической тропы</vt:lpstr>
      <vt:lpstr>Наши достижения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199</cp:revision>
  <dcterms:created xsi:type="dcterms:W3CDTF">2014-08-08T16:01:14Z</dcterms:created>
  <dcterms:modified xsi:type="dcterms:W3CDTF">2022-10-11T12:48:45Z</dcterms:modified>
</cp:coreProperties>
</file>