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0" r:id="rId2"/>
    <p:sldId id="298" r:id="rId3"/>
    <p:sldId id="295" r:id="rId4"/>
    <p:sldId id="258" r:id="rId5"/>
    <p:sldId id="257" r:id="rId6"/>
    <p:sldId id="256" r:id="rId7"/>
    <p:sldId id="297" r:id="rId8"/>
    <p:sldId id="259" r:id="rId9"/>
    <p:sldId id="260" r:id="rId10"/>
    <p:sldId id="282" r:id="rId11"/>
    <p:sldId id="283" r:id="rId12"/>
    <p:sldId id="284" r:id="rId13"/>
    <p:sldId id="287" r:id="rId14"/>
    <p:sldId id="285" r:id="rId15"/>
    <p:sldId id="286" r:id="rId16"/>
    <p:sldId id="288" r:id="rId17"/>
    <p:sldId id="289" r:id="rId18"/>
    <p:sldId id="290" r:id="rId19"/>
    <p:sldId id="291" r:id="rId20"/>
    <p:sldId id="292" r:id="rId21"/>
    <p:sldId id="293" r:id="rId22"/>
    <p:sldId id="274" r:id="rId23"/>
    <p:sldId id="294" r:id="rId24"/>
    <p:sldId id="276" r:id="rId25"/>
    <p:sldId id="29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C4306"/>
    <a:srgbClr val="FF6600"/>
    <a:srgbClr val="99FF99"/>
    <a:srgbClr val="FF9933"/>
    <a:srgbClr val="CC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49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5AE5A-A3A8-4498-86A7-462C91666EF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C05BE-1E94-4520-9D1D-A5422747C8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51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.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F03F6F9-73FB-42CB-8015-807831531E17}" type="slidenum">
              <a:rPr lang="ru-RU" altLang="ru-RU" smtClean="0"/>
              <a:pPr/>
              <a:t>12</a:t>
            </a:fld>
            <a:endParaRPr lang="ru-RU" altLang="ru-RU" smtClean="0"/>
          </a:p>
        </p:txBody>
      </p:sp>
      <p:sp>
        <p:nvSpPr>
          <p:cNvPr id="31747" name="Прямоуг.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Прямоуг.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рямоуг.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E100E00-8E66-40AC-AC0D-2A80611D6A03}" type="slidenum">
              <a:rPr lang="ru-RU" altLang="ru-RU" smtClean="0"/>
              <a:pPr/>
              <a:t>14</a:t>
            </a:fld>
            <a:endParaRPr lang="ru-RU" altLang="ru-RU" smtClean="0"/>
          </a:p>
        </p:txBody>
      </p:sp>
      <p:sp>
        <p:nvSpPr>
          <p:cNvPr id="35843" name="Прямоуг.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Прямоуг.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рямоуг.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827E6A-5DC6-409C-97F5-533371CA3083}" type="slidenum">
              <a:rPr lang="ru-RU" altLang="ru-RU" smtClean="0"/>
              <a:pPr/>
              <a:t>15</a:t>
            </a:fld>
            <a:endParaRPr lang="ru-RU" altLang="ru-RU" smtClean="0"/>
          </a:p>
        </p:txBody>
      </p:sp>
      <p:sp>
        <p:nvSpPr>
          <p:cNvPr id="39939" name="Прямоуг.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Прямоуг.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Прямоуг.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B3AD5AD-691F-483D-A449-1D0DB1F5C88D}" type="slidenum">
              <a:rPr lang="ru-RU" altLang="ru-RU" smtClean="0"/>
              <a:pPr/>
              <a:t>16</a:t>
            </a:fld>
            <a:endParaRPr lang="ru-RU" altLang="ru-RU" smtClean="0"/>
          </a:p>
        </p:txBody>
      </p:sp>
      <p:sp>
        <p:nvSpPr>
          <p:cNvPr id="36867" name="Прямоуг.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Прямоуг.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Прямоуг.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FEA63D4-A47F-48B1-A55C-CB4706CF2136}" type="slidenum">
              <a:rPr lang="ru-RU" altLang="ru-RU" smtClean="0"/>
              <a:pPr/>
              <a:t>17</a:t>
            </a:fld>
            <a:endParaRPr lang="ru-RU" altLang="ru-RU" smtClean="0"/>
          </a:p>
        </p:txBody>
      </p:sp>
      <p:sp>
        <p:nvSpPr>
          <p:cNvPr id="40963" name="Прямоуг.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Прямоуг.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BC05BE-1E94-4520-9D1D-A5422747C8D8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 класс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5" y="1344992"/>
            <a:ext cx="6374894" cy="4781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https://cloud.prezentacii.org/18/09/78618/images/screen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928670"/>
            <a:ext cx="6874960" cy="534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Проверка корня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285728"/>
            <a:ext cx="5111750" cy="5853113"/>
          </a:xfrm>
        </p:spPr>
        <p:txBody>
          <a:bodyPr/>
          <a:lstStyle/>
          <a:p>
            <a:pPr algn="ctr"/>
            <a:r>
              <a:rPr lang="ru-RU" dirty="0" smtClean="0"/>
              <a:t>№ 618 (а, б) 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829048" cy="46910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8" descr="http://img-fotki.yandex.ru/get/5012/78948279.eb/0_84f00_89a2fdd1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420938"/>
            <a:ext cx="3062287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dirty="0" smtClean="0"/>
              <a:t>УРАВНЕНИЯ: 1 способ</a:t>
            </a:r>
          </a:p>
        </p:txBody>
      </p:sp>
      <p:sp>
        <p:nvSpPr>
          <p:cNvPr id="9219" name="Прямоуг. 3"/>
          <p:cNvSpPr>
            <a:spLocks noGrp="1" noChangeArrowheads="1"/>
          </p:cNvSpPr>
          <p:nvPr>
            <p:ph idx="1"/>
          </p:nvPr>
        </p:nvSpPr>
        <p:spPr>
          <a:xfrm>
            <a:off x="500035" y="1557338"/>
            <a:ext cx="3640166" cy="2951162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7200" dirty="0" smtClean="0"/>
              <a:t>Х+5=9 </a:t>
            </a:r>
          </a:p>
          <a:p>
            <a:pPr marL="274320" indent="-274320"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/>
              <a:t>    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6600" dirty="0" smtClean="0"/>
              <a:t>Х-7=12</a:t>
            </a:r>
          </a:p>
        </p:txBody>
      </p:sp>
      <p:sp>
        <p:nvSpPr>
          <p:cNvPr id="9221" name="Поле 5"/>
          <p:cNvSpPr txBox="1">
            <a:spLocks noChangeArrowheads="1"/>
          </p:cNvSpPr>
          <p:nvPr/>
        </p:nvSpPr>
        <p:spPr bwMode="auto">
          <a:xfrm>
            <a:off x="107950" y="5154613"/>
            <a:ext cx="7993063" cy="5810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3200" dirty="0" smtClean="0">
                <a:solidFill>
                  <a:schemeClr val="accent6">
                    <a:lumMod val="75000"/>
                  </a:schemeClr>
                </a:solidFill>
              </a:rPr>
              <a:t>Х</a:t>
            </a:r>
            <a:r>
              <a:rPr lang="ru-RU" altLang="ru-RU" sz="3200" dirty="0" smtClean="0"/>
              <a:t> – ЭТО НЕИЗВЕСТНАЯ ПЕРЕМЕННАЯ</a:t>
            </a:r>
          </a:p>
        </p:txBody>
      </p:sp>
      <p:pic>
        <p:nvPicPr>
          <p:cNvPr id="10245" name="Picture 6" descr="http://img-fotki.yandex.ru/get/4518/28257045.682/0_72b7c_f92daf72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7600" y="260350"/>
            <a:ext cx="29813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nimBg="1" autoUpdateAnimBg="0"/>
      <p:bldP spid="9221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Подумай  и ответь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sz="4000" dirty="0" smtClean="0"/>
              <a:t>                 6;  -8;  9;   0;  -8;   -6 ;  5;   -5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dirty="0" smtClean="0"/>
              <a:t>УРАВНЕНИЕ: 2 способ</a:t>
            </a:r>
          </a:p>
        </p:txBody>
      </p:sp>
      <p:sp>
        <p:nvSpPr>
          <p:cNvPr id="13315" name="Прямоуг. 3"/>
          <p:cNvSpPr>
            <a:spLocks noGrp="1" noChangeArrowheads="1"/>
          </p:cNvSpPr>
          <p:nvPr>
            <p:ph idx="1"/>
          </p:nvPr>
        </p:nvSpPr>
        <p:spPr>
          <a:xfrm>
            <a:off x="3000364" y="2924175"/>
            <a:ext cx="4857784" cy="2647965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Х+5</a:t>
            </a:r>
            <a:r>
              <a:rPr lang="ru-RU" sz="60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ru-RU" sz="6000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=</a:t>
            </a:r>
            <a:r>
              <a:rPr lang="ru-RU" sz="6000" dirty="0" smtClean="0"/>
              <a:t> </a:t>
            </a:r>
            <a:r>
              <a:rPr lang="ru-RU" sz="6000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23</a:t>
            </a:r>
            <a:r>
              <a:rPr lang="ru-RU" sz="6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6000" dirty="0" smtClean="0"/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000" dirty="0" smtClean="0">
              <a:solidFill>
                <a:srgbClr val="FFFF66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274320" indent="-274320">
              <a:buNone/>
              <a:defRPr/>
            </a:pPr>
            <a:r>
              <a:rPr lang="ru-RU" sz="20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ЛЕВАЯ ЧАСТЬ           </a:t>
            </a:r>
            <a:r>
              <a:rPr lang="ru-RU" sz="20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ПРАВАЯ ЧАСТЬ</a:t>
            </a:r>
          </a:p>
          <a:p>
            <a:pPr marL="274320" indent="-274320">
              <a:buNone/>
              <a:defRPr/>
            </a:pPr>
            <a:r>
              <a:rPr lang="ru-RU" sz="28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      </a:t>
            </a:r>
            <a:endParaRPr lang="ru-RU" sz="2000" dirty="0" smtClean="0">
              <a:solidFill>
                <a:srgbClr val="CC00CC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3317" name="Автофигура 5"/>
          <p:cNvSpPr>
            <a:spLocks noChangeArrowheads="1"/>
          </p:cNvSpPr>
          <p:nvPr/>
        </p:nvSpPr>
        <p:spPr bwMode="auto">
          <a:xfrm>
            <a:off x="4357686" y="3786190"/>
            <a:ext cx="1143008" cy="285752"/>
          </a:xfrm>
          <a:prstGeom prst="curvedUpArrow">
            <a:avLst>
              <a:gd name="adj1" fmla="val 177391"/>
              <a:gd name="adj2" fmla="val 354783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3319" name="Автофигура 7"/>
          <p:cNvSpPr>
            <a:spLocks noChangeArrowheads="1"/>
          </p:cNvSpPr>
          <p:nvPr/>
        </p:nvSpPr>
        <p:spPr bwMode="auto">
          <a:xfrm>
            <a:off x="6215074" y="3786190"/>
            <a:ext cx="1214446" cy="285752"/>
          </a:xfrm>
          <a:prstGeom prst="curvedUpArrow">
            <a:avLst>
              <a:gd name="adj1" fmla="val 157826"/>
              <a:gd name="adj2" fmla="val 31565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3320" name="Поле 8"/>
          <p:cNvSpPr txBox="1">
            <a:spLocks noChangeArrowheads="1"/>
          </p:cNvSpPr>
          <p:nvPr/>
        </p:nvSpPr>
        <p:spPr bwMode="auto">
          <a:xfrm>
            <a:off x="395288" y="1989138"/>
            <a:ext cx="8353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2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СОСТОИТ ИЗ ДВУХ ЧАСТЕЙ</a:t>
            </a:r>
            <a:r>
              <a:rPr lang="ru-RU" altLang="ru-RU" sz="2400" dirty="0" smtClean="0"/>
              <a:t>: </a:t>
            </a:r>
            <a:r>
              <a:rPr lang="ru-RU" alt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ЛЕВОЙ</a:t>
            </a:r>
            <a:r>
              <a:rPr lang="ru-RU" altLang="ru-RU" sz="2400" b="1" dirty="0" smtClean="0"/>
              <a:t> </a:t>
            </a:r>
            <a:r>
              <a:rPr lang="ru-RU" altLang="ru-RU" sz="2400" dirty="0" smtClean="0">
                <a:solidFill>
                  <a:srgbClr val="66FFFF"/>
                </a:solidFill>
              </a:rPr>
              <a:t>И</a:t>
            </a:r>
            <a:r>
              <a:rPr lang="ru-RU" altLang="ru-RU" sz="2400" dirty="0" smtClean="0"/>
              <a:t> </a:t>
            </a:r>
            <a:r>
              <a:rPr lang="ru-RU" altLang="ru-RU" sz="2400" b="1" dirty="0" smtClean="0">
                <a:solidFill>
                  <a:srgbClr val="CC00CC"/>
                </a:solidFill>
              </a:rPr>
              <a:t>ПРАВОЙ</a:t>
            </a:r>
          </a:p>
        </p:txBody>
      </p:sp>
      <p:pic>
        <p:nvPicPr>
          <p:cNvPr id="14343" name="Picture 8" descr="http://s604.zouo.ru/uploads/posts/2012-02/1328172491_69614694_0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797175"/>
            <a:ext cx="2016125" cy="383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animBg="1" autoUpdateAnimBg="0"/>
      <p:bldP spid="13317" grpId="0" animBg="1" autoUpdateAnimBg="0"/>
      <p:bldP spid="13319" grpId="0" animBg="1" autoUpdateAnimBg="0"/>
      <p:bldP spid="1332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РЕШИМ УРАВНЕНИЕ</a:t>
            </a:r>
          </a:p>
        </p:txBody>
      </p:sp>
      <p:sp>
        <p:nvSpPr>
          <p:cNvPr id="14339" name="Прямоуг. 3"/>
          <p:cNvSpPr>
            <a:spLocks noGrp="1" noChangeArrowheads="1"/>
          </p:cNvSpPr>
          <p:nvPr>
            <p:ph idx="1"/>
          </p:nvPr>
        </p:nvSpPr>
        <p:spPr>
          <a:xfrm>
            <a:off x="611188" y="1771650"/>
            <a:ext cx="8064500" cy="3965575"/>
          </a:xfrm>
        </p:spPr>
        <p:txBody>
          <a:bodyPr>
            <a:normAutofit fontScale="92500"/>
          </a:bodyPr>
          <a:lstStyle/>
          <a:p>
            <a:pPr marL="274320" indent="-274320"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Х+5</a:t>
            </a:r>
            <a:r>
              <a:rPr lang="ru-RU" sz="40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40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=</a:t>
            </a:r>
            <a:r>
              <a:rPr lang="ru-RU" sz="4000" b="1" dirty="0" smtClean="0"/>
              <a:t> </a:t>
            </a:r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23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/>
              <a:t>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Х+5 - </a:t>
            </a:r>
            <a:r>
              <a:rPr lang="ru-RU" sz="2800" b="1" u="sng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5</a:t>
            </a:r>
            <a:r>
              <a:rPr lang="ru-RU" sz="2800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dirty="0" smtClean="0">
                <a:solidFill>
                  <a:srgbClr val="99CC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= </a:t>
            </a:r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23-</a:t>
            </a:r>
            <a:r>
              <a:rPr lang="ru-RU" sz="28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b="1" u="sng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5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Х= </a:t>
            </a:r>
            <a:r>
              <a:rPr lang="ru-RU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23-</a:t>
            </a:r>
            <a:r>
              <a:rPr lang="ru-RU" sz="28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b="1" u="sng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5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Х=18.</a:t>
            </a:r>
          </a:p>
          <a:p>
            <a:pPr marL="274320" indent="-274320">
              <a:lnSpc>
                <a:spcPct val="80000"/>
              </a:lnSpc>
              <a:buNone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Ответ: </a:t>
            </a:r>
            <a:r>
              <a:rPr lang="ru-RU" sz="2800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х =18</a:t>
            </a:r>
            <a:r>
              <a:rPr lang="ru-RU" sz="2800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  <a:p>
            <a:pPr marL="274320" indent="-274320">
              <a:lnSpc>
                <a:spcPct val="80000"/>
              </a:lnSpc>
              <a:buNone/>
              <a:defRPr/>
            </a:pPr>
            <a:endParaRPr lang="ru-RU" altLang="ru-RU" sz="2800" dirty="0" smtClean="0">
              <a:solidFill>
                <a:srgbClr val="FFFF66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  <a:p>
            <a:pPr marL="274320" indent="-274320">
              <a:lnSpc>
                <a:spcPct val="80000"/>
              </a:lnSpc>
              <a:buNone/>
              <a:defRPr/>
            </a:pPr>
            <a:r>
              <a:rPr lang="ru-RU" altLang="ru-RU" sz="2800" dirty="0" smtClean="0">
                <a:latin typeface="Arial Black" pitchFamily="34" charset="0"/>
              </a:rPr>
              <a:t> Обычно в таких  случаях говорят, что число </a:t>
            </a:r>
            <a:r>
              <a:rPr lang="ru-RU" altLang="ru-RU" sz="2800" b="1" u="sng" dirty="0" smtClean="0">
                <a:solidFill>
                  <a:srgbClr val="99CCFF"/>
                </a:solidFill>
                <a:latin typeface="Arial Black" pitchFamily="34" charset="0"/>
              </a:rPr>
              <a:t>5</a:t>
            </a:r>
            <a:r>
              <a:rPr lang="ru-RU" altLang="ru-RU" sz="2800" dirty="0" smtClean="0">
                <a:latin typeface="Arial Black" pitchFamily="34" charset="0"/>
              </a:rPr>
              <a:t> перенесли в </a:t>
            </a:r>
            <a:r>
              <a:rPr lang="ru-RU" altLang="ru-RU" sz="2800" dirty="0" smtClean="0">
                <a:solidFill>
                  <a:schemeClr val="tx2"/>
                </a:solidFill>
                <a:latin typeface="Arial Black" pitchFamily="34" charset="0"/>
              </a:rPr>
              <a:t>правую</a:t>
            </a:r>
            <a:r>
              <a:rPr lang="ru-RU" altLang="ru-RU" sz="2800" dirty="0" smtClean="0">
                <a:latin typeface="Arial Black" pitchFamily="34" charset="0"/>
              </a:rPr>
              <a:t> часть уравнения с </a:t>
            </a:r>
            <a:r>
              <a:rPr lang="ru-RU" altLang="ru-RU" sz="2800" dirty="0" smtClean="0">
                <a:solidFill>
                  <a:schemeClr val="tx2"/>
                </a:solidFill>
                <a:latin typeface="Arial Black" pitchFamily="34" charset="0"/>
              </a:rPr>
              <a:t>противоположным</a:t>
            </a:r>
            <a:r>
              <a:rPr lang="ru-RU" altLang="ru-RU" sz="2800" dirty="0" smtClean="0">
                <a:latin typeface="Arial Black" pitchFamily="34" charset="0"/>
              </a:rPr>
              <a:t> знаком.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800" dirty="0" smtClean="0">
              <a:solidFill>
                <a:srgbClr val="FFFF66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УРАВНЕНИЕ</a:t>
            </a:r>
          </a:p>
        </p:txBody>
      </p:sp>
      <p:sp>
        <p:nvSpPr>
          <p:cNvPr id="47107" name="Прямоуг.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   ЭЛЕМЕНТЫ УРАВНЕНИЯ МОЖНО ПЕРЕНОСИТЬ ИЗ 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u="sng" dirty="0" smtClean="0">
                <a:solidFill>
                  <a:schemeClr val="accent6">
                    <a:lumMod val="75000"/>
                  </a:schemeClr>
                </a:solidFill>
              </a:rPr>
              <a:t>ЛЕВОЙ ЧАСТИ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smtClean="0"/>
              <a:t>В </a:t>
            </a:r>
            <a:r>
              <a:rPr lang="ru-RU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ПРАВУЮ ЧАСТЬ</a:t>
            </a:r>
            <a:r>
              <a:rPr lang="ru-RU" dirty="0" smtClean="0"/>
              <a:t>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   ПРИ ПЕРЕНОСЕ У ЭЛЕМЕНТОВ </a:t>
            </a:r>
            <a:r>
              <a:rPr lang="ru-RU" b="1" dirty="0" smtClean="0">
                <a:solidFill>
                  <a:srgbClr val="336600"/>
                </a:solidFill>
              </a:rPr>
              <a:t>МЕНЯЮТ ЗНАКИ НА </a:t>
            </a: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ПРОТИВОПОЛОЖНЫЕ</a:t>
            </a:r>
            <a:r>
              <a:rPr lang="ru-RU" dirty="0" smtClean="0"/>
              <a:t>: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   «</a:t>
            </a:r>
            <a:r>
              <a:rPr lang="ru-RU" b="1" dirty="0" smtClean="0">
                <a:solidFill>
                  <a:srgbClr val="000099"/>
                </a:solidFill>
              </a:rPr>
              <a:t>+</a:t>
            </a:r>
            <a:r>
              <a:rPr lang="ru-RU" dirty="0" smtClean="0"/>
              <a:t>» НА «</a:t>
            </a:r>
            <a:r>
              <a:rPr lang="ru-RU" b="1" dirty="0" smtClean="0">
                <a:solidFill>
                  <a:srgbClr val="000099"/>
                </a:solidFill>
              </a:rPr>
              <a:t>-</a:t>
            </a:r>
            <a:r>
              <a:rPr lang="ru-RU" dirty="0" smtClean="0"/>
              <a:t>»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    «</a:t>
            </a:r>
            <a:r>
              <a:rPr lang="ru-RU" b="1" dirty="0" smtClean="0">
                <a:solidFill>
                  <a:srgbClr val="000099"/>
                </a:solidFill>
              </a:rPr>
              <a:t>-</a:t>
            </a:r>
            <a:r>
              <a:rPr lang="ru-RU" dirty="0" smtClean="0"/>
              <a:t>» НА «</a:t>
            </a:r>
            <a:r>
              <a:rPr lang="ru-RU" b="1" dirty="0" smtClean="0">
                <a:solidFill>
                  <a:srgbClr val="000099"/>
                </a:solidFill>
              </a:rPr>
              <a:t>+</a:t>
            </a:r>
            <a:r>
              <a:rPr lang="ru-RU" dirty="0" smtClean="0"/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71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.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АЛГОРИТМ решения</a:t>
            </a:r>
          </a:p>
        </p:txBody>
      </p:sp>
      <p:sp>
        <p:nvSpPr>
          <p:cNvPr id="17411" name="Прямоуг. 3"/>
          <p:cNvSpPr>
            <a:spLocks noGrp="1" noChangeArrowheads="1"/>
          </p:cNvSpPr>
          <p:nvPr>
            <p:ph idx="1"/>
          </p:nvPr>
        </p:nvSpPr>
        <p:spPr>
          <a:xfrm>
            <a:off x="457200" y="1609725"/>
            <a:ext cx="6900882" cy="2971800"/>
          </a:xfrm>
        </p:spPr>
        <p:txBody>
          <a:bodyPr>
            <a:normAutofit fontScale="850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Х-7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=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12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Перенесем число </a:t>
            </a:r>
            <a:r>
              <a:rPr lang="ru-RU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(-7)</a:t>
            </a:r>
            <a:r>
              <a:rPr lang="ru-RU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 правую часть уравнения с </a:t>
            </a:r>
            <a:r>
              <a:rPr lang="ru-RU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противоположным</a:t>
            </a:r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знаком: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Х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=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12 </a:t>
            </a:r>
            <a:r>
              <a:rPr lang="ru-RU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+7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Х</a:t>
            </a:r>
            <a:r>
              <a:rPr lang="ru-RU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=</a:t>
            </a:r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19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Ответ: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Х</a:t>
            </a:r>
            <a:r>
              <a:rPr lang="ru-RU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=</a:t>
            </a:r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19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0484" name="Picture 5" descr="http://img1.liveinternet.ru/images/attach/c/2/69/724/69724567_0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976313"/>
            <a:ext cx="2163762" cy="547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472" y="4929198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№ 619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 autoUpdateAnimBg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9155" name="Picture 3" descr="C:\Users\User\Desktop\img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7814" y="500042"/>
            <a:ext cx="8627590" cy="56261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истории</a:t>
            </a:r>
            <a:endParaRPr lang="ru-RU" dirty="0"/>
          </a:p>
        </p:txBody>
      </p:sp>
      <p:pic>
        <p:nvPicPr>
          <p:cNvPr id="4" name="Содержимое 3" descr="https://ds02.infourok.ru/uploads/ex/0d60/000502e7-9cabb0fc/3/img1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7715303" cy="448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Урок по теме «Уравнения» 6 класс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Выполнила: учитель математики </a:t>
            </a:r>
            <a:r>
              <a:rPr lang="ru-RU" dirty="0" err="1" smtClean="0"/>
              <a:t>Жегалова</a:t>
            </a:r>
            <a:r>
              <a:rPr lang="ru-RU" dirty="0" smtClean="0"/>
              <a:t> Светлана Александровна</a:t>
            </a:r>
          </a:p>
          <a:p>
            <a:pPr algn="r"/>
            <a:r>
              <a:rPr lang="ru-RU" dirty="0" smtClean="0"/>
              <a:t>МОУ </a:t>
            </a:r>
            <a:r>
              <a:rPr lang="ru-RU" dirty="0" err="1" smtClean="0"/>
              <a:t>Крестовогородищенская</a:t>
            </a:r>
            <a:r>
              <a:rPr lang="ru-RU" dirty="0" smtClean="0"/>
              <a:t> СШ, </a:t>
            </a:r>
            <a:r>
              <a:rPr lang="ru-RU" dirty="0" err="1" smtClean="0"/>
              <a:t>Чердаклинского</a:t>
            </a:r>
            <a:r>
              <a:rPr lang="ru-RU" dirty="0" smtClean="0"/>
              <a:t> района, Ульяновской области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872" b="15872"/>
          <a:stretch/>
        </p:blipFill>
        <p:spPr>
          <a:xfrm>
            <a:off x="1792288" y="612774"/>
            <a:ext cx="4708538" cy="3959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Самостоятельная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карточках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2" y="2714620"/>
          <a:ext cx="7072368" cy="2286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046"/>
                <a:gridCol w="884046"/>
                <a:gridCol w="1160870"/>
                <a:gridCol w="714380"/>
                <a:gridCol w="571504"/>
                <a:gridCol w="928694"/>
                <a:gridCol w="1143008"/>
                <a:gridCol w="785820"/>
              </a:tblGrid>
              <a:tr h="11430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427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42875" cy="1905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28662" y="414338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-9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857356" y="378619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28662" y="3071810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714612" y="307181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786050" y="4143380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8/15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786182" y="307181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714744" y="414338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-10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785918" y="3071810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714480" y="414338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1/2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429256" y="307181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143504" y="414338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9/14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500562" y="307181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429124" y="414338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-6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6286512" y="307181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286512" y="4214818"/>
            <a:ext cx="50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1/3</a:t>
            </a:r>
            <a:endParaRPr lang="ru-RU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7215206" y="307181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7215206" y="421481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42875" cy="190500"/>
          </a:xfrm>
          <a:prstGeom prst="rect">
            <a:avLst/>
          </a:prstGeom>
          <a:noFill/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42875" cy="190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fs00.infourok.ru/images/doc/233/88682/2/img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14422"/>
            <a:ext cx="7500989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AutoShape 24"/>
          <p:cNvSpPr>
            <a:spLocks noChangeArrowheads="1"/>
          </p:cNvSpPr>
          <p:nvPr/>
        </p:nvSpPr>
        <p:spPr bwMode="auto">
          <a:xfrm>
            <a:off x="2500298" y="571480"/>
            <a:ext cx="6336829" cy="4464496"/>
          </a:xfrm>
          <a:prstGeom prst="wedgeRoundRectCallout">
            <a:avLst>
              <a:gd name="adj1" fmla="val -59846"/>
              <a:gd name="adj2" fmla="val 3858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514350" indent="-514350" algn="ctr"/>
            <a:r>
              <a:rPr lang="ru-RU" sz="2800" b="1" i="1" u="sng" dirty="0" smtClean="0">
                <a:latin typeface="Georgia" pitchFamily="18" charset="0"/>
              </a:rPr>
              <a:t>Подведем итоги сегодняшнего урока:</a:t>
            </a:r>
          </a:p>
          <a:p>
            <a:pPr marL="514350" indent="-514350" algn="just"/>
            <a:endParaRPr lang="ru-RU" sz="2800" b="1" i="1" dirty="0" smtClean="0">
              <a:latin typeface="Georgia" pitchFamily="18" charset="0"/>
            </a:endParaRPr>
          </a:p>
          <a:p>
            <a:pPr marL="514350" indent="-514350" algn="just"/>
            <a:endParaRPr lang="ru-RU" sz="2800" b="1" i="1" dirty="0" smtClean="0">
              <a:latin typeface="Georgia" pitchFamily="18" charset="0"/>
            </a:endParaRPr>
          </a:p>
          <a:p>
            <a:pPr marL="514350" indent="-514350" algn="ctr"/>
            <a:r>
              <a:rPr lang="ru-RU" sz="2800" b="1" i="1" dirty="0" smtClean="0">
                <a:latin typeface="Georgia" pitchFamily="18" charset="0"/>
              </a:rPr>
              <a:t>( математическое лото )</a:t>
            </a:r>
          </a:p>
          <a:p>
            <a:pPr marL="514350" indent="-514350" algn="ctr"/>
            <a:endParaRPr lang="ru-RU" sz="2800" b="1" i="1" dirty="0" smtClean="0">
              <a:latin typeface="Georgia" pitchFamily="18" charset="0"/>
            </a:endParaRPr>
          </a:p>
          <a:p>
            <a:pPr marL="514350" indent="-514350" algn="ctr"/>
            <a:r>
              <a:rPr lang="ru-RU" i="1" u="sng" dirty="0" smtClean="0">
                <a:latin typeface="Georgia" pitchFamily="18" charset="0"/>
              </a:rPr>
              <a:t>Соединить карточки, чтобы получили верные высказывания</a:t>
            </a:r>
          </a:p>
          <a:p>
            <a:pPr algn="ctr"/>
            <a:endParaRPr lang="ru-RU" sz="2800" b="1" i="1" dirty="0" smtClean="0">
              <a:latin typeface="Georgia" pitchFamily="18" charset="0"/>
            </a:endParaRPr>
          </a:p>
          <a:p>
            <a:pPr algn="ctr"/>
            <a:endParaRPr lang="ru-RU" sz="2800" b="1" i="1" dirty="0">
              <a:latin typeface="Georg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02781"/>
            <a:ext cx="1869349" cy="2996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02687" y="357166"/>
            <a:ext cx="8603777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3284984"/>
            <a:ext cx="4754930" cy="3761656"/>
          </a:xfrm>
          <a:prstGeom prst="rect">
            <a:avLst/>
          </a:prstGeom>
        </p:spPr>
      </p:pic>
      <p:sp>
        <p:nvSpPr>
          <p:cNvPr id="6" name="AutoShape 24"/>
          <p:cNvSpPr>
            <a:spLocks noChangeArrowheads="1"/>
          </p:cNvSpPr>
          <p:nvPr/>
        </p:nvSpPr>
        <p:spPr bwMode="auto">
          <a:xfrm>
            <a:off x="2411760" y="548680"/>
            <a:ext cx="6336829" cy="2592288"/>
          </a:xfrm>
          <a:prstGeom prst="wedgeRoundRectCallout">
            <a:avLst>
              <a:gd name="adj1" fmla="val -48524"/>
              <a:gd name="adj2" fmla="val 91771"/>
              <a:gd name="adj3" fmla="val 16667"/>
            </a:avLst>
          </a:prstGeom>
          <a:solidFill>
            <a:schemeClr val="bg1"/>
          </a:solidFill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514350" indent="-514350" algn="ctr"/>
            <a:r>
              <a:rPr lang="ru-RU" sz="2800" b="1" i="1" u="sng" dirty="0" smtClean="0">
                <a:latin typeface="Georgia" pitchFamily="18" charset="0"/>
              </a:rPr>
              <a:t>Домашнее задание</a:t>
            </a:r>
          </a:p>
          <a:p>
            <a:pPr marL="514350" indent="-514350" algn="ctr"/>
            <a:endParaRPr lang="ru-RU" sz="2800" b="1" i="1" u="sng" dirty="0" smtClean="0">
              <a:latin typeface="Georgia" pitchFamily="18" charset="0"/>
            </a:endParaRPr>
          </a:p>
          <a:p>
            <a:pPr marL="514350" indent="-514350" algn="ctr"/>
            <a:r>
              <a:rPr lang="ru-RU" sz="2800" b="1" i="1" dirty="0" smtClean="0">
                <a:latin typeface="Georgia" pitchFamily="18" charset="0"/>
              </a:rPr>
              <a:t>П. </a:t>
            </a:r>
            <a:r>
              <a:rPr lang="ru-RU" sz="2800" b="1" i="1" smtClean="0">
                <a:latin typeface="Georgia" pitchFamily="18" charset="0"/>
              </a:rPr>
              <a:t>3.9 № 620</a:t>
            </a:r>
            <a:endParaRPr lang="ru-RU" sz="28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УРОК!</a:t>
            </a:r>
            <a:endParaRPr lang="ru-RU" dirty="0"/>
          </a:p>
        </p:txBody>
      </p:sp>
      <p:pic>
        <p:nvPicPr>
          <p:cNvPr id="5" name="Содержимое 4" descr="https://ds04.infourok.ru/uploads/ex/040b/00122c7a-db132db8/img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ocuments.infourok.ru/eb21492e-929f-432f-bfba-0df47e147bb3/slide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7500990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2411760" y="1628800"/>
            <a:ext cx="1588736" cy="1008112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7+2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36096" y="1772816"/>
            <a:ext cx="2064862" cy="798928"/>
          </a:xfrm>
          <a:prstGeom prst="rect">
            <a:avLst/>
          </a:prstGeom>
          <a:solidFill>
            <a:srgbClr val="99FF99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- 8+5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2857496"/>
            <a:ext cx="2092222" cy="1008112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-2-10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149080"/>
            <a:ext cx="2033894" cy="1008112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2- 1/2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5576" y="5445224"/>
            <a:ext cx="3024336" cy="1008112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-1/3-1/3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14942" y="2857496"/>
            <a:ext cx="2060872" cy="1008112"/>
          </a:xfrm>
          <a:prstGeom prst="rect">
            <a:avLst/>
          </a:prstGeom>
          <a:solidFill>
            <a:srgbClr val="99FF99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-6-(-4)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86314" y="4714884"/>
            <a:ext cx="2286016" cy="1008112"/>
          </a:xfrm>
          <a:prstGeom prst="rect">
            <a:avLst/>
          </a:prstGeom>
          <a:solidFill>
            <a:srgbClr val="99FF99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-4 + 5/6 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90" t="3726" r="3046" b="8411"/>
          <a:stretch/>
        </p:blipFill>
        <p:spPr>
          <a:xfrm>
            <a:off x="0" y="0"/>
            <a:ext cx="2127511" cy="2744688"/>
          </a:xfrm>
          <a:prstGeom prst="rect">
            <a:avLst/>
          </a:prstGeom>
        </p:spPr>
      </p:pic>
      <p:sp>
        <p:nvSpPr>
          <p:cNvPr id="9" name="AutoShape 24"/>
          <p:cNvSpPr>
            <a:spLocks noChangeArrowheads="1"/>
          </p:cNvSpPr>
          <p:nvPr/>
        </p:nvSpPr>
        <p:spPr bwMode="auto">
          <a:xfrm>
            <a:off x="2267744" y="620688"/>
            <a:ext cx="6408837" cy="935831"/>
          </a:xfrm>
          <a:prstGeom prst="wedgeRoundRectCallout">
            <a:avLst>
              <a:gd name="adj1" fmla="val -57014"/>
              <a:gd name="adj2" fmla="val -9843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 dirty="0" smtClean="0">
                <a:latin typeface="Georgia" pitchFamily="18" charset="0"/>
              </a:rPr>
              <a:t>Устный счёт</a:t>
            </a:r>
            <a:endParaRPr lang="ru-RU" sz="2800" b="1" i="1" dirty="0">
              <a:latin typeface="Georgia" pitchFamily="18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42875" cy="190500"/>
          </a:xfrm>
          <a:prstGeom prst="rect">
            <a:avLst/>
          </a:prstGeom>
          <a:noFill/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42875" cy="190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6" grpId="0" animBg="1"/>
      <p:bldP spid="10" grpId="0" animBg="1"/>
      <p:bldP spid="12" grpId="0" animBg="1"/>
      <p:bldP spid="17" grpId="0" animBg="1"/>
      <p:bldP spid="19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72066" y="1643050"/>
            <a:ext cx="2873480" cy="1008112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2"/>
                </a:solidFill>
              </a:rPr>
              <a:t>8 + </a:t>
            </a:r>
            <a:r>
              <a:rPr lang="ru-RU" sz="3600" dirty="0" err="1" smtClean="0">
                <a:solidFill>
                  <a:schemeClr val="tx2"/>
                </a:solidFill>
              </a:rPr>
              <a:t>х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3140968"/>
            <a:ext cx="2714644" cy="1008112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2"/>
                </a:solidFill>
              </a:rPr>
              <a:t>3а - 4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5143512"/>
            <a:ext cx="3250620" cy="1008112"/>
          </a:xfrm>
          <a:prstGeom prst="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2"/>
                </a:solidFill>
              </a:rPr>
              <a:t>-4в -2с 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71472" y="2428868"/>
            <a:ext cx="2376264" cy="1152128"/>
          </a:xfrm>
          <a:prstGeom prst="ellipse">
            <a:avLst/>
          </a:prstGeom>
          <a:solidFill>
            <a:srgbClr val="FF9933"/>
          </a:solidFill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2"/>
                </a:solidFill>
              </a:rPr>
              <a:t>2-х=8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436096" y="3789040"/>
            <a:ext cx="3096344" cy="1152128"/>
          </a:xfrm>
          <a:prstGeom prst="ellipse">
            <a:avLst/>
          </a:prstGeom>
          <a:solidFill>
            <a:srgbClr val="FF9933"/>
          </a:solidFill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2"/>
                </a:solidFill>
              </a:rPr>
              <a:t>6х+3=5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357290" y="5143512"/>
            <a:ext cx="2376264" cy="1152128"/>
          </a:xfrm>
          <a:prstGeom prst="ellipse">
            <a:avLst/>
          </a:prstGeom>
          <a:solidFill>
            <a:srgbClr val="FF9933"/>
          </a:solidFill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2"/>
                </a:solidFill>
              </a:rPr>
              <a:t>а-5= 10</a:t>
            </a:r>
            <a:endParaRPr lang="ru-RU" sz="3600" dirty="0">
              <a:solidFill>
                <a:schemeClr val="tx2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529" t="42861"/>
          <a:stretch/>
        </p:blipFill>
        <p:spPr>
          <a:xfrm>
            <a:off x="201745" y="173567"/>
            <a:ext cx="2206154" cy="1959289"/>
          </a:xfrm>
          <a:prstGeom prst="rect">
            <a:avLst/>
          </a:prstGeom>
        </p:spPr>
      </p:pic>
      <p:sp>
        <p:nvSpPr>
          <p:cNvPr id="3" name="AutoShape 24"/>
          <p:cNvSpPr>
            <a:spLocks noChangeArrowheads="1"/>
          </p:cNvSpPr>
          <p:nvPr/>
        </p:nvSpPr>
        <p:spPr bwMode="auto">
          <a:xfrm>
            <a:off x="2411760" y="404664"/>
            <a:ext cx="6408837" cy="935831"/>
          </a:xfrm>
          <a:prstGeom prst="wedgeRoundRectCallout">
            <a:avLst>
              <a:gd name="adj1" fmla="val -57014"/>
              <a:gd name="adj2" fmla="val -9843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 dirty="0" smtClean="0">
                <a:latin typeface="Georgia" pitchFamily="18" charset="0"/>
              </a:rPr>
              <a:t>Раздели на группы</a:t>
            </a:r>
            <a:endParaRPr lang="ru-RU" sz="28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6" grpId="0" animBg="1"/>
      <p:bldP spid="17" grpId="0" animBg="1"/>
      <p:bldP spid="18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39765" y="2420888"/>
            <a:ext cx="6612708" cy="1785104"/>
          </a:xfrm>
          <a:prstGeom prst="rect">
            <a:avLst/>
          </a:prstGeom>
          <a:noFill/>
        </p:spPr>
        <p:txBody>
          <a:bodyPr wrap="none" lIns="91440" tIns="45720" rIns="91440" bIns="45720" anchor="ctr" anchorCtr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convex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500" b="1" cap="all" spc="0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ru-RU" sz="5500" b="1" cap="all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       </a:t>
            </a:r>
            <a:r>
              <a:rPr lang="ru-RU" sz="5500" b="1" cap="all" spc="0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уравнения</a:t>
            </a:r>
            <a:endParaRPr lang="ru-RU" sz="5500" b="1" cap="all" spc="0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628" r="25160"/>
          <a:stretch/>
        </p:blipFill>
        <p:spPr bwMode="auto">
          <a:xfrm>
            <a:off x="107504" y="74947"/>
            <a:ext cx="2132261" cy="29486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0" t="2099" r="3064" b="2099"/>
          <a:stretch/>
        </p:blipFill>
        <p:spPr>
          <a:xfrm>
            <a:off x="107504" y="48307"/>
            <a:ext cx="3236970" cy="35730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1) ввести понятия «уравнение», «равенство», «корень уравнения»;</a:t>
            </a:r>
          </a:p>
          <a:p>
            <a:r>
              <a:rPr lang="ru-RU" dirty="0" smtClean="0"/>
              <a:t>2) познакомиться со свойствами уравнений, новым способом решения;</a:t>
            </a:r>
          </a:p>
          <a:p>
            <a:r>
              <a:rPr lang="ru-RU" dirty="0" smtClean="0"/>
              <a:t> 3</a:t>
            </a:r>
            <a:r>
              <a:rPr lang="ru-RU" smtClean="0"/>
              <a:t>) научиться </a:t>
            </a:r>
            <a:r>
              <a:rPr lang="ru-RU" dirty="0" smtClean="0"/>
              <a:t>решать уравнения;</a:t>
            </a:r>
          </a:p>
          <a:p>
            <a:r>
              <a:rPr lang="ru-RU" dirty="0" smtClean="0"/>
              <a:t>4) отрабатывать вычислительные навыки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4"/>
          <p:cNvSpPr>
            <a:spLocks noChangeArrowheads="1"/>
          </p:cNvSpPr>
          <p:nvPr/>
        </p:nvSpPr>
        <p:spPr bwMode="auto">
          <a:xfrm>
            <a:off x="2195736" y="260648"/>
            <a:ext cx="6408837" cy="935831"/>
          </a:xfrm>
          <a:prstGeom prst="wedgeRoundRectCallout">
            <a:avLst>
              <a:gd name="adj1" fmla="val -46917"/>
              <a:gd name="adj2" fmla="val 13296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 dirty="0" smtClean="0">
                <a:latin typeface="Georgia" pitchFamily="18" charset="0"/>
              </a:rPr>
              <a:t>Какое равенство называют уравнением?</a:t>
            </a:r>
            <a:endParaRPr lang="ru-RU" sz="2800" b="1" i="1" dirty="0">
              <a:latin typeface="Georg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02781"/>
            <a:ext cx="1869349" cy="29969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42309" y="4149080"/>
            <a:ext cx="2161848" cy="2564904"/>
          </a:xfrm>
          <a:prstGeom prst="rect">
            <a:avLst/>
          </a:prstGeom>
        </p:spPr>
      </p:pic>
      <p:sp>
        <p:nvSpPr>
          <p:cNvPr id="6" name="Прямоугольная выноска 5"/>
          <p:cNvSpPr/>
          <p:nvPr/>
        </p:nvSpPr>
        <p:spPr>
          <a:xfrm>
            <a:off x="2339752" y="2060848"/>
            <a:ext cx="5040560" cy="2016224"/>
          </a:xfrm>
          <a:prstGeom prst="wedgeRectCallout">
            <a:avLst>
              <a:gd name="adj1" fmla="val 32798"/>
              <a:gd name="adj2" fmla="val 7391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Georgia" pitchFamily="18" charset="0"/>
              </a:rPr>
              <a:t>Уравнением называют равенство, содержащее букву, значение которой надо найти.</a:t>
            </a:r>
            <a:endParaRPr lang="ru-RU" sz="28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ая выноска 5"/>
          <p:cNvSpPr/>
          <p:nvPr/>
        </p:nvSpPr>
        <p:spPr>
          <a:xfrm>
            <a:off x="2555776" y="2060848"/>
            <a:ext cx="5040560" cy="2016224"/>
          </a:xfrm>
          <a:prstGeom prst="wedgeRectCallout">
            <a:avLst>
              <a:gd name="adj1" fmla="val 32798"/>
              <a:gd name="adj2" fmla="val 7391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Georgia" pitchFamily="18" charset="0"/>
              </a:rPr>
              <a:t>Найти все его корни или убедиться, что это уравнение не имеет ни одного корня.</a:t>
            </a:r>
            <a:endParaRPr lang="ru-RU" sz="28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02781"/>
            <a:ext cx="1869349" cy="29969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42309" y="4149080"/>
            <a:ext cx="2161848" cy="2564904"/>
          </a:xfrm>
          <a:prstGeom prst="rect">
            <a:avLst/>
          </a:prstGeom>
        </p:spPr>
      </p:pic>
      <p:sp>
        <p:nvSpPr>
          <p:cNvPr id="3" name="AutoShape 24"/>
          <p:cNvSpPr>
            <a:spLocks noChangeArrowheads="1"/>
          </p:cNvSpPr>
          <p:nvPr/>
        </p:nvSpPr>
        <p:spPr bwMode="auto">
          <a:xfrm>
            <a:off x="2267744" y="242475"/>
            <a:ext cx="6408837" cy="935831"/>
          </a:xfrm>
          <a:prstGeom prst="wedgeRoundRectCallout">
            <a:avLst>
              <a:gd name="adj1" fmla="val -46917"/>
              <a:gd name="adj2" fmla="val 13296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accent4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 i="1" dirty="0" smtClean="0">
                <a:latin typeface="Georgia" pitchFamily="18" charset="0"/>
              </a:rPr>
              <a:t>Что значит решить уравнение?</a:t>
            </a:r>
            <a:endParaRPr lang="ru-RU" sz="28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1047</TotalTime>
  <Words>370</Words>
  <Application>Microsoft Office PowerPoint</Application>
  <PresentationFormat>Экран (4:3)</PresentationFormat>
  <Paragraphs>103</Paragraphs>
  <Slides>25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6 класс</vt:lpstr>
      <vt:lpstr>Урок по теме «Уравнения» 6 класс</vt:lpstr>
      <vt:lpstr>Слайд 3</vt:lpstr>
      <vt:lpstr>Слайд 4</vt:lpstr>
      <vt:lpstr>Слайд 5</vt:lpstr>
      <vt:lpstr>Слайд 6</vt:lpstr>
      <vt:lpstr>Цели урока</vt:lpstr>
      <vt:lpstr>Слайд 8</vt:lpstr>
      <vt:lpstr>Слайд 9</vt:lpstr>
      <vt:lpstr>Слайд 10</vt:lpstr>
      <vt:lpstr>Проверка корня</vt:lpstr>
      <vt:lpstr>УРАВНЕНИЯ: 1 способ</vt:lpstr>
      <vt:lpstr>Подумай  и ответь</vt:lpstr>
      <vt:lpstr>УРАВНЕНИЕ: 2 способ</vt:lpstr>
      <vt:lpstr>РЕШИМ УРАВНЕНИЕ</vt:lpstr>
      <vt:lpstr>УРАВНЕНИЕ</vt:lpstr>
      <vt:lpstr>АЛГОРИТМ решения</vt:lpstr>
      <vt:lpstr>Слайд 18</vt:lpstr>
      <vt:lpstr>Из истории</vt:lpstr>
      <vt:lpstr>Самостоятельная работа</vt:lpstr>
      <vt:lpstr>Слайд 21</vt:lpstr>
      <vt:lpstr>Слайд 22</vt:lpstr>
      <vt:lpstr>Слайд 23</vt:lpstr>
      <vt:lpstr>Слайд 24</vt:lpstr>
      <vt:lpstr>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карина</dc:creator>
  <cp:lastModifiedBy>User</cp:lastModifiedBy>
  <cp:revision>70</cp:revision>
  <dcterms:created xsi:type="dcterms:W3CDTF">2014-02-08T13:33:58Z</dcterms:created>
  <dcterms:modified xsi:type="dcterms:W3CDTF">2022-10-11T11:24:16Z</dcterms:modified>
</cp:coreProperties>
</file>