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58" r:id="rId5"/>
    <p:sldId id="259" r:id="rId6"/>
    <p:sldId id="262" r:id="rId7"/>
    <p:sldId id="260" r:id="rId8"/>
    <p:sldId id="261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98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78DF41A-6088-48D4-A997-C99363C62021}" type="doc">
      <dgm:prSet loTypeId="urn:microsoft.com/office/officeart/2005/8/layout/target3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14AC634A-5D28-424A-8DC6-D2CBCDB91925}">
      <dgm:prSet custT="1"/>
      <dgm:spPr/>
      <dgm:t>
        <a:bodyPr/>
        <a:lstStyle/>
        <a:p>
          <a:pPr rtl="0"/>
          <a:r>
            <a:rPr lang="ru-RU" sz="3200" b="1" dirty="0" smtClean="0"/>
            <a:t>Задачи:</a:t>
          </a:r>
          <a:endParaRPr lang="ru-RU" sz="1400" b="1" dirty="0"/>
        </a:p>
      </dgm:t>
    </dgm:pt>
    <dgm:pt modelId="{033BC0A2-8104-41F7-A98F-99ABB4839D34}" type="parTrans" cxnId="{3D45A569-E04E-4649-999B-73B5FB47C4AE}">
      <dgm:prSet/>
      <dgm:spPr/>
      <dgm:t>
        <a:bodyPr/>
        <a:lstStyle/>
        <a:p>
          <a:endParaRPr lang="ru-RU"/>
        </a:p>
      </dgm:t>
    </dgm:pt>
    <dgm:pt modelId="{4AA8F75D-2F60-40DE-8E94-6D11D997AE01}" type="sibTrans" cxnId="{3D45A569-E04E-4649-999B-73B5FB47C4AE}">
      <dgm:prSet/>
      <dgm:spPr/>
      <dgm:t>
        <a:bodyPr/>
        <a:lstStyle/>
        <a:p>
          <a:endParaRPr lang="ru-RU"/>
        </a:p>
      </dgm:t>
    </dgm:pt>
    <dgm:pt modelId="{BE8F9189-6A26-401E-B986-3DC8569BE184}">
      <dgm:prSet custT="1"/>
      <dgm:spPr/>
      <dgm:t>
        <a:bodyPr/>
        <a:lstStyle/>
        <a:p>
          <a:pPr rtl="0"/>
          <a:r>
            <a:rPr lang="ru-RU" sz="2200" dirty="0" smtClean="0"/>
            <a:t>Создать условия для проявления познавательной активности детей.</a:t>
          </a:r>
          <a:endParaRPr lang="ru-RU" sz="2200" dirty="0"/>
        </a:p>
      </dgm:t>
    </dgm:pt>
    <dgm:pt modelId="{56BB5D5D-46DA-4191-895E-987F522907F8}" type="parTrans" cxnId="{1220754C-1EBE-443C-A423-151910F924D4}">
      <dgm:prSet/>
      <dgm:spPr/>
      <dgm:t>
        <a:bodyPr/>
        <a:lstStyle/>
        <a:p>
          <a:endParaRPr lang="ru-RU"/>
        </a:p>
      </dgm:t>
    </dgm:pt>
    <dgm:pt modelId="{DC063264-E6AC-4FB5-A412-60916AE9A1AC}" type="sibTrans" cxnId="{1220754C-1EBE-443C-A423-151910F924D4}">
      <dgm:prSet/>
      <dgm:spPr/>
      <dgm:t>
        <a:bodyPr/>
        <a:lstStyle/>
        <a:p>
          <a:endParaRPr lang="ru-RU"/>
        </a:p>
      </dgm:t>
    </dgm:pt>
    <dgm:pt modelId="{3C62E388-1FB1-4DB7-8EF2-81ABD9F30122}">
      <dgm:prSet/>
      <dgm:spPr/>
      <dgm:t>
        <a:bodyPr/>
        <a:lstStyle/>
        <a:p>
          <a:pPr rtl="0"/>
          <a:r>
            <a:rPr lang="ru-RU" dirty="0" smtClean="0"/>
            <a:t>Создать условия для сенсорного развития детей, развития мелкой моторики.</a:t>
          </a:r>
          <a:endParaRPr lang="ru-RU" dirty="0"/>
        </a:p>
      </dgm:t>
    </dgm:pt>
    <dgm:pt modelId="{FE3571B3-5EEC-4CBD-B5E1-CFA3CE428E5A}" type="parTrans" cxnId="{2C986C22-91ED-4B36-8DDD-680C3875DA25}">
      <dgm:prSet/>
      <dgm:spPr/>
      <dgm:t>
        <a:bodyPr/>
        <a:lstStyle/>
        <a:p>
          <a:endParaRPr lang="ru-RU"/>
        </a:p>
      </dgm:t>
    </dgm:pt>
    <dgm:pt modelId="{4696D7B3-5857-4BF1-90A5-E9BD94214DD3}" type="sibTrans" cxnId="{2C986C22-91ED-4B36-8DDD-680C3875DA25}">
      <dgm:prSet/>
      <dgm:spPr/>
      <dgm:t>
        <a:bodyPr/>
        <a:lstStyle/>
        <a:p>
          <a:endParaRPr lang="ru-RU"/>
        </a:p>
      </dgm:t>
    </dgm:pt>
    <dgm:pt modelId="{224DE3F0-C14A-4C4E-A0F9-B0D6B48F578C}">
      <dgm:prSet custT="1"/>
      <dgm:spPr/>
      <dgm:t>
        <a:bodyPr/>
        <a:lstStyle/>
        <a:p>
          <a:pPr rtl="0"/>
          <a:r>
            <a:rPr lang="ru-RU" sz="1400" dirty="0" smtClean="0"/>
            <a:t> </a:t>
          </a:r>
          <a:br>
            <a:rPr lang="ru-RU" sz="1400" dirty="0" smtClean="0"/>
          </a:br>
          <a:r>
            <a:rPr lang="ru-RU" sz="2200" dirty="0" smtClean="0"/>
            <a:t>Создать атмосферу эмоционального благополучия детей во взаимодействии с предметно-пространственным окружением.</a:t>
          </a:r>
          <a:endParaRPr lang="ru-RU" sz="2200" dirty="0"/>
        </a:p>
      </dgm:t>
    </dgm:pt>
    <dgm:pt modelId="{5B7BA13F-E13A-474C-B8B4-1A73CFE972A2}" type="parTrans" cxnId="{808CB9D2-0384-4B72-9BCA-A2B25B1A41DC}">
      <dgm:prSet/>
      <dgm:spPr/>
      <dgm:t>
        <a:bodyPr/>
        <a:lstStyle/>
        <a:p>
          <a:endParaRPr lang="ru-RU"/>
        </a:p>
      </dgm:t>
    </dgm:pt>
    <dgm:pt modelId="{B1C5077D-3C5C-40CB-BC67-4EF1C9F5D010}" type="sibTrans" cxnId="{808CB9D2-0384-4B72-9BCA-A2B25B1A41DC}">
      <dgm:prSet/>
      <dgm:spPr/>
      <dgm:t>
        <a:bodyPr/>
        <a:lstStyle/>
        <a:p>
          <a:endParaRPr lang="ru-RU"/>
        </a:p>
      </dgm:t>
    </dgm:pt>
    <dgm:pt modelId="{759D4645-F524-4FCB-9F66-08D86F49388F}">
      <dgm:prSet/>
      <dgm:spPr/>
      <dgm:t>
        <a:bodyPr/>
        <a:lstStyle/>
        <a:p>
          <a:pPr rtl="0"/>
          <a:r>
            <a:rPr lang="ru-RU" dirty="0" smtClean="0"/>
            <a:t>Создать условия для развития внимания, памяти, мышления.</a:t>
          </a:r>
          <a:endParaRPr lang="ru-RU" dirty="0"/>
        </a:p>
      </dgm:t>
    </dgm:pt>
    <dgm:pt modelId="{E99DDAAC-744E-44FA-9073-6B64FC70950A}" type="parTrans" cxnId="{F0871CA1-8D61-4E4A-B5BA-8320DC752D61}">
      <dgm:prSet/>
      <dgm:spPr/>
      <dgm:t>
        <a:bodyPr/>
        <a:lstStyle/>
        <a:p>
          <a:endParaRPr lang="ru-RU"/>
        </a:p>
      </dgm:t>
    </dgm:pt>
    <dgm:pt modelId="{044396D8-AB6C-4827-8FE5-5905A12968FF}" type="sibTrans" cxnId="{F0871CA1-8D61-4E4A-B5BA-8320DC752D61}">
      <dgm:prSet/>
      <dgm:spPr/>
      <dgm:t>
        <a:bodyPr/>
        <a:lstStyle/>
        <a:p>
          <a:endParaRPr lang="ru-RU"/>
        </a:p>
      </dgm:t>
    </dgm:pt>
    <dgm:pt modelId="{691E218B-03EC-4A4C-8269-B0B637755332}" type="pres">
      <dgm:prSet presAssocID="{A78DF41A-6088-48D4-A997-C99363C62021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9EB3CE6-05C1-4E53-A3F0-9DB8D6E02515}" type="pres">
      <dgm:prSet presAssocID="{14AC634A-5D28-424A-8DC6-D2CBCDB91925}" presName="circle1" presStyleLbl="node1" presStyleIdx="0" presStyleCnt="5" custScaleX="77966" custScaleY="94967" custLinFactNeighborX="11299" custLinFactNeighborY="1587"/>
      <dgm:spPr/>
    </dgm:pt>
    <dgm:pt modelId="{71A20544-EC71-49A8-8188-14B83F8B0BB6}" type="pres">
      <dgm:prSet presAssocID="{14AC634A-5D28-424A-8DC6-D2CBCDB91925}" presName="space" presStyleCnt="0"/>
      <dgm:spPr/>
    </dgm:pt>
    <dgm:pt modelId="{2A8599FB-CC7A-48CD-A976-66B42AAA4C0E}" type="pres">
      <dgm:prSet presAssocID="{14AC634A-5D28-424A-8DC6-D2CBCDB91925}" presName="rect1" presStyleLbl="alignAcc1" presStyleIdx="0" presStyleCnt="5" custScaleY="112509" custLinFactNeighborX="130" custLinFactNeighborY="-52"/>
      <dgm:spPr/>
      <dgm:t>
        <a:bodyPr/>
        <a:lstStyle/>
        <a:p>
          <a:endParaRPr lang="ru-RU"/>
        </a:p>
      </dgm:t>
    </dgm:pt>
    <dgm:pt modelId="{2E52B901-41EA-4DF2-9F4D-BD171E0FE045}" type="pres">
      <dgm:prSet presAssocID="{224DE3F0-C14A-4C4E-A0F9-B0D6B48F578C}" presName="vertSpace2" presStyleLbl="node1" presStyleIdx="0" presStyleCnt="5"/>
      <dgm:spPr/>
    </dgm:pt>
    <dgm:pt modelId="{995E6872-F3AE-4CB2-85EA-9633954589FF}" type="pres">
      <dgm:prSet presAssocID="{224DE3F0-C14A-4C4E-A0F9-B0D6B48F578C}" presName="circle2" presStyleLbl="node1" presStyleIdx="1" presStyleCnt="5" custScaleY="120919" custLinFactNeighborX="1012" custLinFactNeighborY="2909"/>
      <dgm:spPr/>
    </dgm:pt>
    <dgm:pt modelId="{C44F1315-D25E-439E-8850-011194BA2402}" type="pres">
      <dgm:prSet presAssocID="{224DE3F0-C14A-4C4E-A0F9-B0D6B48F578C}" presName="rect2" presStyleLbl="alignAcc1" presStyleIdx="1" presStyleCnt="5" custScaleY="115858"/>
      <dgm:spPr/>
      <dgm:t>
        <a:bodyPr/>
        <a:lstStyle/>
        <a:p>
          <a:endParaRPr lang="ru-RU"/>
        </a:p>
      </dgm:t>
    </dgm:pt>
    <dgm:pt modelId="{87EFB196-4131-429B-8BA4-21B0841FA36C}" type="pres">
      <dgm:prSet presAssocID="{BE8F9189-6A26-401E-B986-3DC8569BE184}" presName="vertSpace3" presStyleLbl="node1" presStyleIdx="1" presStyleCnt="5"/>
      <dgm:spPr/>
    </dgm:pt>
    <dgm:pt modelId="{83F16B77-7744-4084-96DB-FC0705608FE2}" type="pres">
      <dgm:prSet presAssocID="{BE8F9189-6A26-401E-B986-3DC8569BE184}" presName="circle3" presStyleLbl="node1" presStyleIdx="2" presStyleCnt="5"/>
      <dgm:spPr/>
    </dgm:pt>
    <dgm:pt modelId="{B75374CA-9229-4CE0-A35A-33C7CFE3CEEB}" type="pres">
      <dgm:prSet presAssocID="{BE8F9189-6A26-401E-B986-3DC8569BE184}" presName="rect3" presStyleLbl="alignAcc1" presStyleIdx="2" presStyleCnt="5" custScaleY="99229"/>
      <dgm:spPr/>
      <dgm:t>
        <a:bodyPr/>
        <a:lstStyle/>
        <a:p>
          <a:endParaRPr lang="ru-RU"/>
        </a:p>
      </dgm:t>
    </dgm:pt>
    <dgm:pt modelId="{C2986B5F-D0B8-4E48-9D78-D033B7B95504}" type="pres">
      <dgm:prSet presAssocID="{3C62E388-1FB1-4DB7-8EF2-81ABD9F30122}" presName="vertSpace4" presStyleLbl="node1" presStyleIdx="2" presStyleCnt="5"/>
      <dgm:spPr/>
    </dgm:pt>
    <dgm:pt modelId="{74EE7142-F3F4-411A-8F7D-70180C3C0901}" type="pres">
      <dgm:prSet presAssocID="{3C62E388-1FB1-4DB7-8EF2-81ABD9F30122}" presName="circle4" presStyleLbl="node1" presStyleIdx="3" presStyleCnt="5"/>
      <dgm:spPr/>
    </dgm:pt>
    <dgm:pt modelId="{B4668578-CC14-446F-9D48-784E80DC0D88}" type="pres">
      <dgm:prSet presAssocID="{3C62E388-1FB1-4DB7-8EF2-81ABD9F30122}" presName="rect4" presStyleLbl="alignAcc1" presStyleIdx="3" presStyleCnt="5" custScaleY="101269"/>
      <dgm:spPr/>
      <dgm:t>
        <a:bodyPr/>
        <a:lstStyle/>
        <a:p>
          <a:endParaRPr lang="ru-RU"/>
        </a:p>
      </dgm:t>
    </dgm:pt>
    <dgm:pt modelId="{A95AA0C0-DE5E-40CB-AC74-146176228430}" type="pres">
      <dgm:prSet presAssocID="{759D4645-F524-4FCB-9F66-08D86F49388F}" presName="vertSpace5" presStyleLbl="node1" presStyleIdx="3" presStyleCnt="5"/>
      <dgm:spPr/>
    </dgm:pt>
    <dgm:pt modelId="{7290B7A3-F1A7-4C3D-9A45-46A17C826FEC}" type="pres">
      <dgm:prSet presAssocID="{759D4645-F524-4FCB-9F66-08D86F49388F}" presName="circle5" presStyleLbl="node1" presStyleIdx="4" presStyleCnt="5"/>
      <dgm:spPr/>
    </dgm:pt>
    <dgm:pt modelId="{1D90BCCA-8D15-4102-938E-3E6F76154593}" type="pres">
      <dgm:prSet presAssocID="{759D4645-F524-4FCB-9F66-08D86F49388F}" presName="rect5" presStyleLbl="alignAcc1" presStyleIdx="4" presStyleCnt="5"/>
      <dgm:spPr/>
      <dgm:t>
        <a:bodyPr/>
        <a:lstStyle/>
        <a:p>
          <a:endParaRPr lang="ru-RU"/>
        </a:p>
      </dgm:t>
    </dgm:pt>
    <dgm:pt modelId="{11D38C28-6B02-4AA1-AE9A-CDAD082D2E59}" type="pres">
      <dgm:prSet presAssocID="{14AC634A-5D28-424A-8DC6-D2CBCDB91925}" presName="rect1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B0A7D7-CCF6-4A85-889C-8CCEE53CE156}" type="pres">
      <dgm:prSet presAssocID="{224DE3F0-C14A-4C4E-A0F9-B0D6B48F578C}" presName="rect2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E1795B-96C6-4D6A-92FD-C1C4EA6CEBEF}" type="pres">
      <dgm:prSet presAssocID="{BE8F9189-6A26-401E-B986-3DC8569BE184}" presName="rect3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566F4C-B952-4B48-93D8-381CC0174674}" type="pres">
      <dgm:prSet presAssocID="{3C62E388-1FB1-4DB7-8EF2-81ABD9F30122}" presName="rect4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E34872-2DAA-4314-B6B3-169090B81DDC}" type="pres">
      <dgm:prSet presAssocID="{759D4645-F524-4FCB-9F66-08D86F49388F}" presName="rect5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C986C22-91ED-4B36-8DDD-680C3875DA25}" srcId="{A78DF41A-6088-48D4-A997-C99363C62021}" destId="{3C62E388-1FB1-4DB7-8EF2-81ABD9F30122}" srcOrd="3" destOrd="0" parTransId="{FE3571B3-5EEC-4CBD-B5E1-CFA3CE428E5A}" sibTransId="{4696D7B3-5857-4BF1-90A5-E9BD94214DD3}"/>
    <dgm:cxn modelId="{C9370F7D-DD4B-429D-AD47-B4670EC59BA1}" type="presOf" srcId="{A78DF41A-6088-48D4-A997-C99363C62021}" destId="{691E218B-03EC-4A4C-8269-B0B637755332}" srcOrd="0" destOrd="0" presId="urn:microsoft.com/office/officeart/2005/8/layout/target3"/>
    <dgm:cxn modelId="{CFC96E3E-A990-496D-8AC7-5FD76AA5DCF2}" type="presOf" srcId="{BE8F9189-6A26-401E-B986-3DC8569BE184}" destId="{FBE1795B-96C6-4D6A-92FD-C1C4EA6CEBEF}" srcOrd="1" destOrd="0" presId="urn:microsoft.com/office/officeart/2005/8/layout/target3"/>
    <dgm:cxn modelId="{38ED2752-3118-4B34-A115-B32468D5FAFA}" type="presOf" srcId="{3C62E388-1FB1-4DB7-8EF2-81ABD9F30122}" destId="{D9566F4C-B952-4B48-93D8-381CC0174674}" srcOrd="1" destOrd="0" presId="urn:microsoft.com/office/officeart/2005/8/layout/target3"/>
    <dgm:cxn modelId="{9A8293DE-B6EF-422D-A34D-6146293231B3}" type="presOf" srcId="{224DE3F0-C14A-4C4E-A0F9-B0D6B48F578C}" destId="{83B0A7D7-CCF6-4A85-889C-8CCEE53CE156}" srcOrd="1" destOrd="0" presId="urn:microsoft.com/office/officeart/2005/8/layout/target3"/>
    <dgm:cxn modelId="{1220754C-1EBE-443C-A423-151910F924D4}" srcId="{A78DF41A-6088-48D4-A997-C99363C62021}" destId="{BE8F9189-6A26-401E-B986-3DC8569BE184}" srcOrd="2" destOrd="0" parTransId="{56BB5D5D-46DA-4191-895E-987F522907F8}" sibTransId="{DC063264-E6AC-4FB5-A412-60916AE9A1AC}"/>
    <dgm:cxn modelId="{D266FDFA-51BD-48E6-8B29-71B1F9F2BD8D}" type="presOf" srcId="{759D4645-F524-4FCB-9F66-08D86F49388F}" destId="{1D90BCCA-8D15-4102-938E-3E6F76154593}" srcOrd="0" destOrd="0" presId="urn:microsoft.com/office/officeart/2005/8/layout/target3"/>
    <dgm:cxn modelId="{8438A013-4EAE-4A39-91AC-6C8378EE676E}" type="presOf" srcId="{3C62E388-1FB1-4DB7-8EF2-81ABD9F30122}" destId="{B4668578-CC14-446F-9D48-784E80DC0D88}" srcOrd="0" destOrd="0" presId="urn:microsoft.com/office/officeart/2005/8/layout/target3"/>
    <dgm:cxn modelId="{08B27736-E9B5-44B8-90BE-54A5889C0A5F}" type="presOf" srcId="{BE8F9189-6A26-401E-B986-3DC8569BE184}" destId="{B75374CA-9229-4CE0-A35A-33C7CFE3CEEB}" srcOrd="0" destOrd="0" presId="urn:microsoft.com/office/officeart/2005/8/layout/target3"/>
    <dgm:cxn modelId="{51CF117B-3158-4C76-A9AF-3E05C3E28561}" type="presOf" srcId="{759D4645-F524-4FCB-9F66-08D86F49388F}" destId="{CFE34872-2DAA-4314-B6B3-169090B81DDC}" srcOrd="1" destOrd="0" presId="urn:microsoft.com/office/officeart/2005/8/layout/target3"/>
    <dgm:cxn modelId="{808CB9D2-0384-4B72-9BCA-A2B25B1A41DC}" srcId="{A78DF41A-6088-48D4-A997-C99363C62021}" destId="{224DE3F0-C14A-4C4E-A0F9-B0D6B48F578C}" srcOrd="1" destOrd="0" parTransId="{5B7BA13F-E13A-474C-B8B4-1A73CFE972A2}" sibTransId="{B1C5077D-3C5C-40CB-BC67-4EF1C9F5D010}"/>
    <dgm:cxn modelId="{F0871CA1-8D61-4E4A-B5BA-8320DC752D61}" srcId="{A78DF41A-6088-48D4-A997-C99363C62021}" destId="{759D4645-F524-4FCB-9F66-08D86F49388F}" srcOrd="4" destOrd="0" parTransId="{E99DDAAC-744E-44FA-9073-6B64FC70950A}" sibTransId="{044396D8-AB6C-4827-8FE5-5905A12968FF}"/>
    <dgm:cxn modelId="{FAF5B7CC-D2FF-449B-856E-3749A7C4AD0B}" type="presOf" srcId="{14AC634A-5D28-424A-8DC6-D2CBCDB91925}" destId="{2A8599FB-CC7A-48CD-A976-66B42AAA4C0E}" srcOrd="0" destOrd="0" presId="urn:microsoft.com/office/officeart/2005/8/layout/target3"/>
    <dgm:cxn modelId="{481BFDFD-617E-4256-8CCA-01BC050461BB}" type="presOf" srcId="{14AC634A-5D28-424A-8DC6-D2CBCDB91925}" destId="{11D38C28-6B02-4AA1-AE9A-CDAD082D2E59}" srcOrd="1" destOrd="0" presId="urn:microsoft.com/office/officeart/2005/8/layout/target3"/>
    <dgm:cxn modelId="{07A2D4B0-F2FE-4515-8D45-88008F2D3D26}" type="presOf" srcId="{224DE3F0-C14A-4C4E-A0F9-B0D6B48F578C}" destId="{C44F1315-D25E-439E-8850-011194BA2402}" srcOrd="0" destOrd="0" presId="urn:microsoft.com/office/officeart/2005/8/layout/target3"/>
    <dgm:cxn modelId="{3D45A569-E04E-4649-999B-73B5FB47C4AE}" srcId="{A78DF41A-6088-48D4-A997-C99363C62021}" destId="{14AC634A-5D28-424A-8DC6-D2CBCDB91925}" srcOrd="0" destOrd="0" parTransId="{033BC0A2-8104-41F7-A98F-99ABB4839D34}" sibTransId="{4AA8F75D-2F60-40DE-8E94-6D11D997AE01}"/>
    <dgm:cxn modelId="{3D133ACA-B6E3-444F-9EFA-9B5B65BF993A}" type="presParOf" srcId="{691E218B-03EC-4A4C-8269-B0B637755332}" destId="{19EB3CE6-05C1-4E53-A3F0-9DB8D6E02515}" srcOrd="0" destOrd="0" presId="urn:microsoft.com/office/officeart/2005/8/layout/target3"/>
    <dgm:cxn modelId="{761F8087-E6BE-4CBA-9E70-5599B58C8F41}" type="presParOf" srcId="{691E218B-03EC-4A4C-8269-B0B637755332}" destId="{71A20544-EC71-49A8-8188-14B83F8B0BB6}" srcOrd="1" destOrd="0" presId="urn:microsoft.com/office/officeart/2005/8/layout/target3"/>
    <dgm:cxn modelId="{CD04381F-5991-4D35-B51F-5D94A88C3173}" type="presParOf" srcId="{691E218B-03EC-4A4C-8269-B0B637755332}" destId="{2A8599FB-CC7A-48CD-A976-66B42AAA4C0E}" srcOrd="2" destOrd="0" presId="urn:microsoft.com/office/officeart/2005/8/layout/target3"/>
    <dgm:cxn modelId="{73147E1E-0245-4EE9-8B2A-40DAEF593729}" type="presParOf" srcId="{691E218B-03EC-4A4C-8269-B0B637755332}" destId="{2E52B901-41EA-4DF2-9F4D-BD171E0FE045}" srcOrd="3" destOrd="0" presId="urn:microsoft.com/office/officeart/2005/8/layout/target3"/>
    <dgm:cxn modelId="{98A4C6E6-CEF2-4E93-B121-7E6FC799B760}" type="presParOf" srcId="{691E218B-03EC-4A4C-8269-B0B637755332}" destId="{995E6872-F3AE-4CB2-85EA-9633954589FF}" srcOrd="4" destOrd="0" presId="urn:microsoft.com/office/officeart/2005/8/layout/target3"/>
    <dgm:cxn modelId="{CBCFE5D8-E30B-41C4-BCF0-7436DC403E52}" type="presParOf" srcId="{691E218B-03EC-4A4C-8269-B0B637755332}" destId="{C44F1315-D25E-439E-8850-011194BA2402}" srcOrd="5" destOrd="0" presId="urn:microsoft.com/office/officeart/2005/8/layout/target3"/>
    <dgm:cxn modelId="{68255720-3451-4E2A-BA43-A23DF28204A0}" type="presParOf" srcId="{691E218B-03EC-4A4C-8269-B0B637755332}" destId="{87EFB196-4131-429B-8BA4-21B0841FA36C}" srcOrd="6" destOrd="0" presId="urn:microsoft.com/office/officeart/2005/8/layout/target3"/>
    <dgm:cxn modelId="{FBAF2494-89E7-4F06-80D7-9006A03F5F80}" type="presParOf" srcId="{691E218B-03EC-4A4C-8269-B0B637755332}" destId="{83F16B77-7744-4084-96DB-FC0705608FE2}" srcOrd="7" destOrd="0" presId="urn:microsoft.com/office/officeart/2005/8/layout/target3"/>
    <dgm:cxn modelId="{F6B3AC03-FD79-4F66-AB95-B5FA5DB3B43D}" type="presParOf" srcId="{691E218B-03EC-4A4C-8269-B0B637755332}" destId="{B75374CA-9229-4CE0-A35A-33C7CFE3CEEB}" srcOrd="8" destOrd="0" presId="urn:microsoft.com/office/officeart/2005/8/layout/target3"/>
    <dgm:cxn modelId="{EC305A0C-F7AE-44DF-A255-D59113A99DAA}" type="presParOf" srcId="{691E218B-03EC-4A4C-8269-B0B637755332}" destId="{C2986B5F-D0B8-4E48-9D78-D033B7B95504}" srcOrd="9" destOrd="0" presId="urn:microsoft.com/office/officeart/2005/8/layout/target3"/>
    <dgm:cxn modelId="{316DEEA0-5C3C-42E4-8693-7263410E72BA}" type="presParOf" srcId="{691E218B-03EC-4A4C-8269-B0B637755332}" destId="{74EE7142-F3F4-411A-8F7D-70180C3C0901}" srcOrd="10" destOrd="0" presId="urn:microsoft.com/office/officeart/2005/8/layout/target3"/>
    <dgm:cxn modelId="{C3C132B3-040B-4B78-87D4-411C56D828EF}" type="presParOf" srcId="{691E218B-03EC-4A4C-8269-B0B637755332}" destId="{B4668578-CC14-446F-9D48-784E80DC0D88}" srcOrd="11" destOrd="0" presId="urn:microsoft.com/office/officeart/2005/8/layout/target3"/>
    <dgm:cxn modelId="{5D30164A-14A6-4811-AF3F-263634DE3561}" type="presParOf" srcId="{691E218B-03EC-4A4C-8269-B0B637755332}" destId="{A95AA0C0-DE5E-40CB-AC74-146176228430}" srcOrd="12" destOrd="0" presId="urn:microsoft.com/office/officeart/2005/8/layout/target3"/>
    <dgm:cxn modelId="{63E43080-6583-474A-A1DF-E60B65CA84BC}" type="presParOf" srcId="{691E218B-03EC-4A4C-8269-B0B637755332}" destId="{7290B7A3-F1A7-4C3D-9A45-46A17C826FEC}" srcOrd="13" destOrd="0" presId="urn:microsoft.com/office/officeart/2005/8/layout/target3"/>
    <dgm:cxn modelId="{A2C812F0-8BA0-4E31-8352-885142699CCB}" type="presParOf" srcId="{691E218B-03EC-4A4C-8269-B0B637755332}" destId="{1D90BCCA-8D15-4102-938E-3E6F76154593}" srcOrd="14" destOrd="0" presId="urn:microsoft.com/office/officeart/2005/8/layout/target3"/>
    <dgm:cxn modelId="{A14474A4-49CF-4881-B01A-A34B47496035}" type="presParOf" srcId="{691E218B-03EC-4A4C-8269-B0B637755332}" destId="{11D38C28-6B02-4AA1-AE9A-CDAD082D2E59}" srcOrd="15" destOrd="0" presId="urn:microsoft.com/office/officeart/2005/8/layout/target3"/>
    <dgm:cxn modelId="{DB30C91B-8188-438A-81C3-93D095A89AA0}" type="presParOf" srcId="{691E218B-03EC-4A4C-8269-B0B637755332}" destId="{83B0A7D7-CCF6-4A85-889C-8CCEE53CE156}" srcOrd="16" destOrd="0" presId="urn:microsoft.com/office/officeart/2005/8/layout/target3"/>
    <dgm:cxn modelId="{0B602EE3-ACED-466A-A80F-579B1D1ABA91}" type="presParOf" srcId="{691E218B-03EC-4A4C-8269-B0B637755332}" destId="{FBE1795B-96C6-4D6A-92FD-C1C4EA6CEBEF}" srcOrd="17" destOrd="0" presId="urn:microsoft.com/office/officeart/2005/8/layout/target3"/>
    <dgm:cxn modelId="{122712B2-C291-4584-8044-66E0A86E9DAC}" type="presParOf" srcId="{691E218B-03EC-4A4C-8269-B0B637755332}" destId="{D9566F4C-B952-4B48-93D8-381CC0174674}" srcOrd="18" destOrd="0" presId="urn:microsoft.com/office/officeart/2005/8/layout/target3"/>
    <dgm:cxn modelId="{D54C9480-6332-4527-A41C-1A13DDA1D5A8}" type="presParOf" srcId="{691E218B-03EC-4A4C-8269-B0B637755332}" destId="{CFE34872-2DAA-4314-B6B3-169090B81DDC}" srcOrd="19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9EB3CE6-05C1-4E53-A3F0-9DB8D6E02515}">
      <dsp:nvSpPr>
        <dsp:cNvPr id="0" name=""/>
        <dsp:cNvSpPr/>
      </dsp:nvSpPr>
      <dsp:spPr>
        <a:xfrm>
          <a:off x="576041" y="72031"/>
          <a:ext cx="3974836" cy="4841575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8599FB-CC7A-48CD-A976-66B42AAA4C0E}">
      <dsp:nvSpPr>
        <dsp:cNvPr id="0" name=""/>
        <dsp:cNvSpPr/>
      </dsp:nvSpPr>
      <dsp:spPr>
        <a:xfrm>
          <a:off x="2549083" y="102977"/>
          <a:ext cx="5947860" cy="573589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/>
            <a:t>Задачи:</a:t>
          </a:r>
          <a:endParaRPr lang="ru-RU" sz="1400" b="1" kern="1200" dirty="0"/>
        </a:p>
      </dsp:txBody>
      <dsp:txXfrm>
        <a:off x="2549083" y="102977"/>
        <a:ext cx="5947860" cy="917743"/>
      </dsp:txXfrm>
    </dsp:sp>
    <dsp:sp modelId="{995E6872-F3AE-4CB2-85EA-9633954589FF}">
      <dsp:nvSpPr>
        <dsp:cNvPr id="0" name=""/>
        <dsp:cNvSpPr/>
      </dsp:nvSpPr>
      <dsp:spPr>
        <a:xfrm>
          <a:off x="576066" y="936099"/>
          <a:ext cx="4027551" cy="4870074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-2483469"/>
            <a:satOff val="9953"/>
            <a:lumOff val="215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4F1315-D25E-439E-8850-011194BA2402}">
      <dsp:nvSpPr>
        <dsp:cNvPr id="0" name=""/>
        <dsp:cNvSpPr/>
      </dsp:nvSpPr>
      <dsp:spPr>
        <a:xfrm>
          <a:off x="2549083" y="920855"/>
          <a:ext cx="5947860" cy="466624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2483469"/>
              <a:satOff val="9953"/>
              <a:lumOff val="215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 </a:t>
          </a:r>
          <a:br>
            <a:rPr lang="ru-RU" sz="1400" kern="1200" dirty="0" smtClean="0"/>
          </a:br>
          <a:r>
            <a:rPr lang="ru-RU" sz="2200" kern="1200" dirty="0" smtClean="0"/>
            <a:t>Создать атмосферу эмоционального благополучия детей во взаимодействии с предметно-пространственным окружением.</a:t>
          </a:r>
          <a:endParaRPr lang="ru-RU" sz="2200" kern="1200" dirty="0"/>
        </a:p>
      </dsp:txBody>
      <dsp:txXfrm>
        <a:off x="2549083" y="920855"/>
        <a:ext cx="5947860" cy="945061"/>
      </dsp:txXfrm>
    </dsp:sp>
    <dsp:sp modelId="{83F16B77-7744-4084-96DB-FC0705608FE2}">
      <dsp:nvSpPr>
        <dsp:cNvPr id="0" name=""/>
        <dsp:cNvSpPr/>
      </dsp:nvSpPr>
      <dsp:spPr>
        <a:xfrm>
          <a:off x="1070614" y="2055906"/>
          <a:ext cx="2956936" cy="2956936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5374CA-9229-4CE0-A35A-33C7CFE3CEEB}">
      <dsp:nvSpPr>
        <dsp:cNvPr id="0" name=""/>
        <dsp:cNvSpPr/>
      </dsp:nvSpPr>
      <dsp:spPr>
        <a:xfrm>
          <a:off x="2549083" y="2067305"/>
          <a:ext cx="5947860" cy="293413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Создать условия для проявления познавательной активности детей.</a:t>
          </a:r>
          <a:endParaRPr lang="ru-RU" sz="2200" kern="1200" dirty="0"/>
        </a:p>
      </dsp:txBody>
      <dsp:txXfrm>
        <a:off x="2549083" y="2067305"/>
        <a:ext cx="5947860" cy="809417"/>
      </dsp:txXfrm>
    </dsp:sp>
    <dsp:sp modelId="{74EE7142-F3F4-411A-8F7D-70180C3C0901}">
      <dsp:nvSpPr>
        <dsp:cNvPr id="0" name=""/>
        <dsp:cNvSpPr/>
      </dsp:nvSpPr>
      <dsp:spPr>
        <a:xfrm>
          <a:off x="1605922" y="2871613"/>
          <a:ext cx="1886321" cy="1886321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-7450407"/>
            <a:satOff val="29858"/>
            <a:lumOff val="647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4668578-CC14-446F-9D48-784E80DC0D88}">
      <dsp:nvSpPr>
        <dsp:cNvPr id="0" name=""/>
        <dsp:cNvSpPr/>
      </dsp:nvSpPr>
      <dsp:spPr>
        <a:xfrm>
          <a:off x="2549083" y="2859644"/>
          <a:ext cx="5947860" cy="191025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7450407"/>
              <a:satOff val="29858"/>
              <a:lumOff val="647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Создать условия для сенсорного развития детей, развития мелкой моторики.</a:t>
          </a:r>
          <a:endParaRPr lang="ru-RU" sz="2200" kern="1200" dirty="0"/>
        </a:p>
      </dsp:txBody>
      <dsp:txXfrm>
        <a:off x="2549083" y="2859644"/>
        <a:ext cx="5947860" cy="826057"/>
      </dsp:txXfrm>
    </dsp:sp>
    <dsp:sp modelId="{7290B7A3-F1A7-4C3D-9A45-46A17C826FEC}">
      <dsp:nvSpPr>
        <dsp:cNvPr id="0" name=""/>
        <dsp:cNvSpPr/>
      </dsp:nvSpPr>
      <dsp:spPr>
        <a:xfrm>
          <a:off x="2141229" y="3687319"/>
          <a:ext cx="815706" cy="815706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D90BCCA-8D15-4102-938E-3E6F76154593}">
      <dsp:nvSpPr>
        <dsp:cNvPr id="0" name=""/>
        <dsp:cNvSpPr/>
      </dsp:nvSpPr>
      <dsp:spPr>
        <a:xfrm>
          <a:off x="2549083" y="3687319"/>
          <a:ext cx="5947860" cy="81570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Создать условия для развития внимания, памяти, мышления.</a:t>
          </a:r>
          <a:endParaRPr lang="ru-RU" sz="2200" kern="1200" dirty="0"/>
        </a:p>
      </dsp:txBody>
      <dsp:txXfrm>
        <a:off x="2549083" y="3687319"/>
        <a:ext cx="5947860" cy="8157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D8B1D-E1E9-469E-80B4-393D04074AAA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3F2D3-CD23-4625-8B9A-F409D30521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430138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D8B1D-E1E9-469E-80B4-393D04074AAA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3F2D3-CD23-4625-8B9A-F409D30521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02457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D8B1D-E1E9-469E-80B4-393D04074AAA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3F2D3-CD23-4625-8B9A-F409D30521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1198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D8B1D-E1E9-469E-80B4-393D04074AAA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3F2D3-CD23-4625-8B9A-F409D30521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07328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D8B1D-E1E9-469E-80B4-393D04074AAA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3F2D3-CD23-4625-8B9A-F409D30521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13914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D8B1D-E1E9-469E-80B4-393D04074AAA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3F2D3-CD23-4625-8B9A-F409D30521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4871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D8B1D-E1E9-469E-80B4-393D04074AAA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3F2D3-CD23-4625-8B9A-F409D30521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43813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D8B1D-E1E9-469E-80B4-393D04074AAA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3F2D3-CD23-4625-8B9A-F409D30521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76023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D8B1D-E1E9-469E-80B4-393D04074AAA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3F2D3-CD23-4625-8B9A-F409D30521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060596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D8B1D-E1E9-469E-80B4-393D04074AAA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3F2D3-CD23-4625-8B9A-F409D30521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57189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D8B1D-E1E9-469E-80B4-393D04074AAA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3F2D3-CD23-4625-8B9A-F409D30521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50598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DD8B1D-E1E9-469E-80B4-393D04074AAA}" type="datetimeFigureOut">
              <a:rPr lang="ru-RU" smtClean="0"/>
              <a:pPr/>
              <a:t>28.03.2022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D3F2D3-CD23-4625-8B9A-F409D30521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6199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571"/>
            <a:ext cx="9144000" cy="685647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564904"/>
            <a:ext cx="7772400" cy="1512168"/>
          </a:xfrm>
        </p:spPr>
        <p:txBody>
          <a:bodyPr>
            <a:normAutofit/>
          </a:bodyPr>
          <a:lstStyle/>
          <a:p>
            <a:r>
              <a:rPr lang="ru-RU" sz="3800" dirty="0" smtClean="0">
                <a:latin typeface="Arial Black" panose="020B0A04020102020204" pitchFamily="34" charset="0"/>
              </a:rPr>
              <a:t>««</a:t>
            </a:r>
            <a:r>
              <a:rPr lang="ru-RU" sz="3800" dirty="0" smtClean="0">
                <a:latin typeface="Arial Black" panose="020B0A04020102020204" pitchFamily="34" charset="0"/>
              </a:rPr>
              <a:t>ГОВОРЯЩАЯ СТЕНА»: НАСТОЯЩЕЕ И </a:t>
            </a:r>
            <a:r>
              <a:rPr lang="ru-RU" sz="3800" dirty="0" smtClean="0">
                <a:latin typeface="Arial Black" panose="020B0A04020102020204" pitchFamily="34" charset="0"/>
              </a:rPr>
              <a:t>БУДУЩЕЕ»</a:t>
            </a:r>
            <a:endParaRPr lang="ru-RU" sz="3800" dirty="0"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5661248"/>
            <a:ext cx="6400800" cy="504056"/>
          </a:xfrm>
        </p:spPr>
        <p:txBody>
          <a:bodyPr>
            <a:normAutofit/>
          </a:bodyPr>
          <a:lstStyle/>
          <a:p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Красноперекопск 2022г.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600" y="2132856"/>
            <a:ext cx="6624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Дизайн-проект по созданию РППС в ДОУ</a:t>
            </a:r>
            <a:endParaRPr lang="ru-RU" sz="28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260648"/>
            <a:ext cx="80648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 (ЯСЛИ - САД) №1 «РОМАШКА»</a:t>
            </a:r>
            <a:endParaRPr lang="en-US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МУНИЦИПАЛЬНОГО ОБРАЗОВАНИЯ ГОРОДСКОЙ ОКРУГ КРАСНОПЕРЕКОПСК РЕСПУБЛИКИ КРЫМ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145533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7" y="-66195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939971"/>
            <a:ext cx="1835524" cy="400506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204864"/>
            <a:ext cx="2808312" cy="388332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836712"/>
            <a:ext cx="1686465" cy="494892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3511350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4" y="0"/>
            <a:ext cx="9138166" cy="685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55576" y="2492896"/>
            <a:ext cx="7560840" cy="2400657"/>
          </a:xfrm>
          <a:prstGeom prst="rect">
            <a:avLst/>
          </a:prstGeom>
          <a:ln w="7620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500" b="1" dirty="0" smtClean="0"/>
              <a:t>Результативность данной технологии очевидна всем и имеет только положительные аспекты.  Организованная таким образом информационная среда стимулирует любознательность, активность,  создаёт эмоциональный комфорт, позволяет детям максимально использовать свои умения и навыки.</a:t>
            </a:r>
            <a:endParaRPr lang="ru-RU" sz="25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65940"/>
          <a:stretch/>
        </p:blipFill>
        <p:spPr>
          <a:xfrm>
            <a:off x="2771800" y="1015566"/>
            <a:ext cx="5604239" cy="143412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121840" y="5181248"/>
            <a:ext cx="46842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Arial Black" panose="020B0A04020102020204" pitchFamily="34" charset="0"/>
              </a:rPr>
              <a:t>СПАСИБО ЗА ВНИМАНИЕ.</a:t>
            </a:r>
            <a:endParaRPr lang="ru-RU" b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794342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23806" cy="6858000"/>
          </a:xfrm>
          <a:ln w="76200">
            <a:solidFill>
              <a:srgbClr val="00B050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0"/>
            <a:ext cx="7560840" cy="3548927"/>
          </a:xfrm>
          <a:ln w="76200">
            <a:solidFill>
              <a:srgbClr val="FFC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Цель: 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sz="3600" dirty="0" smtClean="0">
                <a:solidFill>
                  <a:schemeClr val="tx1"/>
                </a:solidFill>
              </a:rPr>
              <a:t>Организация предметно-пространственной среды, нацеленной на разнообразные детские активности, обеспечивающей максимальную реализацию образовательного потенциала пространства МБДОУ.</a:t>
            </a:r>
            <a:endParaRPr lang="ru-RU" sz="3600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3548927"/>
            <a:ext cx="6789346" cy="330907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878789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7" y="0"/>
            <a:ext cx="9123806" cy="6858000"/>
          </a:xfrm>
          <a:prstGeom prst="rect">
            <a:avLst/>
          </a:prstGeom>
          <a:ln w="76200">
            <a:solidFill>
              <a:srgbClr val="00B050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2304256"/>
          </a:xfrm>
        </p:spPr>
        <p:txBody>
          <a:bodyPr>
            <a:normAutofit/>
          </a:bodyPr>
          <a:lstStyle/>
          <a:p>
            <a:pPr algn="l"/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="" xmlns:p14="http://schemas.microsoft.com/office/powerpoint/2010/main" val="3219596710"/>
              </p:ext>
            </p:extLst>
          </p:nvPr>
        </p:nvGraphicFramePr>
        <p:xfrm>
          <a:off x="539552" y="116632"/>
          <a:ext cx="8496944" cy="58326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4448560"/>
            <a:ext cx="4206003" cy="240944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592970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37132"/>
            <a:ext cx="9144000" cy="5841293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83747"/>
          <a:stretch/>
        </p:blipFill>
        <p:spPr>
          <a:xfrm>
            <a:off x="395536" y="0"/>
            <a:ext cx="8388424" cy="101670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4948" y="107422"/>
            <a:ext cx="8229600" cy="909285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Настоящее и будущее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9512" y="1556792"/>
            <a:ext cx="381642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В настоящее время в нашем детском саду технология «Говорящая стена» реализуется в виде живых сюжетных рисунков и сенсорных панно на стенах лестничных пролётов, в коридорах, холлах. </a:t>
            </a:r>
          </a:p>
          <a:p>
            <a:pPr algn="ctr"/>
            <a:r>
              <a:rPr lang="ru-RU" sz="2000" b="1" dirty="0" smtClean="0"/>
              <a:t>На изображениях крепятся различные формы и детали на прищепках, пуговицах, липучках, в кармашках. Красочные материалы привлекают детей, вызывают желание играть с ними, исследовать, выполнять задания.</a:t>
            </a:r>
            <a:endParaRPr lang="ru-RU" sz="2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148064" y="1402903"/>
            <a:ext cx="3744416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В будущем мы намерены расширить разновидности «Говорящей стены». </a:t>
            </a:r>
          </a:p>
          <a:p>
            <a:pPr algn="ctr"/>
            <a:r>
              <a:rPr lang="ru-RU" sz="2000" b="1" dirty="0" smtClean="0"/>
              <a:t>Наша работа направлена на оснащение стен магнитными досками, бизибордами.</a:t>
            </a:r>
          </a:p>
          <a:p>
            <a:pPr algn="ctr"/>
            <a:r>
              <a:rPr lang="ru-RU" sz="2000" b="1" dirty="0" smtClean="0"/>
              <a:t>«Говорящая стена» может изменяться и трансформироваться. Это значит, педагогам необходимо регулярно создавать интересные задания, упражнения, игры для обновления материала с целью поддержания активного интереса детей к этим объектам.</a:t>
            </a:r>
            <a:endParaRPr lang="ru-RU" sz="2000" b="1" dirty="0"/>
          </a:p>
        </p:txBody>
      </p:sp>
    </p:spTree>
    <p:extLst>
      <p:ext uri="{BB962C8B-B14F-4D97-AF65-F5344CB8AC3E}">
        <p14:creationId xmlns="" xmlns:p14="http://schemas.microsoft.com/office/powerpoint/2010/main" val="19899218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717" y="3717032"/>
            <a:ext cx="3055244" cy="229314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76672"/>
            <a:ext cx="3919340" cy="293741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206" y="3212976"/>
            <a:ext cx="4078287" cy="296227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980728"/>
            <a:ext cx="3384376" cy="154665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18078738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0" y="30413"/>
            <a:ext cx="9103449" cy="6827587"/>
          </a:xfr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802754"/>
            <a:ext cx="7574338" cy="41946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0318127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620688"/>
            <a:ext cx="7186289" cy="521744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21367572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3999" cy="6858000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3738263"/>
            <a:ext cx="6912768" cy="248150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404664"/>
            <a:ext cx="6012160" cy="313248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3485167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896" y="1124744"/>
            <a:ext cx="3888432" cy="5074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620688"/>
            <a:ext cx="4120621" cy="54928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51037823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</TotalTime>
  <Words>236</Words>
  <Application>Microsoft Office PowerPoint</Application>
  <PresentationFormat>Экран (4:3)</PresentationFormat>
  <Paragraphs>20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««ГОВОРЯЩАЯ СТЕНА»: НАСТОЯЩЕЕ И БУДУЩЕЕ»</vt:lpstr>
      <vt:lpstr>Цель:  Организация предметно-пространственной среды, нацеленной на разнообразные детские активности, обеспечивающей максимальную реализацию образовательного потенциала пространства МБДОУ.</vt:lpstr>
      <vt:lpstr>   </vt:lpstr>
      <vt:lpstr>Настоящее и будущее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«ГОВОРЯЩАЯ СТЕНА: НАСТОЯЩЕЕ И БУДУЩЕЕ»</dc:title>
  <dc:creator>Пользователь Windows</dc:creator>
  <cp:lastModifiedBy>User</cp:lastModifiedBy>
  <cp:revision>28</cp:revision>
  <dcterms:created xsi:type="dcterms:W3CDTF">2022-03-26T20:44:29Z</dcterms:created>
  <dcterms:modified xsi:type="dcterms:W3CDTF">2022-03-28T06:45:11Z</dcterms:modified>
</cp:coreProperties>
</file>