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9900FF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9900FF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9900FF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9900FF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9900FF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9900FF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9900FF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9900FF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9900FF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00FF00"/>
    <a:srgbClr val="D8BDDB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6" autoAdjust="0"/>
    <p:restoredTop sz="94660"/>
  </p:normalViewPr>
  <p:slideViewPr>
    <p:cSldViewPr>
      <p:cViewPr>
        <p:scale>
          <a:sx n="89" d="100"/>
          <a:sy n="89" d="100"/>
        </p:scale>
        <p:origin x="-816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059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1059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grpSp>
          <p:nvGrpSpPr>
            <p:cNvPr id="11059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1059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59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060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110608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0609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0610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5E68E1C-7693-4E11-8157-2F24D4153FE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061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061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1A0452-D732-48F9-8F0D-08760D275D6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589434"/>
      </p:ext>
    </p:extLst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DFB2C1-6784-4E19-8841-93C55652990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254697"/>
      </p:ext>
    </p:extLst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9B3B2F1-4AC0-45DA-888A-495616085C0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824325"/>
      </p:ext>
    </p:extLst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A5CD38-97A8-4E05-B09D-B1AFB5F77D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718703"/>
      </p:ext>
    </p:extLst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E14B49-6DE3-470B-8709-1F495A21A6A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419476"/>
      </p:ext>
    </p:extLst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FBC7FFC-2AA9-48A7-91F9-7334CAE677B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477011"/>
      </p:ext>
    </p:extLst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9AE12A-0A2B-4F3D-8317-A87E67F511D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79433"/>
      </p:ext>
    </p:extLst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660B85-9959-4AA1-A647-E9388AE7DA5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692262"/>
      </p:ext>
    </p:extLst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6BA383-2CBE-4B75-B4D4-FBAA6965C0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504867"/>
      </p:ext>
    </p:extLst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254F076-D78C-4206-8CED-C19F4A9B538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618185"/>
      </p:ext>
    </p:extLst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 Black" pitchFamily="34" charset="0"/>
              </a:defRPr>
            </a:lvl1pPr>
          </a:lstStyle>
          <a:p>
            <a:fld id="{0DD94D67-9F73-4C41-94F6-EBDE3A1B55C3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957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957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0957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0957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hlink"/>
                </a:solidFill>
              </a:endParaRPr>
            </a:p>
          </p:txBody>
        </p:sp>
        <p:sp>
          <p:nvSpPr>
            <p:cNvPr id="10957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hlink"/>
                </a:solidFill>
              </a:endParaRPr>
            </a:p>
          </p:txBody>
        </p:sp>
        <p:sp>
          <p:nvSpPr>
            <p:cNvPr id="10957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accent2"/>
                </a:solidFill>
              </a:endParaRPr>
            </a:p>
          </p:txBody>
        </p:sp>
        <p:sp>
          <p:nvSpPr>
            <p:cNvPr id="10957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hlink"/>
                </a:solidFill>
              </a:endParaRPr>
            </a:p>
          </p:txBody>
        </p:sp>
        <p:sp>
          <p:nvSpPr>
            <p:cNvPr id="10957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10958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accent2"/>
                </a:solidFill>
              </a:endParaRPr>
            </a:p>
          </p:txBody>
        </p:sp>
        <p:sp>
          <p:nvSpPr>
            <p:cNvPr id="10958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>
                <a:solidFill>
                  <a:schemeClr val="accent2"/>
                </a:solidFill>
              </a:endParaRPr>
            </a:p>
          </p:txBody>
        </p:sp>
      </p:grpSp>
      <p:sp>
        <p:nvSpPr>
          <p:cNvPr id="10958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958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958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 spd="slow">
    <p:strips dir="ru"/>
  </p:transition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ferat.ru/referats/view/29420" TargetMode="External"/><Relationship Id="rId2" Type="http://schemas.openxmlformats.org/officeDocument/2006/relationships/hyperlink" Target="http://vyborprofessia.narod.ru/povar-konditer.htm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u.wikipedia.org/wiki/%CA%EE%ED%E4%E8%F2%E5%F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24075" y="1700213"/>
            <a:ext cx="7019925" cy="2736850"/>
          </a:xfrm>
        </p:spPr>
        <p:txBody>
          <a:bodyPr/>
          <a:lstStyle/>
          <a:p>
            <a:r>
              <a:rPr lang="ru-RU" sz="5400">
                <a:solidFill>
                  <a:srgbClr val="00FF00"/>
                </a:solidFill>
              </a:rPr>
              <a:t>Презентация по теме: Профессия повар, кондитер.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56100" y="6021388"/>
            <a:ext cx="4635500" cy="6746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100" dirty="0" smtClean="0"/>
              <a:t>Выполнила: мастер П/О Зенкина </a:t>
            </a:r>
            <a:r>
              <a:rPr lang="ru-RU" sz="2100" dirty="0" err="1" smtClean="0"/>
              <a:t>Т.В</a:t>
            </a:r>
            <a:r>
              <a:rPr lang="ru-RU" sz="2100" dirty="0" smtClean="0"/>
              <a:t>.</a:t>
            </a:r>
            <a:endParaRPr lang="ru-RU" sz="2100" dirty="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-4651375" y="32464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-4435475" y="34623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sz="1800">
              <a:solidFill>
                <a:schemeClr val="tx1"/>
              </a:solidFill>
            </a:endParaRPr>
          </a:p>
        </p:txBody>
      </p:sp>
      <p:pic>
        <p:nvPicPr>
          <p:cNvPr id="2059" name="Picture 11" descr="3_1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2047875" cy="26368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0" name="Picture 12" descr="14404_307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221163"/>
            <a:ext cx="2089150" cy="156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ml_4c3f1db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257675"/>
            <a:ext cx="2303463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16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50"/>
                            </p:stCondLst>
                            <p:childTnLst>
                              <p:par>
                                <p:cTn id="24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50"/>
                            </p:stCondLst>
                            <p:childTnLst>
                              <p:par>
                                <p:cTn id="3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492375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9900FF"/>
                </a:solidFill>
              </a:rPr>
              <a:t>Уровень квалификации кондитеров определяется разрядами. Их всего 6.</a:t>
            </a:r>
            <a:br>
              <a:rPr lang="ru-RU" sz="3200">
                <a:solidFill>
                  <a:srgbClr val="9900FF"/>
                </a:solidFill>
              </a:rPr>
            </a:br>
            <a:r>
              <a:rPr lang="ru-RU" sz="3200">
                <a:solidFill>
                  <a:srgbClr val="9900FF"/>
                </a:solidFill>
              </a:rPr>
              <a:t>Сразу после окончания училища повар-кондитер получает 3-й или 4-й разряд. </a:t>
            </a:r>
            <a:br>
              <a:rPr lang="ru-RU" sz="3200">
                <a:solidFill>
                  <a:srgbClr val="9900FF"/>
                </a:solidFill>
              </a:rPr>
            </a:br>
            <a:r>
              <a:rPr lang="ru-RU" sz="3200">
                <a:solidFill>
                  <a:srgbClr val="9900FF"/>
                </a:solidFill>
              </a:rPr>
              <a:t>Но в процессе работы его можно повышать. </a:t>
            </a:r>
            <a:br>
              <a:rPr lang="ru-RU" sz="3200">
                <a:solidFill>
                  <a:srgbClr val="9900FF"/>
                </a:solidFill>
              </a:rPr>
            </a:br>
            <a:r>
              <a:rPr lang="ru-RU" sz="3200">
                <a:solidFill>
                  <a:srgbClr val="9900FF"/>
                </a:solidFill>
              </a:rPr>
              <a:t>6-й разряд – самый высокий. Для работы в престижных ресторанах или в цехах крупных кондитерских фабрик 6-й разряд – обязательное условие.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052513"/>
            <a:ext cx="8229600" cy="1371600"/>
          </a:xfrm>
        </p:spPr>
        <p:txBody>
          <a:bodyPr/>
          <a:lstStyle/>
          <a:p>
            <a:r>
              <a:rPr lang="ru-RU" sz="3600">
                <a:solidFill>
                  <a:srgbClr val="9900FF"/>
                </a:solidFill>
              </a:rPr>
              <a:t>Повар — это человек, профессией которого является приготовление пищи; в настоящее время, как правило, на предприятиях общественного питания.</a:t>
            </a:r>
          </a:p>
        </p:txBody>
      </p:sp>
      <p:pic>
        <p:nvPicPr>
          <p:cNvPr id="131077" name="Picture 5" descr="7da399fa13ba369c9f3baf4cb62c3dd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0325"/>
            <a:ext cx="5676900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078" name="Picture 6" descr="povar5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659188"/>
            <a:ext cx="3492500" cy="319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341438"/>
            <a:ext cx="8229600" cy="137160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9900FF"/>
                </a:solidFill>
              </a:rPr>
              <a:t> </a:t>
            </a:r>
            <a:r>
              <a:rPr lang="ru-RU" sz="3600" b="1" i="1" dirty="0">
                <a:solidFill>
                  <a:srgbClr val="9900FF"/>
                </a:solidFill>
              </a:rPr>
              <a:t>Повар</a:t>
            </a:r>
            <a:r>
              <a:rPr lang="ru-RU" sz="3600" dirty="0">
                <a:solidFill>
                  <a:srgbClr val="9900FF"/>
                </a:solidFill>
              </a:rPr>
              <a:t/>
            </a:r>
            <a:br>
              <a:rPr lang="ru-RU" sz="3600" dirty="0">
                <a:solidFill>
                  <a:srgbClr val="9900FF"/>
                </a:solidFill>
              </a:rPr>
            </a:br>
            <a:r>
              <a:rPr lang="ru-RU" sz="3600" dirty="0">
                <a:solidFill>
                  <a:srgbClr val="9900FF"/>
                </a:solidFill>
              </a:rPr>
              <a:t>Скорее всего, слово «повар» произошло от восточнославянской «вар», означавшего кипящую воду и жар. На флоте должность повара называется кок'.</a:t>
            </a:r>
          </a:p>
        </p:txBody>
      </p:sp>
      <p:pic>
        <p:nvPicPr>
          <p:cNvPr id="133125" name="Picture 5" descr="pova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6338"/>
            <a:ext cx="4787900" cy="31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27" name="Picture 7" descr="povar5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644900"/>
            <a:ext cx="4211638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341438"/>
            <a:ext cx="8229600" cy="1371600"/>
          </a:xfrm>
        </p:spPr>
        <p:txBody>
          <a:bodyPr/>
          <a:lstStyle/>
          <a:p>
            <a:r>
              <a:rPr lang="ru-RU" sz="2800">
                <a:solidFill>
                  <a:srgbClr val="9900FF"/>
                </a:solidFill>
              </a:rPr>
              <a:t>Повар готовит и оформляет кулинарные изделия массового спроса и на заказ. </a:t>
            </a:r>
            <a:br>
              <a:rPr lang="ru-RU" sz="2800">
                <a:solidFill>
                  <a:srgbClr val="9900FF"/>
                </a:solidFill>
              </a:rPr>
            </a:br>
            <a:r>
              <a:rPr lang="ru-RU" sz="2800">
                <a:solidFill>
                  <a:srgbClr val="9900FF"/>
                </a:solidFill>
              </a:rPr>
              <a:t>Однако его обязанности значительно шире. Повар составляет меню, рассчитывает необходимое количество сырья, делает заявки на необходимые продукты.</a:t>
            </a:r>
            <a:r>
              <a:rPr lang="ru-RU" sz="4000"/>
              <a:t> </a:t>
            </a:r>
          </a:p>
        </p:txBody>
      </p:sp>
      <p:pic>
        <p:nvPicPr>
          <p:cNvPr id="136197" name="Picture 5" descr="__getp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3275"/>
            <a:ext cx="3635375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198" name="Picture 6" descr="phplshH4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3781425"/>
            <a:ext cx="4381500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341438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>Приготовление пищи начинается с подготовительных операций. Повар перебирает, моет продукты, нарезает и т.д. И затем готовит блюдо в соответствии с рецептурой. </a:t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2400">
                <a:solidFill>
                  <a:srgbClr val="9900FF"/>
                </a:solidFill>
              </a:rPr>
              <a:t>Когда блюдо готово (это определяется не только по виду и запаху, но и с помощью контрольно-измерительных приборов), повар раскладывает его по порциям, оформляет для подачи к столу.</a:t>
            </a:r>
            <a:r>
              <a:rPr lang="ru-RU" sz="4000"/>
              <a:t> </a:t>
            </a:r>
          </a:p>
        </p:txBody>
      </p:sp>
      <p:pic>
        <p:nvPicPr>
          <p:cNvPr id="138245" name="Picture 5" descr="0e5e52392c379f81109a0fadc525be43bab73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0488"/>
            <a:ext cx="4479925" cy="295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46" name="Picture 6" descr="2e18eff87b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559175"/>
            <a:ext cx="3995737" cy="329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412875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>Можно быть просто поваром, поваром-технологом и шеф-поваром. Повар-технолог – это специалист, который не только умеет готовить, но и составляет калькуляционные карты. То есть распределяет блюда на категории (здесь речь идет о качестве и соответствии тем или иным стандартам), по выходу (то есть массе готового продукта). Также повар-технолог рассчитывает энергетическую ценность блюда, содержание в нем белков, жиров и углеводов.</a:t>
            </a:r>
          </a:p>
        </p:txBody>
      </p:sp>
      <p:pic>
        <p:nvPicPr>
          <p:cNvPr id="140293" name="Picture 5" descr="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362"/>
            <a:ext cx="3563938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294" name="Picture 6" descr="183db25f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789363"/>
            <a:ext cx="2843212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92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92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9900FF"/>
                </a:solidFill>
              </a:rPr>
              <a:t>Шеф-повар  – профессия творческая. Шеф-повар определяет меню, может сам составлять рецепты блюд, совершенствовать уже имеющиеся.</a:t>
            </a:r>
            <a:r>
              <a:rPr lang="ru-RU" sz="4000"/>
              <a:t> </a:t>
            </a:r>
          </a:p>
        </p:txBody>
      </p:sp>
      <p:pic>
        <p:nvPicPr>
          <p:cNvPr id="142341" name="Picture 5" descr="wedding-cake-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492375"/>
            <a:ext cx="5938838" cy="436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268413"/>
            <a:ext cx="8229600" cy="1371600"/>
          </a:xfrm>
        </p:spPr>
        <p:txBody>
          <a:bodyPr/>
          <a:lstStyle/>
          <a:p>
            <a:r>
              <a:rPr lang="ru-RU" sz="2800" dirty="0">
                <a:solidFill>
                  <a:srgbClr val="9900FF"/>
                </a:solidFill>
              </a:rPr>
              <a:t>Кто из нас не любит сладкое? Любой праздничный стол никогда не обходится без торта или какой-нибудь выпечки. На полках кондитерских магазинов красуются такие внешне аппетитные кондитерские изделия, что даже если человек не </a:t>
            </a:r>
            <a:r>
              <a:rPr lang="ru-RU" sz="2800" dirty="0" smtClean="0">
                <a:solidFill>
                  <a:srgbClr val="9900FF"/>
                </a:solidFill>
              </a:rPr>
              <a:t>голоден</a:t>
            </a:r>
            <a:r>
              <a:rPr lang="en-US" sz="2800" dirty="0" smtClean="0">
                <a:solidFill>
                  <a:srgbClr val="9900FF"/>
                </a:solidFill>
              </a:rPr>
              <a:t>,</a:t>
            </a:r>
            <a:r>
              <a:rPr lang="ru-RU" sz="2800" dirty="0" smtClean="0">
                <a:solidFill>
                  <a:srgbClr val="9900FF"/>
                </a:solidFill>
              </a:rPr>
              <a:t> </a:t>
            </a:r>
            <a:r>
              <a:rPr lang="ru-RU" sz="2800" dirty="0">
                <a:solidFill>
                  <a:srgbClr val="9900FF"/>
                </a:solidFill>
              </a:rPr>
              <a:t>у него появляется желание попробовать эту красоту</a:t>
            </a:r>
            <a:r>
              <a:rPr lang="ru-RU" sz="4000" dirty="0"/>
              <a:t> </a:t>
            </a:r>
          </a:p>
        </p:txBody>
      </p:sp>
      <p:pic>
        <p:nvPicPr>
          <p:cNvPr id="144389" name="Picture 5" descr="2010-12-18_41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4900"/>
            <a:ext cx="4500563" cy="311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0" name="Picture 6" descr="128255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3495675"/>
            <a:ext cx="4483100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7" presetClass="exit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700213"/>
            <a:ext cx="8229600" cy="1371600"/>
          </a:xfrm>
        </p:spPr>
        <p:txBody>
          <a:bodyPr/>
          <a:lstStyle/>
          <a:p>
            <a:r>
              <a:rPr lang="ru-RU" sz="2000" dirty="0">
                <a:solidFill>
                  <a:srgbClr val="9900FF"/>
                </a:solidFill>
              </a:rPr>
              <a:t>Все эти кондитерские изделия выпекаются как на больших кондитерских фабриках, так и в небольших частных и государственных кондитерских цехах. Люди, работающие в этих цехах и, занимающиеся выпечкой и оформлением уже готовых кондитерских изделий, называются кондитерами. Работа кондитеров очень интересная и творческая, ведь надо так выпечь торт, а тем более его украсить, чтобы человеку очень захотелось его попробовать. Вот именно поэтому каждый хороший кондитер должен обладать фантазией и художественным вкусом, а тем более, если он работает в тех кондитерских цехах, которые в большей степени специализируются на производстве </a:t>
            </a:r>
            <a:r>
              <a:rPr lang="ru-RU" sz="2000" dirty="0" smtClean="0">
                <a:solidFill>
                  <a:srgbClr val="9900FF"/>
                </a:solidFill>
              </a:rPr>
              <a:t>тортов</a:t>
            </a:r>
            <a:r>
              <a:rPr lang="ru-RU" sz="2000" dirty="0">
                <a:solidFill>
                  <a:srgbClr val="9900FF"/>
                </a:solidFill>
              </a:rPr>
              <a:t>.</a:t>
            </a:r>
            <a:r>
              <a:rPr lang="ru-RU" sz="2000" dirty="0" smtClean="0">
                <a:solidFill>
                  <a:srgbClr val="9900FF"/>
                </a:solidFill>
              </a:rPr>
              <a:t> </a:t>
            </a:r>
            <a:r>
              <a:rPr lang="ru-RU" sz="2000" dirty="0">
                <a:solidFill>
                  <a:srgbClr val="9900FF"/>
                </a:solidFill>
              </a:rPr>
              <a:t>заказ.</a:t>
            </a:r>
            <a:r>
              <a:rPr lang="ru-RU" sz="4000" dirty="0"/>
              <a:t> </a:t>
            </a:r>
          </a:p>
        </p:txBody>
      </p:sp>
      <p:pic>
        <p:nvPicPr>
          <p:cNvPr id="145413" name="Picture 5" descr="tort_svadebn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825"/>
            <a:ext cx="3132138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4" name="Picture 6" descr="tort_orzechwokawowy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716338"/>
            <a:ext cx="2843212" cy="314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5" name="Picture 7" descr="konditer_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789363"/>
            <a:ext cx="3240087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228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328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828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060575"/>
            <a:ext cx="8229600" cy="1371600"/>
          </a:xfrm>
        </p:spPr>
        <p:txBody>
          <a:bodyPr/>
          <a:lstStyle/>
          <a:p>
            <a:r>
              <a:rPr lang="ru-RU" sz="3200" dirty="0">
                <a:solidFill>
                  <a:srgbClr val="9900FF"/>
                </a:solidFill>
              </a:rPr>
              <a:t>Большинство тортов заказывается к юбилеям, свадьбам или детским дням рождения и естественно, что украшение такого торта можно доверить лишь </a:t>
            </a:r>
            <a:r>
              <a:rPr lang="ru-RU" sz="3200" dirty="0" smtClean="0">
                <a:solidFill>
                  <a:srgbClr val="9900FF"/>
                </a:solidFill>
              </a:rPr>
              <a:t> </a:t>
            </a:r>
            <a:r>
              <a:rPr lang="ru-RU" sz="3200" dirty="0">
                <a:solidFill>
                  <a:srgbClr val="9900FF"/>
                </a:solidFill>
              </a:rPr>
              <a:t>настоящему мастеру своего дела. А наилучшим подарком, для самого кондитера, будет такая вещь, как </a:t>
            </a:r>
            <a:r>
              <a:rPr lang="ru-RU" sz="3200" dirty="0" smtClean="0">
                <a:solidFill>
                  <a:srgbClr val="9900FF"/>
                </a:solidFill>
              </a:rPr>
              <a:t>серебряный </a:t>
            </a:r>
            <a:r>
              <a:rPr lang="ru-RU" sz="3200" dirty="0">
                <a:solidFill>
                  <a:srgbClr val="9900FF"/>
                </a:solidFill>
              </a:rPr>
              <a:t>кувшин, и не </a:t>
            </a:r>
            <a:r>
              <a:rPr lang="ru-RU" sz="3200" dirty="0" smtClean="0">
                <a:solidFill>
                  <a:srgbClr val="9900FF"/>
                </a:solidFill>
              </a:rPr>
              <a:t>сомневайтесь</a:t>
            </a:r>
            <a:r>
              <a:rPr lang="en-US" sz="3200" dirty="0" smtClean="0">
                <a:solidFill>
                  <a:srgbClr val="9900FF"/>
                </a:solidFill>
              </a:rPr>
              <a:t>,</a:t>
            </a:r>
            <a:r>
              <a:rPr lang="ru-RU" sz="3200" dirty="0" smtClean="0">
                <a:solidFill>
                  <a:srgbClr val="9900FF"/>
                </a:solidFill>
              </a:rPr>
              <a:t> </a:t>
            </a:r>
            <a:r>
              <a:rPr lang="ru-RU" sz="3200" dirty="0">
                <a:solidFill>
                  <a:srgbClr val="9900FF"/>
                </a:solidFill>
              </a:rPr>
              <a:t>он такой подарок достойно оценит.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133600"/>
            <a:ext cx="8229600" cy="1371600"/>
          </a:xfrm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9900FF"/>
                </a:solidFill>
              </a:rPr>
              <a:t>История профессии </a:t>
            </a:r>
            <a:r>
              <a:rPr lang="ru-RU" sz="2400" b="1" i="1" dirty="0">
                <a:solidFill>
                  <a:srgbClr val="9900FF"/>
                </a:solidFill>
              </a:rPr>
              <a:t>П</a:t>
            </a:r>
            <a:r>
              <a:rPr lang="ru-RU" sz="2400" b="1" i="1" dirty="0" smtClean="0">
                <a:solidFill>
                  <a:srgbClr val="9900FF"/>
                </a:solidFill>
              </a:rPr>
              <a:t>овар</a:t>
            </a:r>
            <a:r>
              <a:rPr lang="ru-RU" sz="2400" b="1" i="1" dirty="0">
                <a:solidFill>
                  <a:srgbClr val="9900FF"/>
                </a:solidFill>
              </a:rPr>
              <a:t>, кондитер</a:t>
            </a:r>
            <a:r>
              <a:rPr lang="ru-RU" sz="2400" dirty="0">
                <a:solidFill>
                  <a:srgbClr val="9900FF"/>
                </a:solidFill>
              </a:rPr>
              <a:t/>
            </a:r>
            <a:br>
              <a:rPr lang="ru-RU" sz="2400" dirty="0">
                <a:solidFill>
                  <a:srgbClr val="9900FF"/>
                </a:solidFill>
              </a:rPr>
            </a:br>
            <a:r>
              <a:rPr lang="ru-RU" sz="2400" dirty="0">
                <a:solidFill>
                  <a:srgbClr val="9900FF"/>
                </a:solidFill>
              </a:rPr>
              <a:t> От поколения к поколению передавали люди опыт приготовления пищи. Они бережно хранили все традиции, связанные с едой, понимая, что пища - основа жизни, здоровья и благополучия. Еще в Древней Греции возник культ Асклепия, мифического врача-целителя, получившего в Риме имя Эскулап. Его дочь Гинея считалась покровительницей науки о здоровье, а верной помощницей их была кухарка </a:t>
            </a:r>
            <a:r>
              <a:rPr lang="ru-RU" sz="2400" dirty="0" err="1">
                <a:solidFill>
                  <a:srgbClr val="9900FF"/>
                </a:solidFill>
              </a:rPr>
              <a:t>Кулина</a:t>
            </a:r>
            <a:r>
              <a:rPr lang="ru-RU" sz="2400" dirty="0">
                <a:solidFill>
                  <a:srgbClr val="9900FF"/>
                </a:solidFill>
              </a:rPr>
              <a:t>. Она стала покровительницей поварского дела, получившего название "кулинария" (от лат. </a:t>
            </a:r>
            <a:r>
              <a:rPr lang="ru-RU" sz="2400" dirty="0" err="1">
                <a:solidFill>
                  <a:srgbClr val="9900FF"/>
                </a:solidFill>
              </a:rPr>
              <a:t>culina</a:t>
            </a:r>
            <a:r>
              <a:rPr lang="ru-RU" sz="2400" dirty="0">
                <a:solidFill>
                  <a:srgbClr val="9900FF"/>
                </a:solidFill>
              </a:rPr>
              <a:t> - кухня). </a:t>
            </a:r>
            <a:br>
              <a:rPr lang="ru-RU" sz="2400" dirty="0">
                <a:solidFill>
                  <a:srgbClr val="9900FF"/>
                </a:solidFill>
              </a:rPr>
            </a:br>
            <a:endParaRPr lang="ru-RU" sz="24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492375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9900FF"/>
                </a:solidFill>
              </a:rPr>
              <a:t>Также для украшения тортов требуется хорошая координация движений рук. Еще в работу кондитера входит замес различного теста, его выпечка и приготовление различных кремов. Замес теста зачастую проводится вручную, а его выпечка проходит при высоких температурах, поэтому работа кондитера не из легких. Особенно жарко в кондитерских цехах бывает в летнее время года.</a:t>
            </a:r>
            <a:r>
              <a:rPr lang="ru-RU" sz="4000"/>
              <a:t>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773238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>Кондитер должен быть физически вынослив, потому что он работает целый день стоя. Также у него должен быть определенный талант в приготовлении изделий по рецепту, ведь всем известно, что из одинакового набора продуктов две разные хозяйки приготовят одно и то же блюдо различное по вкусу. У кондитера должен быть развит тонкий вкус и обоняние, а также вкусовая память. Кондитер должен обладать хорошим глазомером, потому что обычно нарезка пирожных с одного большого пласта теста происходит на глаз и, лишь только потом взвешивается.</a:t>
            </a:r>
          </a:p>
        </p:txBody>
      </p:sp>
      <p:pic>
        <p:nvPicPr>
          <p:cNvPr id="148485" name="Picture 5" descr="1212984480_torti_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8500"/>
            <a:ext cx="2987675" cy="234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229600" cy="1371600"/>
          </a:xfrm>
        </p:spPr>
        <p:txBody>
          <a:bodyPr/>
          <a:lstStyle/>
          <a:p>
            <a:r>
              <a:rPr lang="ru-RU" sz="2800">
                <a:solidFill>
                  <a:srgbClr val="9900FF"/>
                </a:solidFill>
              </a:rPr>
              <a:t>Профессия повара - одна из древнейших в мире, всегда и всюду люди пользуются результатами труда поваров. Оттого, что человек ест, зависит и его здоровье, и настроение, и качество работы. Приготовление пищи - это настоящая наука, которая развивалась вместе с человечеством, поэтому у каждого народа есть своя национальная кухня с особенными рецептами. Приготовление пищи - это и настоящее искусство, требующее творчества, фантазии, изобретательности.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196975"/>
            <a:ext cx="8229600" cy="1371600"/>
          </a:xfrm>
        </p:spPr>
        <p:txBody>
          <a:bodyPr/>
          <a:lstStyle/>
          <a:p>
            <a:r>
              <a:rPr lang="ru-RU" sz="2000">
                <a:solidFill>
                  <a:srgbClr val="9900FF"/>
                </a:solidFill>
              </a:rPr>
              <a:t>Повар - это одна из немногих профессий, где очень важны органы чувств. Ведь степень готовности блюда и его качество повар определяет по виду и цвету, запаху, вкусу. Кроме того, повару необходима хорошая память, чтобы запоминать рецепты разных блюд. Повар должен много знать о продуктах: как выбрать самые лучшие продукты, как правильно их хранить, как определять их свежесть. Разные продукты готовятся по-разному и повару необходимо знать особенности их приготовления. Очень важно уметь красиво оформить и подать приготовленное блюдо.</a:t>
            </a:r>
          </a:p>
        </p:txBody>
      </p:sp>
      <p:pic>
        <p:nvPicPr>
          <p:cNvPr id="150533" name="Picture 5" descr="5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80987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534" name="Picture 6" descr="5a48d3b613f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3378200"/>
            <a:ext cx="5219700" cy="347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05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9900FF"/>
                </a:solidFill>
              </a:rPr>
              <a:t>Для обучения этим премудростям в XIX веке в России открыли Первую практическую школу поварского искусства. Сейчас поваров готовят во многих учебных заведениях.</a:t>
            </a:r>
          </a:p>
        </p:txBody>
      </p:sp>
      <p:pic>
        <p:nvPicPr>
          <p:cNvPr id="151557" name="Picture 5" descr="59684818_u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6100"/>
            <a:ext cx="4211638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558" name="Picture 6" descr="a9109900db057d9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3094038"/>
            <a:ext cx="4932362" cy="376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484313"/>
            <a:ext cx="8229600" cy="1371600"/>
          </a:xfrm>
        </p:spPr>
        <p:txBody>
          <a:bodyPr/>
          <a:lstStyle/>
          <a:p>
            <a:r>
              <a:rPr lang="ru-RU" sz="2400" dirty="0">
                <a:solidFill>
                  <a:srgbClr val="9900FF"/>
                </a:solidFill>
              </a:rPr>
              <a:t>Поварская профессия по-своему уникальна. </a:t>
            </a:r>
            <a:br>
              <a:rPr lang="ru-RU" sz="2400" dirty="0">
                <a:solidFill>
                  <a:srgbClr val="9900FF"/>
                </a:solidFill>
              </a:rPr>
            </a:br>
            <a:r>
              <a:rPr lang="ru-RU" sz="2400" dirty="0">
                <a:solidFill>
                  <a:srgbClr val="9900FF"/>
                </a:solidFill>
              </a:rPr>
              <a:t> Как показывает практика и говорят сами повара, знания и умения, приобретенные в кулинарном </a:t>
            </a:r>
            <a:r>
              <a:rPr lang="ru-RU" sz="2400" dirty="0" smtClean="0">
                <a:solidFill>
                  <a:srgbClr val="9900FF"/>
                </a:solidFill>
              </a:rPr>
              <a:t>техникуме, </a:t>
            </a:r>
            <a:r>
              <a:rPr lang="ru-RU" sz="2400" dirty="0">
                <a:solidFill>
                  <a:srgbClr val="9900FF"/>
                </a:solidFill>
              </a:rPr>
              <a:t>играют очень незначительную роль в формировании профессиональных навыков. </a:t>
            </a:r>
            <a:br>
              <a:rPr lang="ru-RU" sz="2400" dirty="0">
                <a:solidFill>
                  <a:srgbClr val="9900FF"/>
                </a:solidFill>
              </a:rPr>
            </a:br>
            <a:r>
              <a:rPr lang="ru-RU" sz="2400" dirty="0">
                <a:solidFill>
                  <a:srgbClr val="9900FF"/>
                </a:solidFill>
              </a:rPr>
              <a:t> Мастерство повара оттачивается только в процессе работы, при ежедневной отработке технических приемов и параллельном развитии профессиональных качеств.</a:t>
            </a:r>
            <a:r>
              <a:rPr lang="ru-RU" sz="4000" dirty="0"/>
              <a:t> </a:t>
            </a:r>
          </a:p>
        </p:txBody>
      </p:sp>
      <p:pic>
        <p:nvPicPr>
          <p:cNvPr id="152581" name="Picture 5" descr="eda23327313d78af11e323594ac3adc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2075"/>
            <a:ext cx="4427538" cy="29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82" name="Picture 6" descr="adv_photo_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908425"/>
            <a:ext cx="4427537" cy="294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628775"/>
            <a:ext cx="8229600" cy="1371600"/>
          </a:xfrm>
        </p:spPr>
        <p:txBody>
          <a:bodyPr/>
          <a:lstStyle/>
          <a:p>
            <a:r>
              <a:rPr lang="ru-RU" sz="3200">
                <a:solidFill>
                  <a:srgbClr val="9900FF"/>
                </a:solidFill>
              </a:rPr>
              <a:t> В общем, если вас увлекает процесс приготовления пищи, если вам нравится иногда поколдовать над ингредиентами и сварганить что-нибудь эдакое, но вы еще не знаете чему посвятить свою жизнь, попробуйте поработать поваром – очень может быть, что это вам понравится.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628775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3600">
                <a:solidFill>
                  <a:srgbClr val="9900FF"/>
                </a:solidFill>
              </a:rPr>
              <a:t>Используемая литература</a:t>
            </a:r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2400">
                <a:solidFill>
                  <a:srgbClr val="9900FF"/>
                </a:solidFill>
                <a:hlinkClick r:id="rId2"/>
              </a:rPr>
              <a:t>http://vyborprofessia.narod.ru/povar-konditer.htm</a:t>
            </a:r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2400">
                <a:solidFill>
                  <a:srgbClr val="9900FF"/>
                </a:solidFill>
                <a:hlinkClick r:id="rId3"/>
              </a:rPr>
              <a:t>http://www.referat.ru/referats/view/29420</a:t>
            </a:r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r>
              <a:rPr lang="ru-RU" sz="2400">
                <a:solidFill>
                  <a:srgbClr val="9900FF"/>
                </a:solidFill>
                <a:hlinkClick r:id="rId4"/>
              </a:rPr>
              <a:t>http://ru.wikipedia.org/wiki/%CA%EE%ED%E4%E8%F2%E5%F0</a:t>
            </a:r>
            <a:r>
              <a:rPr lang="ru-RU" sz="2400">
                <a:solidFill>
                  <a:srgbClr val="9900FF"/>
                </a:solidFill>
              </a:rPr>
              <a:t/>
            </a:r>
            <a:br>
              <a:rPr lang="ru-RU" sz="2400">
                <a:solidFill>
                  <a:srgbClr val="9900FF"/>
                </a:solidFill>
              </a:rPr>
            </a:br>
            <a:endParaRPr lang="ru-RU" sz="2400">
              <a:solidFill>
                <a:srgbClr val="9900FF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1700213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>Кулинария как наука возникла в России лишь в конце XVIII века. Развитие профессиональной кулинарии связано с появлением предприятий внедомашнего питания. Возникли они еще в Древней Руси. Вначале это были корчмы (от славянского корня "корм"), в которых путники могли найти приют и пищу. Затем появились придорожные трактиры (от лат. "trakt" - путь, поток) - гостиницы с обеденным залом и кухней. В то же время наряду с трактирами в крупных городах России стали появляться рестораны (от фр. "restauration" - восстановление).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44675"/>
            <a:ext cx="8229600" cy="1371600"/>
          </a:xfrm>
        </p:spPr>
        <p:txBody>
          <a:bodyPr/>
          <a:lstStyle/>
          <a:p>
            <a:r>
              <a:rPr lang="ru-RU" sz="2000">
                <a:solidFill>
                  <a:srgbClr val="9900FF"/>
                </a:solidFill>
              </a:rPr>
              <a:t>К концу XVIII века в России завершается процесс односторонней интеграции западноевропейских блюд, посуды и технологии (наплитное, а не печное приготовление) и начинается их освоение и приспособление этих «новшеств» к русским условиям. При этом все новое с придворного стола попадает сначала на столичный дворянско-чиновничий стол, затем в провинциальную дворянско-помещичью среду, а оттуда и в другие сословия. Процесс этот особенно заметен в столице империи, в Петербурге, который с последней четверти XVIII века становится, наконец, законодателем мод и в области кулинарии. С 90-х годов XVIII века появляются многочисленные поваренные книги, переведенные с немецкого и французского, в которых рецепты русских блюд тонут в массе иностранных.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565400"/>
            <a:ext cx="8229600" cy="1371600"/>
          </a:xfrm>
        </p:spPr>
        <p:txBody>
          <a:bodyPr/>
          <a:lstStyle/>
          <a:p>
            <a:r>
              <a:rPr lang="ru-RU" sz="2800">
                <a:solidFill>
                  <a:srgbClr val="9900FF"/>
                </a:solidFill>
              </a:rPr>
              <a:t>Немаловажным вкладом французских кулинаров в развитие русской кухни было и то, что они подготовили плеяду блестящих русских поваров. Михаил и Герасим Степановы, Г. Добровольский, В. Бестужев, И. М. Радецкий, П. Григорьев, И. Антонов, 3. Еремеев, Н. Ходеев, П. Викентьев и другие поддерживали и распространяли, лучшие традиции русской кухни на протяжении всего  XIX века Такие выдающиеся практики, как И. Радецкий и Г. Степанов оставили после себя обширные руководства по русской кулинарии</a:t>
            </a:r>
            <a:r>
              <a:rPr lang="ru-RU" sz="4000"/>
              <a:t>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9900FF"/>
                </a:solidFill>
              </a:rPr>
              <a:t>Кондитер — повар, специализирующийся на изготовлении кондитерских </a:t>
            </a:r>
            <a:r>
              <a:rPr lang="ru-RU" sz="2800" dirty="0" smtClean="0">
                <a:solidFill>
                  <a:srgbClr val="9900FF"/>
                </a:solidFill>
              </a:rPr>
              <a:t>изделий(выпечки и изготовлении </a:t>
            </a:r>
            <a:r>
              <a:rPr lang="ru-RU" sz="2800" dirty="0">
                <a:solidFill>
                  <a:srgbClr val="9900FF"/>
                </a:solidFill>
              </a:rPr>
              <a:t>десертов, конфет и т.д.)</a:t>
            </a:r>
            <a:r>
              <a:rPr lang="ru-RU" sz="4000" dirty="0"/>
              <a:t> </a:t>
            </a:r>
          </a:p>
        </p:txBody>
      </p:sp>
      <p:pic>
        <p:nvPicPr>
          <p:cNvPr id="120837" name="Picture 5" descr="3_1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838"/>
            <a:ext cx="3995738" cy="422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838" name="Picture 6" descr="wedding-cake-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636838"/>
            <a:ext cx="4679950" cy="405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839" name="Picture 7" descr="to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335213"/>
            <a:ext cx="6048375" cy="452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85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350"/>
                            </p:stCondLst>
                            <p:childTnLst>
                              <p:par>
                                <p:cTn id="22" presetID="21" presetClass="exit" presetSubtype="8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8)">
                                      <p:cBhvr>
                                        <p:cTn id="23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350"/>
                            </p:stCondLst>
                            <p:childTnLst>
                              <p:par>
                                <p:cTn id="2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850"/>
                            </p:stCondLst>
                            <p:childTnLst>
                              <p:par>
                                <p:cTn id="3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628775"/>
            <a:ext cx="8229600" cy="1371600"/>
          </a:xfrm>
        </p:spPr>
        <p:txBody>
          <a:bodyPr/>
          <a:lstStyle/>
          <a:p>
            <a:r>
              <a:rPr lang="ru-RU" sz="2400">
                <a:solidFill>
                  <a:srgbClr val="9900FF"/>
                </a:solidFill>
              </a:rPr>
              <a:t>В основном в учебных заведениях кондитеры получают универсальную подготовку, которая предоставляет возможность выполнять практически всю основную работу, необходимую на производственных фабриках и организациях общественного питания. Однако в отдельных случаях кондитеры специализируются на изготовлении какой-либо конкретной продукции, например, шоколадье — это профессионалы по приготовлению шоколада и шоколадных изделий.</a:t>
            </a:r>
            <a:r>
              <a:rPr lang="ru-RU" sz="4000"/>
              <a:t> </a:t>
            </a:r>
          </a:p>
        </p:txBody>
      </p:sp>
      <p:pic>
        <p:nvPicPr>
          <p:cNvPr id="122887" name="Picture 7" descr="wedding-cake-0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263"/>
            <a:ext cx="4392613" cy="28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8" name="Picture 8" descr="fNdstE6RGba59KK5sBYZZsa3zEZSZiQ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005263"/>
            <a:ext cx="4787900" cy="28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1" presetClass="exit" presetSubtype="4" fill="hold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27" dur="20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4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30" dur="2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412875"/>
            <a:ext cx="8229600" cy="1371600"/>
          </a:xfrm>
        </p:spPr>
        <p:txBody>
          <a:bodyPr/>
          <a:lstStyle/>
          <a:p>
            <a:r>
              <a:rPr lang="ru-RU" sz="2800">
                <a:solidFill>
                  <a:srgbClr val="9900FF"/>
                </a:solidFill>
              </a:rPr>
              <a:t>Кондитер — это профессиональный повар, создающий кондитерские изделия, десерты, и другую запечённую еду. Представителей этой профессии можно встретить в крупных отелях, ресторанах и пекарнях. Реже кондитером называется человек, чей бизнес связан с продажей кондитерских изделий.</a:t>
            </a:r>
          </a:p>
        </p:txBody>
      </p:sp>
      <p:pic>
        <p:nvPicPr>
          <p:cNvPr id="124933" name="Picture 5" descr="3_1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3563938" cy="328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34" name="Picture 6" descr="Cheryomuskin-dish-site(3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36950"/>
            <a:ext cx="4427537" cy="332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628775"/>
            <a:ext cx="8229600" cy="1371600"/>
          </a:xfrm>
        </p:spPr>
        <p:txBody>
          <a:bodyPr/>
          <a:lstStyle/>
          <a:p>
            <a:r>
              <a:rPr lang="ru-RU" sz="2800">
                <a:solidFill>
                  <a:srgbClr val="9900FF"/>
                </a:solidFill>
              </a:rPr>
              <a:t>Кондитер занимается приготовлением различных видов теста, начинок, кремов по заданной рецептуре, выпекает и украшает продукцию. Это высококачественные, разнообразного вида, вкуса и аромата пищевые продукты. Большая часть работ выполняется вручную с помощью специальных инструментов, превращая профессию кондитера в искусство.</a:t>
            </a:r>
          </a:p>
        </p:txBody>
      </p:sp>
      <p:pic>
        <p:nvPicPr>
          <p:cNvPr id="126982" name="Picture 6" descr="clip_image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163"/>
            <a:ext cx="5364163" cy="263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983" name="Picture 7" descr="to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221163"/>
            <a:ext cx="3779837" cy="263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0" grpId="0"/>
    </p:bld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200" b="0" i="0" u="none" strike="noStrike" cap="none" normalizeH="0" baseline="0" smtClean="0">
            <a:ln>
              <a:noFill/>
            </a:ln>
            <a:solidFill>
              <a:srgbClr val="9900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1241</Words>
  <Application>Microsoft Office PowerPoint</Application>
  <PresentationFormat>Экран (4:3)</PresentationFormat>
  <Paragraphs>28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Пиксел</vt:lpstr>
      <vt:lpstr>Презентация по теме: Профессия повар, кондитер.</vt:lpstr>
      <vt:lpstr>История профессии Повар, кондитер  От поколения к поколению передавали люди опыт приготовления пищи. Они бережно хранили все традиции, связанные с едой, понимая, что пища - основа жизни, здоровья и благополучия. Еще в Древней Греции возник культ Асклепия, мифического врача-целителя, получившего в Риме имя Эскулап. Его дочь Гинея считалась покровительницей науки о здоровье, а верной помощницей их была кухарка Кулина. Она стала покровительницей поварского дела, получившего название "кулинария" (от лат. culina - кухня).  </vt:lpstr>
      <vt:lpstr>Кулинария как наука возникла в России лишь в конце XVIII века. Развитие профессиональной кулинарии связано с появлением предприятий внедомашнего питания. Возникли они еще в Древней Руси. Вначале это были корчмы (от славянского корня "корм"), в которых путники могли найти приют и пищу. Затем появились придорожные трактиры (от лат. "trakt" - путь, поток) - гостиницы с обеденным залом и кухней. В то же время наряду с трактирами в крупных городах России стали появляться рестораны (от фр. "restauration" - восстановление).</vt:lpstr>
      <vt:lpstr>К концу XVIII века в России завершается процесс односторонней интеграции западноевропейских блюд, посуды и технологии (наплитное, а не печное приготовление) и начинается их освоение и приспособление этих «новшеств» к русским условиям. При этом все новое с придворного стола попадает сначала на столичный дворянско-чиновничий стол, затем в провинциальную дворянско-помещичью среду, а оттуда и в другие сословия. Процесс этот особенно заметен в столице империи, в Петербурге, который с последней четверти XVIII века становится, наконец, законодателем мод и в области кулинарии. С 90-х годов XVIII века появляются многочисленные поваренные книги, переведенные с немецкого и французского, в которых рецепты русских блюд тонут в массе иностранных.</vt:lpstr>
      <vt:lpstr>Немаловажным вкладом французских кулинаров в развитие русской кухни было и то, что они подготовили плеяду блестящих русских поваров. Михаил и Герасим Степановы, Г. Добровольский, В. Бестужев, И. М. Радецкий, П. Григорьев, И. Антонов, 3. Еремеев, Н. Ходеев, П. Викентьев и другие поддерживали и распространяли, лучшие традиции русской кухни на протяжении всего  XIX века Такие выдающиеся практики, как И. Радецкий и Г. Степанов оставили после себя обширные руководства по русской кулинарии </vt:lpstr>
      <vt:lpstr>Кондитер — повар, специализирующийся на изготовлении кондитерских изделий(выпечки и изготовлении десертов, конфет и т.д.) </vt:lpstr>
      <vt:lpstr>В основном в учебных заведениях кондитеры получают универсальную подготовку, которая предоставляет возможность выполнять практически всю основную работу, необходимую на производственных фабриках и организациях общественного питания. Однако в отдельных случаях кондитеры специализируются на изготовлении какой-либо конкретной продукции, например, шоколадье — это профессионалы по приготовлению шоколада и шоколадных изделий. </vt:lpstr>
      <vt:lpstr>Кондитер — это профессиональный повар, создающий кондитерские изделия, десерты, и другую запечённую еду. Представителей этой профессии можно встретить в крупных отелях, ресторанах и пекарнях. Реже кондитером называется человек, чей бизнес связан с продажей кондитерских изделий.</vt:lpstr>
      <vt:lpstr>Кондитер занимается приготовлением различных видов теста, начинок, кремов по заданной рецептуре, выпекает и украшает продукцию. Это высококачественные, разнообразного вида, вкуса и аромата пищевые продукты. Большая часть работ выполняется вручную с помощью специальных инструментов, превращая профессию кондитера в искусство.</vt:lpstr>
      <vt:lpstr>Уровень квалификации кондитеров определяется разрядами. Их всего 6. Сразу после окончания училища повар-кондитер получает 3-й или 4-й разряд.  Но в процессе работы его можно повышать.  6-й разряд – самый высокий. Для работы в престижных ресторанах или в цехах крупных кондитерских фабрик 6-й разряд – обязательное условие.</vt:lpstr>
      <vt:lpstr>Повар — это человек, профессией которого является приготовление пищи; в настоящее время, как правило, на предприятиях общественного питания.</vt:lpstr>
      <vt:lpstr> Повар Скорее всего, слово «повар» произошло от восточнославянской «вар», означавшего кипящую воду и жар. На флоте должность повара называется кок'.</vt:lpstr>
      <vt:lpstr>Повар готовит и оформляет кулинарные изделия массового спроса и на заказ.  Однако его обязанности значительно шире. Повар составляет меню, рассчитывает необходимое количество сырья, делает заявки на необходимые продукты. </vt:lpstr>
      <vt:lpstr>Приготовление пищи начинается с подготовительных операций. Повар перебирает, моет продукты, нарезает и т.д. И затем готовит блюдо в соответствии с рецептурой.  Когда блюдо готово (это определяется не только по виду и запаху, но и с помощью контрольно-измерительных приборов), повар раскладывает его по порциям, оформляет для подачи к столу. </vt:lpstr>
      <vt:lpstr>Можно быть просто поваром, поваром-технологом и шеф-поваром. Повар-технолог – это специалист, который не только умеет готовить, но и составляет калькуляционные карты. То есть распределяет блюда на категории (здесь речь идет о качестве и соответствии тем или иным стандартам), по выходу (то есть массе готового продукта). Также повар-технолог рассчитывает энергетическую ценность блюда, содержание в нем белков, жиров и углеводов.</vt:lpstr>
      <vt:lpstr>Шеф-повар  – профессия творческая. Шеф-повар определяет меню, может сам составлять рецепты блюд, совершенствовать уже имеющиеся. </vt:lpstr>
      <vt:lpstr>Кто из нас не любит сладкое? Любой праздничный стол никогда не обходится без торта или какой-нибудь выпечки. На полках кондитерских магазинов красуются такие внешне аппетитные кондитерские изделия, что даже если человек не голоден, у него появляется желание попробовать эту красоту </vt:lpstr>
      <vt:lpstr>Все эти кондитерские изделия выпекаются как на больших кондитерских фабриках, так и в небольших частных и государственных кондитерских цехах. Люди, работающие в этих цехах и, занимающиеся выпечкой и оформлением уже готовых кондитерских изделий, называются кондитерами. Работа кондитеров очень интересная и творческая, ведь надо так выпечь торт, а тем более его украсить, чтобы человеку очень захотелось его попробовать. Вот именно поэтому каждый хороший кондитер должен обладать фантазией и художественным вкусом, а тем более, если он работает в тех кондитерских цехах, которые в большей степени специализируются на производстве тортов. заказ. </vt:lpstr>
      <vt:lpstr>Большинство тортов заказывается к юбилеям, свадьбам или детским дням рождения и естественно, что украшение такого торта можно доверить лишь  настоящему мастеру своего дела. А наилучшим подарком, для самого кондитера, будет такая вещь, как серебряный кувшин, и не сомневайтесь, он такой подарок достойно оценит.</vt:lpstr>
      <vt:lpstr>Также для украшения тортов требуется хорошая координация движений рук. Еще в работу кондитера входит замес различного теста, его выпечка и приготовление различных кремов. Замес теста зачастую проводится вручную, а его выпечка проходит при высоких температурах, поэтому работа кондитера не из легких. Особенно жарко в кондитерских цехах бывает в летнее время года. </vt:lpstr>
      <vt:lpstr>Кондитер должен быть физически вынослив, потому что он работает целый день стоя. Также у него должен быть определенный талант в приготовлении изделий по рецепту, ведь всем известно, что из одинакового набора продуктов две разные хозяйки приготовят одно и то же блюдо различное по вкусу. У кондитера должен быть развит тонкий вкус и обоняние, а также вкусовая память. Кондитер должен обладать хорошим глазомером, потому что обычно нарезка пирожных с одного большого пласта теста происходит на глаз и, лишь только потом взвешивается.</vt:lpstr>
      <vt:lpstr>Профессия повара - одна из древнейших в мире, всегда и всюду люди пользуются результатами труда поваров. Оттого, что человек ест, зависит и его здоровье, и настроение, и качество работы. Приготовление пищи - это настоящая наука, которая развивалась вместе с человечеством, поэтому у каждого народа есть своя национальная кухня с особенными рецептами. Приготовление пищи - это и настоящее искусство, требующее творчества, фантазии, изобретательности.</vt:lpstr>
      <vt:lpstr>Повар - это одна из немногих профессий, где очень важны органы чувств. Ведь степень готовности блюда и его качество повар определяет по виду и цвету, запаху, вкусу. Кроме того, повару необходима хорошая память, чтобы запоминать рецепты разных блюд. Повар должен много знать о продуктах: как выбрать самые лучшие продукты, как правильно их хранить, как определять их свежесть. Разные продукты готовятся по-разному и повару необходимо знать особенности их приготовления. Очень важно уметь красиво оформить и подать приготовленное блюдо.</vt:lpstr>
      <vt:lpstr>Для обучения этим премудростям в XIX веке в России открыли Первую практическую школу поварского искусства. Сейчас поваров готовят во многих учебных заведениях.</vt:lpstr>
      <vt:lpstr>Поварская профессия по-своему уникальна.   Как показывает практика и говорят сами повара, знания и умения, приобретенные в кулинарном техникуме, играют очень незначительную роль в формировании профессиональных навыков.   Мастерство повара оттачивается только в процессе работы, при ежедневной отработке технических приемов и параллельном развитии профессиональных качеств. </vt:lpstr>
      <vt:lpstr> В общем, если вас увлекает процесс приготовления пищи, если вам нравится иногда поколдовать над ингредиентами и сварганить что-нибудь эдакое, но вы еще не знаете чему посвятить свою жизнь, попробуйте поработать поваром – очень может быть, что это вам понравится.</vt:lpstr>
      <vt:lpstr> Используемая литература  http://vyborprofessia.narod.ru/povar-konditer.htm http://www.referat.ru/referats/view/29420 http://ru.wikipedia.org/wiki/%CA%EE%ED%E4%E8%F2%E5%F0 </vt:lpstr>
    </vt:vector>
  </TitlesOfParts>
  <Company>Samtrest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теме: Профессия повар, кондитер.</dc:title>
  <dc:creator>Serg</dc:creator>
  <cp:lastModifiedBy>Admin</cp:lastModifiedBy>
  <cp:revision>7</cp:revision>
  <dcterms:created xsi:type="dcterms:W3CDTF">2011-10-10T16:31:24Z</dcterms:created>
  <dcterms:modified xsi:type="dcterms:W3CDTF">2021-09-02T10:58:03Z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822115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