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1" r:id="rId3"/>
    <p:sldId id="266" r:id="rId4"/>
    <p:sldId id="262" r:id="rId5"/>
    <p:sldId id="263" r:id="rId6"/>
    <p:sldId id="264" r:id="rId7"/>
    <p:sldId id="265" r:id="rId8"/>
    <p:sldId id="268" r:id="rId9"/>
    <p:sldId id="269" r:id="rId10"/>
    <p:sldId id="270" r:id="rId11"/>
    <p:sldId id="271" r:id="rId12"/>
    <p:sldId id="272" r:id="rId13"/>
    <p:sldId id="267" r:id="rId1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FF896-367B-43D3-AED8-87BB4428E115}" type="datetimeFigureOut">
              <a:rPr lang="ru-RU" smtClean="0"/>
              <a:t>12.08.2022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6629B3-F192-4661-9482-3C5E381F21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4369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FF896-367B-43D3-AED8-87BB4428E115}" type="datetimeFigureOut">
              <a:rPr lang="ru-RU" smtClean="0"/>
              <a:t>12.08.2022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6629B3-F192-4661-9482-3C5E381F21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733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FF896-367B-43D3-AED8-87BB4428E115}" type="datetimeFigureOut">
              <a:rPr lang="ru-RU" smtClean="0"/>
              <a:t>12.08.2022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6629B3-F192-4661-9482-3C5E381F21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859458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FF896-367B-43D3-AED8-87BB4428E115}" type="datetimeFigureOut">
              <a:rPr lang="ru-RU" smtClean="0"/>
              <a:t>12.08.2022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6629B3-F192-4661-9482-3C5E381F21BF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11816834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FF896-367B-43D3-AED8-87BB4428E115}" type="datetimeFigureOut">
              <a:rPr lang="ru-RU" smtClean="0"/>
              <a:t>12.08.2022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6629B3-F192-4661-9482-3C5E381F21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962206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FF896-367B-43D3-AED8-87BB4428E115}" type="datetimeFigureOut">
              <a:rPr lang="ru-RU" smtClean="0"/>
              <a:t>12.08.2022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6629B3-F192-4661-9482-3C5E381F21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572702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FF896-367B-43D3-AED8-87BB4428E115}" type="datetimeFigureOut">
              <a:rPr lang="ru-RU" smtClean="0"/>
              <a:t>12.08.2022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6629B3-F192-4661-9482-3C5E381F21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340438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FF896-367B-43D3-AED8-87BB4428E115}" type="datetimeFigureOut">
              <a:rPr lang="ru-RU" smtClean="0"/>
              <a:t>12.08.2022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6629B3-F192-4661-9482-3C5E381F21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62913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FF896-367B-43D3-AED8-87BB4428E115}" type="datetimeFigureOut">
              <a:rPr lang="ru-RU" smtClean="0"/>
              <a:t>12.08.2022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6629B3-F192-4661-9482-3C5E381F21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69993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FF896-367B-43D3-AED8-87BB4428E115}" type="datetimeFigureOut">
              <a:rPr lang="ru-RU" smtClean="0"/>
              <a:t>12.08.2022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6629B3-F192-4661-9482-3C5E381F21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08812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FF896-367B-43D3-AED8-87BB4428E115}" type="datetimeFigureOut">
              <a:rPr lang="ru-RU" smtClean="0"/>
              <a:t>12.08.2022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6629B3-F192-4661-9482-3C5E381F21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33673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FF896-367B-43D3-AED8-87BB4428E115}" type="datetimeFigureOut">
              <a:rPr lang="ru-RU" smtClean="0"/>
              <a:t>12.08.2022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6629B3-F192-4661-9482-3C5E381F21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73012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FF896-367B-43D3-AED8-87BB4428E115}" type="datetimeFigureOut">
              <a:rPr lang="ru-RU" smtClean="0"/>
              <a:t>12.08.2022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6629B3-F192-4661-9482-3C5E381F21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21114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FF896-367B-43D3-AED8-87BB4428E115}" type="datetimeFigureOut">
              <a:rPr lang="ru-RU" smtClean="0"/>
              <a:t>12.08.2022</a:t>
            </a:fld>
            <a:endParaRPr lang="ru-RU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6629B3-F192-4661-9482-3C5E381F21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59341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FF896-367B-43D3-AED8-87BB4428E115}" type="datetimeFigureOut">
              <a:rPr lang="ru-RU" smtClean="0"/>
              <a:t>12.08.2022</a:t>
            </a:fld>
            <a:endParaRPr lang="ru-RU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6629B3-F192-4661-9482-3C5E381F21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59593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FF896-367B-43D3-AED8-87BB4428E115}" type="datetimeFigureOut">
              <a:rPr lang="ru-RU" smtClean="0"/>
              <a:t>12.08.2022</a:t>
            </a:fld>
            <a:endParaRPr lang="ru-RU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6629B3-F192-4661-9482-3C5E381F21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10565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FF896-367B-43D3-AED8-87BB4428E115}" type="datetimeFigureOut">
              <a:rPr lang="ru-RU" smtClean="0"/>
              <a:t>12.08.2022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6629B3-F192-4661-9482-3C5E381F21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50074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A80FF896-367B-43D3-AED8-87BB4428E115}" type="datetimeFigureOut">
              <a:rPr lang="ru-RU" smtClean="0"/>
              <a:t>12.08.2022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6629B3-F192-4661-9482-3C5E381F21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541408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8DE3C09B-6361-8A52-D085-5E1F60FF9C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6112" y="452718"/>
            <a:ext cx="6748602" cy="1400530"/>
          </a:xfrm>
        </p:spPr>
        <p:txBody>
          <a:bodyPr/>
          <a:lstStyle/>
          <a:p>
            <a:r>
              <a:rPr lang="ru-RU" sz="6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Сущность химических реакций и признаки их протекания. </a:t>
            </a:r>
            <a:br>
              <a:rPr lang="ru-RU" sz="6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6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Тепловой эффект реакции.</a:t>
            </a:r>
            <a:r>
              <a:rPr lang="ru-RU" sz="60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b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ru-RU" dirty="0"/>
          </a:p>
        </p:txBody>
      </p:sp>
      <p:pic>
        <p:nvPicPr>
          <p:cNvPr id="1026" name="Picture 2" descr="химия">
            <a:extLst>
              <a:ext uri="{FF2B5EF4-FFF2-40B4-BE49-F238E27FC236}">
                <a16:creationId xmlns:a16="http://schemas.microsoft.com/office/drawing/2014/main" id="{13A69C50-479A-7D1B-0828-CBBE35212C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06749" y="0"/>
            <a:ext cx="4585252" cy="45852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6609348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11BF0AD-6BD6-07D1-1697-BBE670B99A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6111" y="452718"/>
            <a:ext cx="10472463" cy="1400530"/>
          </a:xfrm>
        </p:spPr>
        <p:txBody>
          <a:bodyPr/>
          <a:lstStyle/>
          <a:p>
            <a:r>
              <a:rPr lang="ru-RU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Тепловой эффект – количество выделенной (или поглощенной) теплоты</a:t>
            </a:r>
            <a:br>
              <a:rPr lang="ru-RU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ТЕРМОХИМИЧЕСКИМИ УРАВНЕНИЯМИ - </a:t>
            </a:r>
            <a:r>
              <a:rPr lang="ru-RU" sz="40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ru-RU" sz="40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равнения химических реакций, в которых вместе с реагентами и продуктами записан и тепловой эффект реакции, называются </a:t>
            </a:r>
            <a:br>
              <a:rPr lang="ru-RU" sz="1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EDEEFC8-D72F-887B-09B9-D3BD6FFDBEE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5852" y="4876800"/>
            <a:ext cx="5488560" cy="18114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122901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5722A6E5-A191-E14F-A858-48053ECE6C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262" y="1751431"/>
            <a:ext cx="4108174" cy="5232465"/>
          </a:xfrm>
        </p:spPr>
        <p:txBody>
          <a:bodyPr/>
          <a:lstStyle/>
          <a:p>
            <a:r>
              <a:rPr lang="ru-RU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Самая мощная в мире российская ракета "Энергия" перед стартом на космодроме Байконур. Двигатели одной из её ступеней работают на сжиженных газах - водороде и кислороде.</a:t>
            </a:r>
            <a:b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ru-RU" sz="2400" dirty="0"/>
          </a:p>
        </p:txBody>
      </p:sp>
      <p:pic>
        <p:nvPicPr>
          <p:cNvPr id="2052" name="Picture 4">
            <a:extLst>
              <a:ext uri="{FF2B5EF4-FFF2-40B4-BE49-F238E27FC236}">
                <a16:creationId xmlns:a16="http://schemas.microsoft.com/office/drawing/2014/main" id="{2BE7E2DD-327E-D01A-1A96-74F2EA71CE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4436" y="1298712"/>
            <a:ext cx="7818783" cy="52383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5928187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18B138F-2A54-F548-57B8-ACDDF03E89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2041" y="373205"/>
            <a:ext cx="9404723" cy="1400530"/>
          </a:xfrm>
        </p:spPr>
        <p:txBody>
          <a:bodyPr/>
          <a:lstStyle/>
          <a:p>
            <a:r>
              <a:rPr lang="ru-RU" sz="5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1 кал = 4,1868 Дж</a:t>
            </a:r>
            <a:br>
              <a:rPr lang="ru-RU" sz="5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5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1 кал =  ? </a:t>
            </a:r>
            <a:r>
              <a:rPr lang="ru-RU" sz="5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</a:t>
            </a:r>
            <a:r>
              <a:rPr lang="ru-RU" sz="5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кал</a:t>
            </a:r>
            <a:br>
              <a:rPr lang="ru-RU" sz="5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5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1 ккал = ? Дж</a:t>
            </a:r>
            <a:b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ru-RU" dirty="0"/>
          </a:p>
        </p:txBody>
      </p:sp>
      <p:pic>
        <p:nvPicPr>
          <p:cNvPr id="1030" name="Picture 6">
            <a:extLst>
              <a:ext uri="{FF2B5EF4-FFF2-40B4-BE49-F238E27FC236}">
                <a16:creationId xmlns:a16="http://schemas.microsoft.com/office/drawing/2014/main" id="{69D95E88-B192-DE5E-67BA-258560D6E8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3084" y="251791"/>
            <a:ext cx="920591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5744374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спасибо за внимание! учите химию, Мем Мудрец">
            <a:extLst>
              <a:ext uri="{FF2B5EF4-FFF2-40B4-BE49-F238E27FC236}">
                <a16:creationId xmlns:a16="http://schemas.microsoft.com/office/drawing/2014/main" id="{2D0DA7FF-9D45-EFDF-791F-81996F74FF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86262" y="2344185"/>
            <a:ext cx="4252084" cy="42520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EC35F37-2E97-B54D-AEA3-D97C60B1D4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ДОМАШНЕЕ ЗАДАНИЕ:</a:t>
            </a:r>
            <a:br>
              <a:rPr lang="ru-RU" dirty="0"/>
            </a:br>
            <a:br>
              <a:rPr lang="ru-RU" dirty="0"/>
            </a:br>
            <a:r>
              <a:rPr lang="ru-RU" dirty="0"/>
              <a:t>1. Прочитать параграф 17</a:t>
            </a:r>
            <a:br>
              <a:rPr lang="ru-RU" dirty="0"/>
            </a:br>
            <a:r>
              <a:rPr lang="ru-RU" dirty="0"/>
              <a:t>2. ответить письменно на вопросы 3,4</a:t>
            </a:r>
          </a:p>
        </p:txBody>
      </p:sp>
    </p:spTree>
    <p:extLst>
      <p:ext uri="{BB962C8B-B14F-4D97-AF65-F5344CB8AC3E}">
        <p14:creationId xmlns:p14="http://schemas.microsoft.com/office/powerpoint/2010/main" val="28927461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Что такое химическая реакция?</a:t>
            </a:r>
          </a:p>
        </p:txBody>
      </p:sp>
      <p:pic>
        <p:nvPicPr>
          <p:cNvPr id="4" name="Picture 8" descr="https://avatars.mds.yandex.net/get-districts/466422/2a0000016a6ae60d489ac26a2de08b3b1324/optimiz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7021" y="2189409"/>
            <a:ext cx="4564979" cy="48693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86553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По каким признакам можно определить, что происходит химическая реакция?</a:t>
            </a:r>
          </a:p>
        </p:txBody>
      </p:sp>
      <p:pic>
        <p:nvPicPr>
          <p:cNvPr id="4" name="Picture 8" descr="https://avatars.mds.yandex.net/get-districts/466422/2a0000016a6ae60d489ac26a2de08b3b1324/optimiz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7021" y="2189409"/>
            <a:ext cx="4564979" cy="48693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446814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Признаки химических реакций:</a:t>
            </a:r>
            <a:br>
              <a:rPr lang="ru-RU" dirty="0"/>
            </a:br>
            <a:br>
              <a:rPr lang="ru-RU" dirty="0"/>
            </a:br>
            <a:r>
              <a:rPr lang="ru-RU" dirty="0"/>
              <a:t>1. Изменение цвета </a:t>
            </a:r>
          </a:p>
        </p:txBody>
      </p:sp>
      <p:pic>
        <p:nvPicPr>
          <p:cNvPr id="1026" name="Picture 2" descr="https://1.allegroimg.com/original/03af96/6cc13bf04cc79579528fa5f1499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6655" y="2498151"/>
            <a:ext cx="5250753" cy="39380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81760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2. Появление запаха</a:t>
            </a:r>
            <a:br>
              <a:rPr lang="ru-RU" dirty="0"/>
            </a:br>
            <a:r>
              <a:rPr lang="ru-RU" dirty="0"/>
              <a:t>3. Выделение газа</a:t>
            </a:r>
          </a:p>
        </p:txBody>
      </p:sp>
      <p:pic>
        <p:nvPicPr>
          <p:cNvPr id="8194" name="Picture 2" descr="https://www.syl.ru/misc/i/ai/292684/161111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1456" y="1301928"/>
            <a:ext cx="5544433" cy="52276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359410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4. Образование осадка</a:t>
            </a:r>
          </a:p>
        </p:txBody>
      </p:sp>
      <p:pic>
        <p:nvPicPr>
          <p:cNvPr id="9218" name="Picture 2" descr="https://i.ytimg.com/vi/mdMXXZHSiKo/maxresdefaul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8226" y="1603084"/>
            <a:ext cx="9166307" cy="5156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316762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5. Выделение/поглощение тепла</a:t>
            </a:r>
          </a:p>
        </p:txBody>
      </p:sp>
      <p:pic>
        <p:nvPicPr>
          <p:cNvPr id="10242" name="Picture 2" descr="http://uchilegko.info/images/downloaded/1531731547_himicheskie-reakcii-i-teplo-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7857" y="1586672"/>
            <a:ext cx="8500976" cy="44921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976542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>
            <a:extLst>
              <a:ext uri="{FF2B5EF4-FFF2-40B4-BE49-F238E27FC236}">
                <a16:creationId xmlns:a16="http://schemas.microsoft.com/office/drawing/2014/main" id="{D20458EC-8035-FE11-8C97-F01DBA4C4E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9250" y="0"/>
            <a:ext cx="549275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575F5DA-2A5E-68A6-12E1-C0CBE58834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0080" y="689115"/>
            <a:ext cx="7623246" cy="1400530"/>
          </a:xfrm>
        </p:spPr>
        <p:txBody>
          <a:bodyPr/>
          <a:lstStyle/>
          <a:p>
            <a:r>
              <a:rPr lang="ru-RU" dirty="0"/>
              <a:t>Белки →аминокислоты</a:t>
            </a:r>
            <a:br>
              <a:rPr lang="ru-RU" dirty="0"/>
            </a:br>
            <a:br>
              <a:rPr lang="ru-RU" dirty="0"/>
            </a:br>
            <a:r>
              <a:rPr lang="ru-RU" dirty="0"/>
              <a:t>Углеводы → глюкоза</a:t>
            </a:r>
            <a:br>
              <a:rPr lang="ru-RU" dirty="0"/>
            </a:br>
            <a:br>
              <a:rPr lang="ru-RU" dirty="0"/>
            </a:br>
            <a:r>
              <a:rPr lang="ru-RU" dirty="0"/>
              <a:t>Липиды → глицерин и жирные кислоты</a:t>
            </a:r>
            <a:br>
              <a:rPr lang="ru-RU" dirty="0"/>
            </a:br>
            <a:br>
              <a:rPr lang="ru-RU" dirty="0"/>
            </a:br>
            <a:r>
              <a:rPr lang="ru-RU" dirty="0"/>
              <a:t>                 ?</a:t>
            </a:r>
          </a:p>
        </p:txBody>
      </p:sp>
      <p:sp>
        <p:nvSpPr>
          <p:cNvPr id="3" name="Овал 2">
            <a:extLst>
              <a:ext uri="{FF2B5EF4-FFF2-40B4-BE49-F238E27FC236}">
                <a16:creationId xmlns:a16="http://schemas.microsoft.com/office/drawing/2014/main" id="{7436031C-FAE1-A8CA-1226-C160201B8208}"/>
              </a:ext>
            </a:extLst>
          </p:cNvPr>
          <p:cNvSpPr/>
          <p:nvPr/>
        </p:nvSpPr>
        <p:spPr>
          <a:xfrm>
            <a:off x="450574" y="5671930"/>
            <a:ext cx="516835" cy="5300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вал 4">
            <a:extLst>
              <a:ext uri="{FF2B5EF4-FFF2-40B4-BE49-F238E27FC236}">
                <a16:creationId xmlns:a16="http://schemas.microsoft.com/office/drawing/2014/main" id="{E2A66DC7-B93F-59B5-EEE7-8359A2BFEE1D}"/>
              </a:ext>
            </a:extLst>
          </p:cNvPr>
          <p:cNvSpPr/>
          <p:nvPr/>
        </p:nvSpPr>
        <p:spPr>
          <a:xfrm>
            <a:off x="927652" y="5748130"/>
            <a:ext cx="516835" cy="5300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>
            <a:extLst>
              <a:ext uri="{FF2B5EF4-FFF2-40B4-BE49-F238E27FC236}">
                <a16:creationId xmlns:a16="http://schemas.microsoft.com/office/drawing/2014/main" id="{D3A8A4A1-E241-9839-FA7F-E0DE37F3E7B1}"/>
              </a:ext>
            </a:extLst>
          </p:cNvPr>
          <p:cNvSpPr/>
          <p:nvPr/>
        </p:nvSpPr>
        <p:spPr>
          <a:xfrm>
            <a:off x="4121703" y="6039675"/>
            <a:ext cx="516835" cy="5300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>
            <a:extLst>
              <a:ext uri="{FF2B5EF4-FFF2-40B4-BE49-F238E27FC236}">
                <a16:creationId xmlns:a16="http://schemas.microsoft.com/office/drawing/2014/main" id="{AA95A6D4-132B-72DD-B147-30454A333AC7}"/>
              </a:ext>
            </a:extLst>
          </p:cNvPr>
          <p:cNvSpPr/>
          <p:nvPr/>
        </p:nvSpPr>
        <p:spPr>
          <a:xfrm>
            <a:off x="1775235" y="5771314"/>
            <a:ext cx="516835" cy="5300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Стрелка: вправо 3">
            <a:extLst>
              <a:ext uri="{FF2B5EF4-FFF2-40B4-BE49-F238E27FC236}">
                <a16:creationId xmlns:a16="http://schemas.microsoft.com/office/drawing/2014/main" id="{D73DE466-9EF4-8E53-3B23-0A5A9FB422A8}"/>
              </a:ext>
            </a:extLst>
          </p:cNvPr>
          <p:cNvSpPr/>
          <p:nvPr/>
        </p:nvSpPr>
        <p:spPr>
          <a:xfrm>
            <a:off x="2597426" y="5847519"/>
            <a:ext cx="1113183" cy="18884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Овал 8">
            <a:extLst>
              <a:ext uri="{FF2B5EF4-FFF2-40B4-BE49-F238E27FC236}">
                <a16:creationId xmlns:a16="http://schemas.microsoft.com/office/drawing/2014/main" id="{AC1B1185-99C6-D219-39C6-D5848CFE1965}"/>
              </a:ext>
            </a:extLst>
          </p:cNvPr>
          <p:cNvSpPr/>
          <p:nvPr/>
        </p:nvSpPr>
        <p:spPr>
          <a:xfrm>
            <a:off x="4011958" y="5406886"/>
            <a:ext cx="516835" cy="5300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>
            <a:extLst>
              <a:ext uri="{FF2B5EF4-FFF2-40B4-BE49-F238E27FC236}">
                <a16:creationId xmlns:a16="http://schemas.microsoft.com/office/drawing/2014/main" id="{80C0A338-27A9-8CDA-7E33-0490AA485C99}"/>
              </a:ext>
            </a:extLst>
          </p:cNvPr>
          <p:cNvSpPr/>
          <p:nvPr/>
        </p:nvSpPr>
        <p:spPr>
          <a:xfrm>
            <a:off x="1358070" y="5771319"/>
            <a:ext cx="516835" cy="5300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1" name="Овал 10">
            <a:extLst>
              <a:ext uri="{FF2B5EF4-FFF2-40B4-BE49-F238E27FC236}">
                <a16:creationId xmlns:a16="http://schemas.microsoft.com/office/drawing/2014/main" id="{C41FFC23-7324-B437-308E-820E576EF6AF}"/>
              </a:ext>
            </a:extLst>
          </p:cNvPr>
          <p:cNvSpPr/>
          <p:nvPr/>
        </p:nvSpPr>
        <p:spPr>
          <a:xfrm>
            <a:off x="4853194" y="5936973"/>
            <a:ext cx="516835" cy="5300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>
            <a:extLst>
              <a:ext uri="{FF2B5EF4-FFF2-40B4-BE49-F238E27FC236}">
                <a16:creationId xmlns:a16="http://schemas.microsoft.com/office/drawing/2014/main" id="{DB98CAAA-6F93-1507-CA56-7A70CC869380}"/>
              </a:ext>
            </a:extLst>
          </p:cNvPr>
          <p:cNvSpPr/>
          <p:nvPr/>
        </p:nvSpPr>
        <p:spPr>
          <a:xfrm>
            <a:off x="4946512" y="5141842"/>
            <a:ext cx="516835" cy="5300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: вправо 13">
            <a:extLst>
              <a:ext uri="{FF2B5EF4-FFF2-40B4-BE49-F238E27FC236}">
                <a16:creationId xmlns:a16="http://schemas.microsoft.com/office/drawing/2014/main" id="{0CB05AFA-0757-C947-E268-8FACF726E5C4}"/>
              </a:ext>
            </a:extLst>
          </p:cNvPr>
          <p:cNvSpPr/>
          <p:nvPr/>
        </p:nvSpPr>
        <p:spPr>
          <a:xfrm rot="10800000">
            <a:off x="2534756" y="6149887"/>
            <a:ext cx="1113183" cy="18884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8650346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6B063EB-0B18-F71E-760B-D4528B7DB9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6111" y="452718"/>
            <a:ext cx="11545890" cy="1400530"/>
          </a:xfrm>
        </p:spPr>
        <p:txBody>
          <a:bodyPr/>
          <a:lstStyle/>
          <a:p>
            <a:r>
              <a:rPr lang="ru-RU" sz="3200" dirty="0"/>
              <a:t>Эндотермические реакции – реакции, протекающие с поглощением теплоты</a:t>
            </a:r>
            <a:br>
              <a:rPr lang="ru-RU" sz="3200" dirty="0"/>
            </a:br>
            <a:br>
              <a:rPr lang="ru-RU" sz="3200" dirty="0"/>
            </a:br>
            <a:br>
              <a:rPr lang="ru-RU" sz="3200" dirty="0"/>
            </a:br>
            <a:br>
              <a:rPr lang="ru-RU" sz="3200" dirty="0"/>
            </a:br>
            <a:br>
              <a:rPr lang="ru-RU" sz="3200" dirty="0"/>
            </a:br>
            <a:r>
              <a:rPr lang="ru-RU" sz="3200" dirty="0" err="1"/>
              <a:t>Экзотермичекие</a:t>
            </a:r>
            <a:r>
              <a:rPr lang="ru-RU" sz="3200" dirty="0"/>
              <a:t> реакции – реакции, протекающие с выделением теплоты</a:t>
            </a:r>
            <a:br>
              <a:rPr lang="ru-RU" sz="4000" dirty="0"/>
            </a:br>
            <a:endParaRPr lang="ru-RU" sz="4000" dirty="0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D340A70-F3BA-2461-C6DE-2345C6BC85D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4527" y="5004753"/>
            <a:ext cx="5586296" cy="1400529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AD9ECF8-CAED-6644-320B-786472CA62E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5258" y="1853248"/>
            <a:ext cx="5586296" cy="140052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421067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он">
  <a:themeElements>
    <a:clrScheme name="Ион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Ион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он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111</TotalTime>
  <Words>203</Words>
  <Application>Microsoft Office PowerPoint</Application>
  <PresentationFormat>Широкоэкранный</PresentationFormat>
  <Paragraphs>13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8" baseType="lpstr">
      <vt:lpstr>Arial</vt:lpstr>
      <vt:lpstr>Century Gothic</vt:lpstr>
      <vt:lpstr>Times New Roman</vt:lpstr>
      <vt:lpstr>Wingdings 3</vt:lpstr>
      <vt:lpstr>Ион</vt:lpstr>
      <vt:lpstr>Сущность химических реакций и признаки их протекания.  Тепловой эффект реакции.  </vt:lpstr>
      <vt:lpstr>Что такое химическая реакция?</vt:lpstr>
      <vt:lpstr>По каким признакам можно определить, что происходит химическая реакция?</vt:lpstr>
      <vt:lpstr>Признаки химических реакций:  1. Изменение цвета </vt:lpstr>
      <vt:lpstr>2. Появление запаха 3. Выделение газа</vt:lpstr>
      <vt:lpstr>4. Образование осадка</vt:lpstr>
      <vt:lpstr>5. Выделение/поглощение тепла</vt:lpstr>
      <vt:lpstr>Белки →аминокислоты  Углеводы → глюкоза  Липиды → глицерин и жирные кислоты                   ?</vt:lpstr>
      <vt:lpstr>Эндотермические реакции – реакции, протекающие с поглощением теплоты     Экзотермичекие реакции – реакции, протекающие с выделением теплоты </vt:lpstr>
      <vt:lpstr>Тепловой эффект – количество выделенной (или поглощенной) теплоты  ТЕРМОХИМИЧЕСКИМИ УРАВНЕНИЯМИ - уравнения химических реакций, в которых вместе с реагентами и продуктами записан и тепловой эффект реакции, называются  </vt:lpstr>
      <vt:lpstr>Самая мощная в мире российская ракета "Энергия" перед стартом на космодроме Байконур. Двигатели одной из её ступеней работают на сжиженных газах - водороде и кислороде. </vt:lpstr>
      <vt:lpstr>1 кал = 4,1868 Дж 1 кал =  ? ккал 1 ккал = ? Дж </vt:lpstr>
      <vt:lpstr>ДОМАШНЕЕ ЗАДАНИЕ:  1. Прочитать параграф 17 2. ответить письменно на вопросы 3,4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Сущность химических реакций и признаки их протекания.  Тепловой эффект реакции.  </dc:title>
  <dc:creator>Голубничая Мария Андреевна</dc:creator>
  <cp:lastModifiedBy>Голубничая Мария Андреевна</cp:lastModifiedBy>
  <cp:revision>2</cp:revision>
  <dcterms:created xsi:type="dcterms:W3CDTF">2022-06-06T12:32:47Z</dcterms:created>
  <dcterms:modified xsi:type="dcterms:W3CDTF">2022-08-12T09:26:10Z</dcterms:modified>
</cp:coreProperties>
</file>