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BAE"/>
    <a:srgbClr val="4AE2D4"/>
    <a:srgbClr val="2DC8FF"/>
    <a:srgbClr val="7144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B1A419-22EA-48EC-9C16-CC8FCA6FBB5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52DC12-5FC1-450C-B59E-DD429E1967F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3400" y="857232"/>
            <a:ext cx="7851648" cy="428628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Детский художественный перевод как средство развития и понимания ребенка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The OCTOPUS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071670" y="1428737"/>
            <a:ext cx="5357850" cy="214313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Tell me, O Octopus, I beg,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Are those things arms, or are they legs?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marvel at thee, Octopus;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If I were thou, I’d call me Us.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Ogden Nash</a:t>
            </a:r>
            <a:endParaRPr lang="ru-RU" sz="2400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3786190"/>
            <a:ext cx="4429156" cy="278608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25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Скажи мне, О, Осьминог, я вопрошаю:</a:t>
            </a:r>
          </a:p>
          <a:p>
            <a:pPr>
              <a:lnSpc>
                <a:spcPct val="110000"/>
              </a:lnSpc>
              <a:buNone/>
            </a:pPr>
            <a:r>
              <a:rPr lang="ru-RU" sz="25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Те штуки – это руки или ноги?</a:t>
            </a:r>
          </a:p>
          <a:p>
            <a:pPr>
              <a:lnSpc>
                <a:spcPct val="110000"/>
              </a:lnSpc>
              <a:buNone/>
            </a:pPr>
            <a:r>
              <a:rPr lang="ru-RU" sz="25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Я удивляюсь им, О, Осьминог!</a:t>
            </a:r>
          </a:p>
          <a:p>
            <a:pPr>
              <a:lnSpc>
                <a:spcPct val="110000"/>
              </a:lnSpc>
              <a:buNone/>
            </a:pPr>
            <a:r>
              <a:rPr lang="ru-RU" sz="25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Если бы я был тобой, я называл бы себя «нами».</a:t>
            </a:r>
          </a:p>
          <a:p>
            <a:pPr>
              <a:lnSpc>
                <a:spcPct val="110000"/>
              </a:lnSpc>
              <a:buNone/>
            </a:pP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Ковалева Вероника, 5а класс.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0" y="3786190"/>
            <a:ext cx="4500562" cy="264320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Скажи </a:t>
            </a:r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мне прошу, О, Осьминог,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Так много рук у вас, а может ног?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Я восхищаюсь вами, и если бы, О, Осьминог, я Вами был,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То я не «я», а «мы» бы говорил.</a:t>
            </a:r>
          </a:p>
          <a:p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Коблов Антон, 5а класс.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The </a:t>
            </a:r>
            <a:r>
              <a:rPr lang="en-US" sz="4800" dirty="0" smtClean="0"/>
              <a:t> </a:t>
            </a:r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Ant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071670" y="1428737"/>
            <a:ext cx="5429288" cy="214313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The ant has made himself illustrious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Through constant industry industrious.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So what?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Would you be calm </a:t>
            </a:r>
            <a:r>
              <a:rPr lang="en-US" sz="2800" smtClean="0">
                <a:solidFill>
                  <a:schemeClr val="accent4">
                    <a:lumMod val="75000"/>
                  </a:schemeClr>
                </a:solidFill>
              </a:rPr>
              <a:t>and placid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If you were full or formic a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с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id?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                                         Ogden Nash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0" y="3786190"/>
            <a:ext cx="4429156" cy="278608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31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Муравей сделал себя знаменитым,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Через постоянные упорство и труды.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И что?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Были бы вы спокойны и тихи</a:t>
            </a:r>
          </a:p>
          <a:p>
            <a:pPr>
              <a:buNone/>
            </a:pPr>
            <a:r>
              <a:rPr lang="ru-RU" sz="3100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Если бы вы были полны муравьиной кислоты.</a:t>
            </a:r>
          </a:p>
          <a:p>
            <a:pPr>
              <a:buNone/>
            </a:pPr>
            <a:r>
              <a:rPr lang="ru-RU" b="1" i="1" dirty="0" err="1" smtClean="0">
                <a:solidFill>
                  <a:schemeClr val="accent4">
                    <a:lumMod val="75000"/>
                  </a:schemeClr>
                </a:solidFill>
              </a:rPr>
              <a:t>Пуговкин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 Дима, 5а класс.</a:t>
            </a:r>
          </a:p>
          <a:p>
            <a:pPr>
              <a:buNone/>
            </a:pP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142844" y="3786190"/>
            <a:ext cx="4357718" cy="285752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Муравей </a:t>
            </a:r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знаменит тем, 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Что очень трудолюбив.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Ну и что?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Можно подумать, что вы сами были бы спокойны и тихи,</a:t>
            </a:r>
          </a:p>
          <a:p>
            <a:r>
              <a:rPr lang="ru-RU" sz="2300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Будь полны вы муравьиной кислоты?</a:t>
            </a:r>
          </a:p>
          <a:p>
            <a:r>
              <a:rPr lang="ru-RU" sz="2000" b="1" i="1" dirty="0">
                <a:solidFill>
                  <a:schemeClr val="accent4">
                    <a:lumMod val="75000"/>
                  </a:schemeClr>
                </a:solidFill>
              </a:rPr>
              <a:t>Джавадова Наташа, 5а класс.</a:t>
            </a: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Wishes of an elderly man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920085"/>
            <a:ext cx="4281518" cy="44348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wish I loved the Human Race;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wish I loved its silly face;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wish I liked the way it walks;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I wish I liked the way it talks;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And when I’m introduced to one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 I wish I thought What Jolly Fun!</a:t>
            </a: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i="1" dirty="0" smtClean="0">
                <a:solidFill>
                  <a:schemeClr val="accent4">
                    <a:lumMod val="75000"/>
                  </a:schemeClr>
                </a:solidFill>
              </a:rPr>
              <a:t>               </a:t>
            </a:r>
            <a:endParaRPr lang="ru-RU" sz="2200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352956" cy="44348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Желал бы я любить всех вас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И уважать и умных и не очень.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Желал бы я любить законы бытия,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И не роптать по делу  и не очень.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И вот когда Ему представлюсь я, 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Желал бы, чтоб счастливой той была минута.</a:t>
            </a:r>
          </a:p>
          <a:p>
            <a:pPr>
              <a:buNone/>
            </a:pP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Филатов Дмитрий, 9б класс.</a:t>
            </a:r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714356"/>
            <a:ext cx="8786874" cy="78581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Работа над 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поэтическими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 произведениями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14282" y="2071678"/>
            <a:ext cx="8929718" cy="71438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способствует активной творческой деятельности учащихся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Текст 5"/>
          <p:cNvSpPr txBox="1">
            <a:spLocks/>
          </p:cNvSpPr>
          <p:nvPr/>
        </p:nvSpPr>
        <p:spPr>
          <a:xfrm>
            <a:off x="214282" y="2500306"/>
            <a:ext cx="8715436" cy="857256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Текст 5"/>
          <p:cNvSpPr txBox="1">
            <a:spLocks/>
          </p:cNvSpPr>
          <p:nvPr/>
        </p:nvSpPr>
        <p:spPr>
          <a:xfrm>
            <a:off x="214282" y="2714620"/>
            <a:ext cx="8786874" cy="7143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стимулирует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мотивацию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учения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0" name="Текст 5"/>
          <p:cNvSpPr txBox="1">
            <a:spLocks/>
          </p:cNvSpPr>
          <p:nvPr/>
        </p:nvSpPr>
        <p:spPr>
          <a:xfrm>
            <a:off x="214282" y="3286124"/>
            <a:ext cx="8929718" cy="7143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развивает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ребенка, обогащает его духовный мир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Текст 5"/>
          <p:cNvSpPr txBox="1">
            <a:spLocks/>
          </p:cNvSpPr>
          <p:nvPr/>
        </p:nvSpPr>
        <p:spPr>
          <a:xfrm>
            <a:off x="214282" y="3929066"/>
            <a:ext cx="8929718" cy="7143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прививает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чуткость к поэтическому слову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3" name="Текст 5"/>
          <p:cNvSpPr txBox="1">
            <a:spLocks/>
          </p:cNvSpPr>
          <p:nvPr/>
        </p:nvSpPr>
        <p:spPr>
          <a:xfrm>
            <a:off x="214282" y="4572008"/>
            <a:ext cx="8929718" cy="7143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радует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и изумляет музыкальностью и яркостью языка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4" name="Текст 5"/>
          <p:cNvSpPr txBox="1">
            <a:spLocks/>
          </p:cNvSpPr>
          <p:nvPr/>
        </p:nvSpPr>
        <p:spPr>
          <a:xfrm>
            <a:off x="214282" y="5286388"/>
            <a:ext cx="8929718" cy="714380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дает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импульс к творческому воображению детей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5" name="Текст 5"/>
          <p:cNvSpPr txBox="1">
            <a:spLocks/>
          </p:cNvSpPr>
          <p:nvPr/>
        </p:nvSpPr>
        <p:spPr>
          <a:xfrm>
            <a:off x="214282" y="5929330"/>
            <a:ext cx="8929718" cy="714380"/>
          </a:xfrm>
          <a:prstGeom prst="rect">
            <a:avLst/>
          </a:prstGeom>
        </p:spPr>
        <p:txBody>
          <a:bodyPr vert="horz" lIns="45720" rIns="45720" anchor="t">
            <a:noAutofit/>
          </a:bodyPr>
          <a:lstStyle/>
          <a:p>
            <a:pPr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обладает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огромным потенциалом эмоционального воздействия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57232"/>
            <a:ext cx="8305800" cy="5357850"/>
          </a:xfrm>
        </p:spPr>
        <p:txBody>
          <a:bodyPr>
            <a:normAutofit/>
          </a:bodyPr>
          <a:lstStyle/>
          <a:p>
            <a:r>
              <a:rPr lang="ru-RU" sz="3600" b="1" i="1" u="sng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Цель</a:t>
            </a:r>
            <a:r>
              <a:rPr lang="ru-RU" sz="3600" b="1" i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– обеспечить практическое использование лингвистических знаний и умений, полученных на уроках английского и русского языков, при изучении русской и зарубежной литературы, полноценное восприятие учащимися содержания текста через   его  художественно-языковую форму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51648" cy="485764"/>
          </a:xfrm>
        </p:spPr>
        <p:txBody>
          <a:bodyPr>
            <a:normAutofit/>
          </a:bodyPr>
          <a:lstStyle/>
          <a:p>
            <a:pPr algn="l"/>
            <a:r>
              <a:rPr lang="ru-RU" sz="2400" i="1" u="sng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Основные задачи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: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44" y="928670"/>
            <a:ext cx="9001156" cy="5929330"/>
          </a:xfrm>
        </p:spPr>
        <p:txBody>
          <a:bodyPr>
            <a:noAutofit/>
          </a:bodyPr>
          <a:lstStyle/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развивать навыки, необходимые для выполнения переводов художественной литературы, в том числе навыки использования современных информационно-коммуникационных технологий.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 закрепить и углубить знания, развить умения учащихся по фонетике и графике, лексике и фразеологии, грамматике и правописанию русского и английского языков;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совершенствовать орфографическую и пунктуационную грамотность учащихся;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закрепить  и  расширить  знания  учащихся  о тексте, совершенствуя в то же время навыки конструирования текстов;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обеспечить   овладение   функциональными стилями речи с одновременным расширением знаний учащихся о стилях, их признаках, правилах их использования;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систематизировать лингвистические и экстралингвистические знания, необходимые для выполнения переводов; </a:t>
            </a:r>
          </a:p>
          <a:p>
            <a:pPr marL="514350" indent="-514350" algn="l">
              <a:buFont typeface="Wingdings" pitchFamily="2" charset="2"/>
              <a:buChar char="Ø"/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способствовать развитию речи и мышления учащихся на </a:t>
            </a:r>
            <a:r>
              <a:rPr lang="ru-RU" sz="2100" dirty="0" err="1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межпредметной</a:t>
            </a: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 основе </a:t>
            </a:r>
            <a:endParaRPr lang="ru-RU" sz="21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247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My dog</a:t>
            </a:r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5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1428737"/>
            <a:ext cx="5000660" cy="292895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 really wish I were my dog.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She does not get up at 7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o’clock,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 go to school – she walks and sleeps,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 do homework – she plays and eats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214678" y="4357694"/>
            <a:ext cx="5929322" cy="2357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Как бы мне хотелось быть моей собакой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Не пришлось бы рано в 7 часов вставать.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Не ходила б в школу, как она б гуляла,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Как она б играла, ела и спала.</a:t>
            </a:r>
          </a:p>
          <a:p>
            <a:pPr>
              <a:buNone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Сидорова Лада, 5а класс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357322"/>
          </a:xfrm>
        </p:spPr>
        <p:txBody>
          <a:bodyPr>
            <a:noAutofit/>
          </a:bodyPr>
          <a:lstStyle/>
          <a:p>
            <a:pPr algn="ctr"/>
            <a:r>
              <a:rPr lang="en-US" sz="4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Cats</a:t>
            </a:r>
            <a:r>
              <a:rPr lang="ru-RU" sz="4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4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sz="49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85861"/>
            <a:ext cx="4429156" cy="51435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Cats sleep anywhere,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Any table, any chair,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Top of piano, window-ledge,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In the middle, on the edge,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Open drawer, empty shoe, 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Anybody’s lap will do,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Fitted in a  cardboard box,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In the cupboard, with your frocks –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Anywhere! They don’t care!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200" dirty="0" smtClean="0">
                <a:solidFill>
                  <a:schemeClr val="accent4">
                    <a:lumMod val="75000"/>
                  </a:schemeClr>
                </a:solidFill>
              </a:rPr>
              <a:t>Cats sleep anywhere!</a:t>
            </a:r>
            <a:endParaRPr lang="ru-RU" sz="22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85860"/>
            <a:ext cx="457200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Везде где можно кошки спят,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И на столе, на кресле, и на пианино.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На подоконник могут в серединку лечь,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На самый верх, в открытый шкаф, в ботинок чей-то непременно.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Хозяина ботинки подойдут, среди носков в шкафу обыкновенном.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Им все равно где можно спать.</a:t>
            </a:r>
          </a:p>
          <a:p>
            <a:pPr>
              <a:buNone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</a:rPr>
              <a:t>Котам везет со сном обыкновенно.</a:t>
            </a:r>
          </a:p>
          <a:p>
            <a:pPr>
              <a:buNone/>
            </a:pPr>
            <a:r>
              <a:rPr lang="ru-RU" sz="2200" b="1" i="1" dirty="0" smtClean="0">
                <a:solidFill>
                  <a:schemeClr val="accent4">
                    <a:lumMod val="75000"/>
                  </a:schemeClr>
                </a:solidFill>
              </a:rPr>
              <a:t>Маслова Алина, 6б класс.</a:t>
            </a:r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If 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(</a:t>
            </a:r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by  Rudyard  Kipling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)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sz="36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57298"/>
            <a:ext cx="5143536" cy="535784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If you can talk with crowds and keep your virtue,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Or walk with kings – nor lose the common touch;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If neither foes nor loving friends can hurt you;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If all men count with you, but none too much;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If you can fill the unforgiving minute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With sixty seconds worth of distance run –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Yours is the Earth and everything that’s in  it,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And  which is more – you’ll  be  a  Man,  my  son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!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1357298"/>
            <a:ext cx="3929058" cy="535785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Если сможешь ты достойно говорить с людьми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И на прогулке в королевской свите не теряться,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И если ни друзья не нанесут вреда и ни враги,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Лишь помощь ждут, плечо, чтоб опереться.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Незабываемой минуту сделал ты,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Все шестьдесят минут ты превратил в мгновенье.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И если Гордость  не дана тебе.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Такие качества лишь Человеку во владенье!</a:t>
            </a:r>
          </a:p>
          <a:p>
            <a:pPr>
              <a:buNone/>
            </a:pPr>
            <a:r>
              <a:rPr lang="ru-RU" sz="2000" b="1" i="1" dirty="0" err="1" smtClean="0">
                <a:solidFill>
                  <a:schemeClr val="accent4">
                    <a:lumMod val="75000"/>
                  </a:schemeClr>
                </a:solidFill>
              </a:rPr>
              <a:t>Терешкина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 Екатерина, 9б </a:t>
            </a:r>
            <a:r>
              <a:rPr lang="ru-RU" sz="2000" b="1" i="1" dirty="0" err="1" smtClean="0">
                <a:solidFill>
                  <a:schemeClr val="accent4">
                    <a:lumMod val="75000"/>
                  </a:schemeClr>
                </a:solidFill>
              </a:rPr>
              <a:t>кл</a:t>
            </a: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0352" y="1214422"/>
            <a:ext cx="7772400" cy="100013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Работа над стихотворением включает такие основные этапы:</a:t>
            </a:r>
            <a:b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57158" y="1785926"/>
            <a:ext cx="8286808" cy="4929222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подготовка учащихся к первичному прослушиванию стихотворения с целью снятия языковых трудностей (знакомство с новой лексикой);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первичное прослушивание стихотворения;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самостоятельное прочтение его учащимися;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проверка понимания содержания, обсуждение прослушанного и анализ изобразительных средств языка;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выразительное чтение стихотворения школьниками;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перевод его учащимися на русский язык;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знакомство с имеющимися переводами данного стихотворения;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творческое задание на дом: подготовить свой, по возможности, стихотворный перевод;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составление проекта.</a:t>
            </a:r>
          </a:p>
          <a:p>
            <a:endParaRPr lang="ru-RU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715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конкретно дает такая работа: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1142984"/>
            <a:ext cx="9001156" cy="542928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Более прочно усваивается и расширяется лексический запас учащихся. В стихах встречаются реалии страны изучаемого языка, новые незнакомые слова и так далее. Это способствует развитию у школьников чувства языка, получению знаний его стилистических возможностей.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Стихотворение помогает более прочно усвоить и активизировать грамматические структуры.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При заучивании стихотворения совершенствуются навыки </a:t>
            </a:r>
            <a:r>
              <a:rPr lang="ru-RU" sz="2200" dirty="0" err="1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аудирования</a:t>
            </a: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, произносительные навыки, закрепляются правила фразового ударения, особенности рифмы. При формировании фонетических навыков учащихся необходимо уделять внимание чтению стихов также для того, чтобы показать красоту звучания английского языка, его ритмов и звуков.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latin typeface="Garamond" pitchFamily="18" charset="0"/>
              </a:rPr>
              <a:t>В процессе работы над стихотворением повторяются и активизируются многие программные темы («Экология», «Дружба», «Любовь», «Природа», «Красота и гармония»).</a:t>
            </a:r>
            <a:endParaRPr lang="ru-RU" sz="2200" dirty="0">
              <a:solidFill>
                <a:schemeClr val="accent4">
                  <a:lumMod val="75000"/>
                </a:schemeClr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</TotalTime>
  <Words>1027</Words>
  <Application>Microsoft Office PowerPoint</Application>
  <PresentationFormat>Экран (4:3)</PresentationFormat>
  <Paragraphs>130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Constantia</vt:lpstr>
      <vt:lpstr>Garamond</vt:lpstr>
      <vt:lpstr>Wingdings</vt:lpstr>
      <vt:lpstr>Wingdings 2</vt:lpstr>
      <vt:lpstr>Поток</vt:lpstr>
      <vt:lpstr>Детский художественный перевод как средство развития и понимания ребенка </vt:lpstr>
      <vt:lpstr>Работа над поэтическими произведениями</vt:lpstr>
      <vt:lpstr>Цель – обеспечить практическое использование лингвистических знаний и умений, полученных на уроках английского и русского языков, при изучении русской и зарубежной литературы, полноценное восприятие учащимися содержания текста через   его  художественно-языковую форму</vt:lpstr>
      <vt:lpstr>Основные задачи:</vt:lpstr>
      <vt:lpstr>My dog </vt:lpstr>
      <vt:lpstr>Cats </vt:lpstr>
      <vt:lpstr>If (by  Rudyard  Kipling) </vt:lpstr>
      <vt:lpstr>Работа над стихотворением включает такие основные этапы: </vt:lpstr>
      <vt:lpstr>Что конкретно дает такая работа:</vt:lpstr>
      <vt:lpstr>The OCTOPUS</vt:lpstr>
      <vt:lpstr>The  Ant</vt:lpstr>
      <vt:lpstr>Wishes of an elderly man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художественный перевод как средство развития и понимания ребенка.</dc:title>
  <dc:creator>uiser</dc:creator>
  <cp:lastModifiedBy>User</cp:lastModifiedBy>
  <cp:revision>23</cp:revision>
  <dcterms:created xsi:type="dcterms:W3CDTF">2011-10-23T16:27:02Z</dcterms:created>
  <dcterms:modified xsi:type="dcterms:W3CDTF">2022-10-11T12:57:04Z</dcterms:modified>
</cp:coreProperties>
</file>