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4" r:id="rId3"/>
    <p:sldId id="275" r:id="rId4"/>
    <p:sldId id="276" r:id="rId5"/>
    <p:sldId id="280" r:id="rId6"/>
    <p:sldId id="281" r:id="rId7"/>
    <p:sldId id="265" r:id="rId8"/>
    <p:sldId id="284" r:id="rId9"/>
    <p:sldId id="264" r:id="rId10"/>
    <p:sldId id="270" r:id="rId11"/>
    <p:sldId id="257" r:id="rId12"/>
    <p:sldId id="286" r:id="rId13"/>
    <p:sldId id="285" r:id="rId14"/>
    <p:sldId id="269" r:id="rId15"/>
    <p:sldId id="266" r:id="rId16"/>
    <p:sldId id="282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99CC"/>
    <a:srgbClr val="800000"/>
    <a:srgbClr val="D2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726" y="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A1078-83A2-420F-BE37-BD27AC7D21F1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23AFA-427A-4B08-B92F-5291B2965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&#1091;&#1088;&#1086;&#1082;%20&#1074;&#1072;&#1089;&#1080;&#1083;&#1100;&#1077;&#1074;%20%20&#1073;&#1077;&#1083;&#1072;&#1103;%20%20&#1073;&#1077;&#1088;&#1105;&#1079;&#1072;\&#1087;&#1077;&#1089;&#1085;&#1103;%20%20&#1040;.&#1053;&#1086;&#1074;&#1080;&#1082;&#1086;&#1074;&#1041;&#1077;&#1083;&#1072;&#1103;%20%20&#1073;&#1077;&#1088;&#1105;&#1079;&#1072;.mp3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14480" y="794618"/>
            <a:ext cx="617380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857364"/>
            <a:ext cx="7286676" cy="2500330"/>
          </a:xfrm>
          <a:prstGeom prst="rect">
            <a:avLst/>
          </a:prstGeom>
          <a:noFill/>
        </p:spPr>
        <p:txBody>
          <a:bodyPr wrap="none">
            <a:prstTxWarp prst="textPlain">
              <a:avLst>
                <a:gd name="adj" fmla="val 50386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/>
                <a:solidFill>
                  <a:srgbClr val="930D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Презентация  к  уроку  </a:t>
            </a:r>
          </a:p>
          <a:p>
            <a:pPr algn="ctr">
              <a:defRPr/>
            </a:pPr>
            <a:r>
              <a:rPr lang="ru-RU" sz="5400" b="1" dirty="0" smtClean="0">
                <a:ln/>
                <a:solidFill>
                  <a:srgbClr val="930D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литературного  чтения   по  теме  : </a:t>
            </a:r>
          </a:p>
          <a:p>
            <a:pPr algn="ctr">
              <a:defRPr/>
            </a:pPr>
            <a:r>
              <a:rPr lang="ru-RU" sz="5400" b="1" dirty="0" smtClean="0">
                <a:ln/>
                <a:solidFill>
                  <a:srgbClr val="930D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С.А. Васильев  «Белая  берёза»</a:t>
            </a:r>
          </a:p>
          <a:p>
            <a:pPr algn="ctr">
              <a:defRPr/>
            </a:pPr>
            <a:r>
              <a:rPr lang="ru-RU" sz="5400" b="1" dirty="0" smtClean="0">
                <a:ln/>
                <a:solidFill>
                  <a:srgbClr val="930D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 класс  </a:t>
            </a:r>
            <a:endParaRPr lang="ru-RU" sz="5400" b="1" dirty="0">
              <a:ln/>
              <a:solidFill>
                <a:srgbClr val="930D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286248" y="5072074"/>
            <a:ext cx="3429024" cy="121444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Times New Roman" pitchFamily="18" charset="0"/>
              </a:rPr>
              <a:t>Презентацию подготовила: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Times New Roman" pitchFamily="18" charset="0"/>
              </a:rPr>
              <a:t>учитель  начальных классов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900" b="1" dirty="0" err="1" smtClean="0">
                <a:solidFill>
                  <a:srgbClr val="800000"/>
                </a:solidFill>
                <a:latin typeface="Monotype Corsiva" pitchFamily="66" charset="0"/>
                <a:cs typeface="Times New Roman" pitchFamily="18" charset="0"/>
              </a:rPr>
              <a:t>Монахова</a:t>
            </a:r>
            <a:r>
              <a:rPr lang="ru-RU" sz="2900" b="1" dirty="0" smtClean="0">
                <a:solidFill>
                  <a:srgbClr val="800000"/>
                </a:solidFill>
                <a:latin typeface="Monotype Corsiva" pitchFamily="66" charset="0"/>
                <a:cs typeface="Times New Roman" pitchFamily="18" charset="0"/>
              </a:rPr>
              <a:t>  Елена  Викторовна</a:t>
            </a:r>
            <a:endParaRPr kumimoji="0" lang="ru-RU" sz="29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Monotype Corsiva" pitchFamily="66" charset="0"/>
              <a:ea typeface="+mn-ea"/>
              <a:cs typeface="Times New Roman" pitchFamily="18" charset="0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</a:p>
        </p:txBody>
      </p:sp>
      <p:pic>
        <p:nvPicPr>
          <p:cNvPr id="1026" name="Picture 2" descr="C:\Documents and Settings\Учитель\Рабочий стол\картинки\растения\135178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143248"/>
            <a:ext cx="1678340" cy="3219439"/>
          </a:xfrm>
          <a:prstGeom prst="rect">
            <a:avLst/>
          </a:prstGeom>
          <a:noFill/>
        </p:spPr>
      </p:pic>
      <p:pic>
        <p:nvPicPr>
          <p:cNvPr id="1027" name="Picture 3" descr="C:\Documents and Settings\Учитель\Рабочий стол\картинки\животные\птицы\0_5e2c5_811773d_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876"/>
            <a:ext cx="642942" cy="455180"/>
          </a:xfrm>
          <a:prstGeom prst="rect">
            <a:avLst/>
          </a:prstGeom>
          <a:noFill/>
        </p:spPr>
      </p:pic>
      <p:pic>
        <p:nvPicPr>
          <p:cNvPr id="11" name="Picture 2" descr="C:\Documents and Settings\Учитель\Рабочий стол\картинки\растения\135178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000504"/>
            <a:ext cx="1214446" cy="2329584"/>
          </a:xfrm>
          <a:prstGeom prst="rect">
            <a:avLst/>
          </a:prstGeom>
          <a:noFill/>
        </p:spPr>
      </p:pic>
      <p:pic>
        <p:nvPicPr>
          <p:cNvPr id="1032" name="Picture 8" descr="C:\Documents and Settings\Учитель\Рабочий стол\картинки\животные\птицы\1515341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500042"/>
            <a:ext cx="5453058" cy="2390026"/>
          </a:xfrm>
          <a:prstGeom prst="rect">
            <a:avLst/>
          </a:prstGeom>
          <a:noFill/>
        </p:spPr>
      </p:pic>
      <p:pic>
        <p:nvPicPr>
          <p:cNvPr id="1033" name="Picture 9" descr="C:\Documents and Settings\Учитель\Рабочий стол\картинки\растения\1454051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3786190"/>
            <a:ext cx="1571636" cy="2499140"/>
          </a:xfrm>
          <a:prstGeom prst="rect">
            <a:avLst/>
          </a:prstGeom>
          <a:noFill/>
        </p:spPr>
      </p:pic>
      <p:pic>
        <p:nvPicPr>
          <p:cNvPr id="1037" name="Picture 13" descr="C:\Documents and Settings\Учитель\Рабочий стол\картинки\растения\82230768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5643578"/>
            <a:ext cx="879467" cy="564605"/>
          </a:xfrm>
          <a:prstGeom prst="rect">
            <a:avLst/>
          </a:prstGeom>
          <a:noFill/>
        </p:spPr>
      </p:pic>
      <p:pic>
        <p:nvPicPr>
          <p:cNvPr id="18" name="Picture 13" descr="C:\Documents and Settings\Учитель\Рабочий стол\картинки\растения\82230768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5643578"/>
            <a:ext cx="879467" cy="564605"/>
          </a:xfrm>
          <a:prstGeom prst="rect">
            <a:avLst/>
          </a:prstGeom>
          <a:noFill/>
        </p:spPr>
      </p:pic>
      <p:pic>
        <p:nvPicPr>
          <p:cNvPr id="19" name="Picture 13" descr="C:\Documents and Settings\Учитель\Рабочий стол\картинки\растения\82230768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5643578"/>
            <a:ext cx="879467" cy="564605"/>
          </a:xfrm>
          <a:prstGeom prst="rect">
            <a:avLst/>
          </a:prstGeom>
          <a:noFill/>
        </p:spPr>
      </p:pic>
      <p:pic>
        <p:nvPicPr>
          <p:cNvPr id="14" name="Picture 2" descr="C:\Documents and Settings\Учитель\Рабочий стол\картинки\растения\135178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872" y="3295648"/>
            <a:ext cx="1678340" cy="3219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Учитель\Рабочий стол\урок васильев  белая  берёза\iOUVH3ZW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7996404" cy="57150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71604" y="4857760"/>
            <a:ext cx="57310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Monotype Corsiva" pitchFamily="66" charset="0"/>
              </a:rPr>
              <a:t>Берёза – символ  России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83568" y="1484784"/>
            <a:ext cx="7776864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Текст слайда</a:t>
            </a:r>
          </a:p>
        </p:txBody>
      </p:sp>
      <p:pic>
        <p:nvPicPr>
          <p:cNvPr id="1027" name="Picture 3" descr="C:\Documents and Settings\Учитель\Рабочий стол\урок васильев  белая  берёза\660_6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482600"/>
            <a:ext cx="8255000" cy="5892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43372" y="4286256"/>
            <a:ext cx="3429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Студёный сок-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4857760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холодный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Учитель\Рабочий стол\картинки\природа\untitl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428604"/>
            <a:ext cx="8230196" cy="59293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4643446"/>
            <a:ext cx="5286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Изувеченная  кора -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5286388"/>
            <a:ext cx="371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повреждённая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Учитель\Рабочий стол\картинки\iLL01VIY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7"/>
            <a:ext cx="8001056" cy="5604789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14348" y="5072074"/>
            <a:ext cx="63579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chemeClr val="bg1"/>
                </a:solidFill>
                <a:ea typeface="Times New Roman" pitchFamily="18" charset="0"/>
              </a:rPr>
              <a:t>Клубился  </a:t>
            </a:r>
            <a:r>
              <a:rPr lang="ru-RU" sz="3600" b="1" i="1" dirty="0" smtClean="0">
                <a:solidFill>
                  <a:srgbClr val="FF99CC"/>
                </a:solidFill>
                <a:ea typeface="Times New Roman" pitchFamily="18" charset="0"/>
              </a:rPr>
              <a:t>д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99CC"/>
                </a:solidFill>
                <a:effectLst/>
                <a:ea typeface="Times New Roman" pitchFamily="18" charset="0"/>
              </a:rPr>
              <a:t>ым пороховой –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99CC"/>
              </a:solidFill>
              <a:effectLst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857752" y="5572140"/>
            <a:ext cx="371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chemeClr val="bg1"/>
                </a:solidFill>
                <a:ea typeface="Times New Roman" pitchFamily="18" charset="0"/>
              </a:rPr>
              <a:t>дым  от  пороха</a:t>
            </a:r>
            <a:endParaRPr kumimoji="0" lang="ru-RU" sz="36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Учитель\Рабочий стол\урок васильев  белая  берёза\get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571480"/>
            <a:ext cx="7892747" cy="57150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3643314"/>
            <a:ext cx="27146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ea typeface="Times New Roman" pitchFamily="18" charset="0"/>
              </a:rPr>
              <a:t>сок</a:t>
            </a:r>
          </a:p>
          <a:p>
            <a:r>
              <a:rPr lang="ru-RU" sz="4800" b="1" i="1" dirty="0" smtClean="0">
                <a:solidFill>
                  <a:srgbClr val="002060"/>
                </a:solidFill>
                <a:ea typeface="Times New Roman" pitchFamily="18" charset="0"/>
              </a:rPr>
              <a:t>дым</a:t>
            </a:r>
          </a:p>
          <a:p>
            <a:r>
              <a:rPr lang="ru-RU" sz="4800" b="1" i="1" dirty="0" smtClean="0">
                <a:solidFill>
                  <a:srgbClr val="002060"/>
                </a:solidFill>
                <a:ea typeface="Times New Roman" pitchFamily="18" charset="0"/>
              </a:rPr>
              <a:t>берёза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857232"/>
            <a:ext cx="69051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ea typeface="Times New Roman" pitchFamily="18" charset="0"/>
              </a:rPr>
              <a:t>Какие  эпитеты  использует автор?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3643314"/>
            <a:ext cx="26568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ea typeface="Times New Roman" pitchFamily="18" charset="0"/>
              </a:rPr>
              <a:t>студёный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4429132"/>
            <a:ext cx="27247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ea typeface="Times New Roman" pitchFamily="18" charset="0"/>
              </a:rPr>
              <a:t>пороховой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43306" y="5143512"/>
            <a:ext cx="20531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ea typeface="Times New Roman" pitchFamily="18" charset="0"/>
              </a:rPr>
              <a:t>русская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8"/>
          <p:cNvSpPr>
            <a:spLocks noGrp="1"/>
          </p:cNvSpPr>
          <p:nvPr>
            <p:ph type="title"/>
          </p:nvPr>
        </p:nvSpPr>
        <p:spPr>
          <a:xfrm>
            <a:off x="857224" y="4500570"/>
            <a:ext cx="3500462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Анатолий   Григорьевич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 Новиков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написал музыку </a:t>
            </a:r>
            <a:br>
              <a:rPr lang="ru-RU" sz="2400" dirty="0" smtClean="0"/>
            </a:br>
            <a:r>
              <a:rPr lang="ru-RU" sz="2400" dirty="0" smtClean="0"/>
              <a:t>к  стихотворению</a:t>
            </a:r>
          </a:p>
        </p:txBody>
      </p:sp>
      <p:sp>
        <p:nvSpPr>
          <p:cNvPr id="19458" name="AutoShape 5" descr="Novikov_AG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59" name="AutoShape 7" descr="Novikov_AG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60" name="Picture 10" descr="Novikov_A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2976" y="1000108"/>
            <a:ext cx="2643206" cy="3162020"/>
          </a:xfrm>
        </p:spPr>
      </p:pic>
      <p:pic>
        <p:nvPicPr>
          <p:cNvPr id="1026" name="Picture 2" descr="C:\Documents and Settings\Учитель\Рабочий стол\картинки\maxresdefa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000108"/>
            <a:ext cx="4305307" cy="5038105"/>
          </a:xfrm>
          <a:prstGeom prst="rect">
            <a:avLst/>
          </a:prstGeom>
          <a:noFill/>
        </p:spPr>
      </p:pic>
      <p:pic>
        <p:nvPicPr>
          <p:cNvPr id="7" name="песня  А.НовиковБелая  берёз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929586" y="5572140"/>
            <a:ext cx="509590" cy="5095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480"/>
            <a:ext cx="564360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Домашнее  задание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785926"/>
            <a:ext cx="6572296" cy="1900238"/>
          </a:xfrm>
        </p:spPr>
        <p:txBody>
          <a:bodyPr>
            <a:normAutofit/>
          </a:bodyPr>
          <a:lstStyle/>
          <a:p>
            <a:pPr algn="ctr"/>
            <a:endParaRPr lang="ru-RU" dirty="0" smtClean="0">
              <a:solidFill>
                <a:srgbClr val="8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14348" y="1643050"/>
            <a:ext cx="778674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</a:rPr>
              <a:t>Стр. 122 -  читать выразительно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 descr="C:\Documents and Settings\Учитель\Рабочий стол\картинки\анимашки\0_fd51b_2ecb2712_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496"/>
            <a:ext cx="4762500" cy="283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00175"/>
            <a:ext cx="4786346" cy="32861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-на уроке я узнал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- я похвалил бы  себя за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- мне захотелось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- сегодня я сумел</a:t>
            </a:r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785794"/>
            <a:ext cx="23230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Рефлексия.</a:t>
            </a:r>
            <a:endParaRPr lang="ru-RU" sz="4000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1" name="Picture 3" descr="C:\Documents and Settings\Учитель\Рабочий стол\картинки\анимашки\121066793_polevyecvety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714488"/>
            <a:ext cx="2933700" cy="282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 rot="21135022">
            <a:off x="729040" y="1584782"/>
            <a:ext cx="3404385" cy="4484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Нет лучшего дружка,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 rot="469231">
            <a:off x="4872434" y="1586830"/>
            <a:ext cx="3404385" cy="4484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одна  у  него и  Родина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7422" y="2285992"/>
            <a:ext cx="4867859" cy="42862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Одна у человека  родная  мать,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rot="21135022">
            <a:off x="5015320" y="3084980"/>
            <a:ext cx="3404385" cy="4484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как  земля  людей.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 rot="21135022">
            <a:off x="800478" y="3299293"/>
            <a:ext cx="3404385" cy="4484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Мать  кормит  детей,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rot="555898">
            <a:off x="4153653" y="4098181"/>
            <a:ext cx="3911687" cy="44466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как   родная  матушка.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42976" y="4500570"/>
            <a:ext cx="2771389" cy="41545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Родина - мать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00364" y="5143512"/>
            <a:ext cx="3404385" cy="448499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умей за  неё постоять.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43174" y="714356"/>
            <a:ext cx="3868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Собери  пословицы:</a:t>
            </a:r>
          </a:p>
        </p:txBody>
      </p:sp>
      <p:pic>
        <p:nvPicPr>
          <p:cNvPr id="1031" name="Picture 7" descr="C:\Documents and Settings\Учитель\Рабочий стол\картинки\радуга, небо\1282586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71480"/>
            <a:ext cx="7358114" cy="5260684"/>
          </a:xfrm>
          <a:prstGeom prst="rect">
            <a:avLst/>
          </a:prstGeom>
          <a:noFill/>
        </p:spPr>
      </p:pic>
      <p:pic>
        <p:nvPicPr>
          <p:cNvPr id="24" name="Picture 5" descr="C:\Documents and Settings\Учитель\Рабочий стол\картинки\радуга, небо\rats-compliance-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929198"/>
            <a:ext cx="1000132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2214554"/>
            <a:ext cx="7486298" cy="4868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Нет лучшего дружка, как  родная  матушка.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3000372"/>
            <a:ext cx="7500990" cy="7143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Одна у  человека  родная  мать, одна  у  него и  Родина.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3929066"/>
            <a:ext cx="7486298" cy="4868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Мать  кормит  детей,  как  земля  людей.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714884"/>
            <a:ext cx="7486298" cy="48689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Родина  -  мать,  умей  за  неё  постоять.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1071546"/>
            <a:ext cx="40879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   чём   пословицы?</a:t>
            </a:r>
          </a:p>
        </p:txBody>
      </p:sp>
      <p:pic>
        <p:nvPicPr>
          <p:cNvPr id="27652" name="Picture 4" descr="C:\Documents and Settings\Учитель\Рабочий стол\картинки\радуга, небо\145528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6572296" cy="4357717"/>
          </a:xfrm>
          <a:prstGeom prst="rect">
            <a:avLst/>
          </a:prstGeom>
          <a:noFill/>
        </p:spPr>
      </p:pic>
      <p:pic>
        <p:nvPicPr>
          <p:cNvPr id="27653" name="Picture 5" descr="C:\Documents and Settings\Учитель\Рабочий стол\картинки\радуга, небо\rats-compliance-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14356"/>
            <a:ext cx="1523994" cy="1523994"/>
          </a:xfrm>
          <a:prstGeom prst="rect">
            <a:avLst/>
          </a:prstGeom>
          <a:noFill/>
        </p:spPr>
      </p:pic>
      <p:pic>
        <p:nvPicPr>
          <p:cNvPr id="13" name="Picture 7" descr="C:\Documents and Settings\Учитель\Рабочий стол\картинки\радуга, небо\1282586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71480"/>
            <a:ext cx="7358114" cy="5260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571612"/>
            <a:ext cx="7072362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Родина 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-1. Отечество,  родная  страна;</a:t>
            </a:r>
            <a:b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2.Это   место  рождения,  происхождения  кого  или  чего-нибудь.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Picture 2" descr="https://im1-tub-ru.yandex.net/i?id=f6a73d21cbf200674fe27a880248fd26&amp;n=33&amp;h=215&amp;w=1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59775">
            <a:off x="4100376" y="3364036"/>
            <a:ext cx="1961501" cy="2555896"/>
          </a:xfrm>
          <a:prstGeom prst="rect">
            <a:avLst/>
          </a:prstGeom>
          <a:noFill/>
        </p:spPr>
      </p:pic>
      <p:pic>
        <p:nvPicPr>
          <p:cNvPr id="6" name="Picture 2" descr="C:\Documents and Settings\Учитель\Рабочий стол\картинки\растения\135178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1" y="1214422"/>
            <a:ext cx="2683865" cy="5148265"/>
          </a:xfrm>
          <a:prstGeom prst="rect">
            <a:avLst/>
          </a:prstGeom>
          <a:noFill/>
        </p:spPr>
      </p:pic>
      <p:pic>
        <p:nvPicPr>
          <p:cNvPr id="7" name="Picture 7" descr="C:\Documents and Settings\Учитель\Рабочий стол\картинки\радуга, небо\1282586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714356"/>
            <a:ext cx="476696" cy="201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Учитель\Рабочий стол\картинки\портреты писателей и поэтов\тютче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71612"/>
            <a:ext cx="1285884" cy="162086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500042"/>
            <a:ext cx="61895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Люблю   природу  русскую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857224" y="3357562"/>
            <a:ext cx="17145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b="1" dirty="0" smtClean="0">
                <a:solidFill>
                  <a:srgbClr val="800000"/>
                </a:solidFill>
                <a:latin typeface="Monotype Corsiva" pitchFamily="66" charset="0"/>
              </a:rPr>
              <a:t>Ф. </a:t>
            </a:r>
            <a:r>
              <a:rPr lang="ru-RU" b="1" dirty="0" smtClean="0">
                <a:solidFill>
                  <a:srgbClr val="800000"/>
                </a:solidFill>
                <a:latin typeface="Monotype Corsiva" pitchFamily="66" charset="0"/>
              </a:rPr>
              <a:t>И. Тютчев</a:t>
            </a:r>
            <a:endParaRPr kumimoji="0" lang="ru-RU" b="1" dirty="0">
              <a:solidFill>
                <a:srgbClr val="800000"/>
              </a:solidFill>
              <a:latin typeface="Monotype Corsiva" pitchFamily="66" charset="0"/>
            </a:endParaRPr>
          </a:p>
        </p:txBody>
      </p:sp>
      <p:pic>
        <p:nvPicPr>
          <p:cNvPr id="1029" name="Picture 5" descr="C:\Documents and Settings\Учитель\Рабочий стол\картинки\портреты писателей и поэтов\марша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000504"/>
            <a:ext cx="1455079" cy="1714512"/>
          </a:xfrm>
          <a:prstGeom prst="rect">
            <a:avLst/>
          </a:prstGeom>
          <a:noFill/>
        </p:spPr>
      </p:pic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2214546" y="5929330"/>
            <a:ext cx="1928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800000"/>
                </a:solidFill>
                <a:latin typeface="Monotype Corsiva" pitchFamily="66" charset="0"/>
              </a:rPr>
              <a:t>С. Я. Маршак</a:t>
            </a:r>
            <a:endParaRPr kumimoji="0" lang="ru-RU" b="1" dirty="0">
              <a:solidFill>
                <a:srgbClr val="800000"/>
              </a:solidFill>
              <a:latin typeface="Monotype Corsiva" pitchFamily="66" charset="0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5786446" y="3357562"/>
            <a:ext cx="1928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b="1" dirty="0" smtClean="0">
                <a:solidFill>
                  <a:srgbClr val="800000"/>
                </a:solidFill>
                <a:latin typeface="Monotype Corsiva" pitchFamily="66" charset="0"/>
              </a:rPr>
              <a:t>А. Блок</a:t>
            </a:r>
            <a:endParaRPr kumimoji="0" lang="ru-RU" b="1" dirty="0">
              <a:solidFill>
                <a:srgbClr val="800000"/>
              </a:solidFill>
              <a:latin typeface="Monotype Corsiva" pitchFamily="66" charset="0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857752" y="5929330"/>
            <a:ext cx="1928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b="1" dirty="0" smtClean="0">
                <a:solidFill>
                  <a:srgbClr val="800000"/>
                </a:solidFill>
                <a:latin typeface="Monotype Corsiva" pitchFamily="66" charset="0"/>
              </a:rPr>
              <a:t>С. Васильев</a:t>
            </a:r>
            <a:endParaRPr kumimoji="0" lang="ru-RU" b="1" dirty="0">
              <a:solidFill>
                <a:srgbClr val="80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Documents and Settings\Учитель\Рабочий стол\12й3ц45\картинка ол\0_615f4_3ce537c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214422"/>
            <a:ext cx="1928826" cy="2147426"/>
          </a:xfrm>
          <a:prstGeom prst="rect">
            <a:avLst/>
          </a:prstGeom>
          <a:noFill/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357554" y="3357562"/>
            <a:ext cx="1928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ru-RU" b="1" dirty="0" smtClean="0">
                <a:solidFill>
                  <a:srgbClr val="800000"/>
                </a:solidFill>
                <a:latin typeface="Monotype Corsiva" pitchFamily="66" charset="0"/>
              </a:rPr>
              <a:t>А. Н. Плещеев</a:t>
            </a:r>
            <a:endParaRPr kumimoji="0" lang="ru-RU" b="1" dirty="0">
              <a:solidFill>
                <a:srgbClr val="800000"/>
              </a:solidFill>
              <a:latin typeface="Monotype Corsiva" pitchFamily="66" charset="0"/>
            </a:endParaRPr>
          </a:p>
        </p:txBody>
      </p:sp>
      <p:pic>
        <p:nvPicPr>
          <p:cNvPr id="21" name="Picture 2" descr="C:\Documents and Settings\Учитель\Рабочий стол\12й3ц45\картинка ол\0_615f4_3ce537c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714752"/>
            <a:ext cx="1928826" cy="2147426"/>
          </a:xfrm>
          <a:prstGeom prst="rect">
            <a:avLst/>
          </a:prstGeom>
          <a:noFill/>
        </p:spPr>
      </p:pic>
      <p:pic>
        <p:nvPicPr>
          <p:cNvPr id="2" name="Picture 3" descr="C:\Documents and Settings\Учитель\Рабочий стол\12й3ц45\картинка ол\aleksandr_blok_siirler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500174"/>
            <a:ext cx="1325563" cy="1676400"/>
          </a:xfrm>
          <a:prstGeom prst="rect">
            <a:avLst/>
          </a:prstGeom>
          <a:noFill/>
        </p:spPr>
      </p:pic>
      <p:pic>
        <p:nvPicPr>
          <p:cNvPr id="23" name="Picture 2" descr="C:\Documents and Settings\Учитель\Рабочий стол\12й3ц45\картинка ол\0_615f4_3ce537c9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1214422"/>
            <a:ext cx="1932249" cy="2151236"/>
          </a:xfrm>
          <a:prstGeom prst="rect">
            <a:avLst/>
          </a:prstGeom>
          <a:noFill/>
        </p:spPr>
      </p:pic>
      <p:pic>
        <p:nvPicPr>
          <p:cNvPr id="1028" name="Picture 4" descr="C:\Documents and Settings\Учитель\Рабочий стол\12й3ц45\картинка ол\iKSLPOSK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5" y="4015177"/>
            <a:ext cx="1357322" cy="1747450"/>
          </a:xfrm>
          <a:prstGeom prst="rect">
            <a:avLst/>
          </a:prstGeom>
          <a:noFill/>
        </p:spPr>
      </p:pic>
      <p:pic>
        <p:nvPicPr>
          <p:cNvPr id="24" name="Picture 2" descr="C:\Documents and Settings\Учитель\Рабочий стол\12й3ц45\картинка ол\0_615f4_3ce537c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786190"/>
            <a:ext cx="1928826" cy="2147426"/>
          </a:xfrm>
          <a:prstGeom prst="rect">
            <a:avLst/>
          </a:prstGeom>
          <a:noFill/>
        </p:spPr>
      </p:pic>
      <p:pic>
        <p:nvPicPr>
          <p:cNvPr id="1030" name="Picture 6" descr="C:\Documents and Settings\Учитель\Рабочий стол\12й3ц45\0_fd545_59e330ec_L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500042"/>
            <a:ext cx="1398325" cy="2114540"/>
          </a:xfrm>
          <a:prstGeom prst="rect">
            <a:avLst/>
          </a:prstGeom>
          <a:noFill/>
        </p:spPr>
      </p:pic>
      <p:pic>
        <p:nvPicPr>
          <p:cNvPr id="25" name="Picture 2" descr="C:\Users\Кирилл и Ксения\Desktop\Ксюня\ШКОЛА\№89\Чтение\plesceev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43306" y="1500174"/>
            <a:ext cx="1357322" cy="1689986"/>
          </a:xfrm>
          <a:prstGeom prst="rect">
            <a:avLst/>
          </a:prstGeom>
          <a:noFill/>
        </p:spPr>
      </p:pic>
      <p:pic>
        <p:nvPicPr>
          <p:cNvPr id="26" name="Picture 2" descr="C:\Documents and Settings\Учитель\Рабочий стол\12й3ц45\картинка ол\0_615f4_3ce537c9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214422"/>
            <a:ext cx="1928826" cy="2147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928926" y="714356"/>
            <a:ext cx="3071834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Тема  урока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4678" y="1643050"/>
            <a:ext cx="2643206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Цели    урока: 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2285992"/>
            <a:ext cx="7500990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Monotype Corsiva" pitchFamily="66" charset="0"/>
              </a:rPr>
              <a:t>Познакомиться  с  биографией С. А.Васильева</a:t>
            </a:r>
            <a:endParaRPr lang="ru-RU" sz="28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3214686"/>
            <a:ext cx="7500990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Monotype Corsiva" pitchFamily="66" charset="0"/>
              </a:rPr>
              <a:t>Научиться  выразительно   читать и анализировать  стихотворение «Белая  берёза»</a:t>
            </a:r>
            <a:endParaRPr lang="ru-RU" sz="2800" b="1" dirty="0">
              <a:solidFill>
                <a:srgbClr val="663300"/>
              </a:solidFill>
              <a:latin typeface="Monotype Corsiva" pitchFamily="66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5786" y="714356"/>
            <a:ext cx="7500990" cy="7858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Сергей  Александрович  Васильев  «Белая  берёза»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Documents and Settings\Учитель\Рабочий стол\картинки\природа\880370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71942"/>
            <a:ext cx="2990488" cy="2214578"/>
          </a:xfrm>
          <a:prstGeom prst="rect">
            <a:avLst/>
          </a:prstGeom>
          <a:noFill/>
        </p:spPr>
      </p:pic>
      <p:pic>
        <p:nvPicPr>
          <p:cNvPr id="3075" name="Picture 3" descr="C:\Documents and Settings\Учитель\Рабочий стол\картинки\природа\1424425546_d0b2d0b5d181d0bdd0b02cd0b2d0b5d181d0bdd0b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286256"/>
            <a:ext cx="1860984" cy="1830277"/>
          </a:xfrm>
          <a:prstGeom prst="rect">
            <a:avLst/>
          </a:prstGeom>
          <a:noFill/>
        </p:spPr>
      </p:pic>
      <p:pic>
        <p:nvPicPr>
          <p:cNvPr id="3076" name="Picture 4" descr="C:\Documents and Settings\Учитель\Рабочий стол\картинки\природа\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4286256"/>
            <a:ext cx="2420926" cy="1815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8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80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429124" y="2214554"/>
            <a:ext cx="3829048" cy="135732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Сергей Александрович Васильев</a:t>
            </a:r>
          </a:p>
        </p:txBody>
      </p:sp>
      <p:sp>
        <p:nvSpPr>
          <p:cNvPr id="15363" name="TextBox 6"/>
          <p:cNvSpPr txBox="1">
            <a:spLocks noChangeArrowheads="1"/>
          </p:cNvSpPr>
          <p:nvPr/>
        </p:nvSpPr>
        <p:spPr bwMode="auto">
          <a:xfrm>
            <a:off x="4572000" y="4071942"/>
            <a:ext cx="35988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(1911 </a:t>
            </a:r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г. – 1975 г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.)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9" name="Picture 3" descr="C:\Documents and Settings\Учитель\Рабочий стол\картинки\анимашки\1282019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500702"/>
            <a:ext cx="2500330" cy="728221"/>
          </a:xfrm>
          <a:prstGeom prst="rect">
            <a:avLst/>
          </a:prstGeom>
          <a:noFill/>
        </p:spPr>
      </p:pic>
      <p:pic>
        <p:nvPicPr>
          <p:cNvPr id="12" name="Picture 3" descr="C:\Documents and Settings\Учитель\Рабочий стол\картинки\анимашки\1282019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5500702"/>
            <a:ext cx="2490806" cy="725447"/>
          </a:xfrm>
          <a:prstGeom prst="rect">
            <a:avLst/>
          </a:prstGeom>
          <a:noFill/>
        </p:spPr>
      </p:pic>
      <p:pic>
        <p:nvPicPr>
          <p:cNvPr id="13" name="Picture 3" descr="C:\Documents and Settings\Учитель\Рабочий стол\картинки\анимашки\1282019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5500702"/>
            <a:ext cx="2490806" cy="725447"/>
          </a:xfrm>
          <a:prstGeom prst="rect">
            <a:avLst/>
          </a:prstGeom>
          <a:noFill/>
        </p:spPr>
      </p:pic>
      <p:pic>
        <p:nvPicPr>
          <p:cNvPr id="16" name="Picture 3" descr="C:\Documents and Settings\Учитель\Рабочий стол\картинки\анимашки\1282019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143504" y="1000108"/>
            <a:ext cx="2500330" cy="728221"/>
          </a:xfrm>
          <a:prstGeom prst="rect">
            <a:avLst/>
          </a:prstGeom>
          <a:noFill/>
        </p:spPr>
      </p:pic>
      <p:pic>
        <p:nvPicPr>
          <p:cNvPr id="1026" name="Picture 2" descr="C:\Documents and Settings\Учитель\Рабочий стол\йпфя\василье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214422"/>
            <a:ext cx="2957533" cy="3786214"/>
          </a:xfrm>
          <a:prstGeom prst="rect">
            <a:avLst/>
          </a:prstGeom>
          <a:noFill/>
        </p:spPr>
      </p:pic>
      <p:pic>
        <p:nvPicPr>
          <p:cNvPr id="14" name="Picture 17" descr="C:\Documents and Settings\Учитель\Рабочий стол\картинки\рамка\53824482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1000108"/>
            <a:ext cx="3211162" cy="4286280"/>
          </a:xfrm>
          <a:prstGeom prst="rect">
            <a:avLst/>
          </a:prstGeom>
          <a:noFill/>
        </p:spPr>
      </p:pic>
      <p:pic>
        <p:nvPicPr>
          <p:cNvPr id="15" name="Picture 5" descr="C:\Documents and Settings\Учитель\Рабочий стол\картинки\анимашки\1753029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786190"/>
            <a:ext cx="1557688" cy="14625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57166"/>
            <a:ext cx="485778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Тест «да или нет»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2910" y="2357430"/>
            <a:ext cx="6072230" cy="82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42910" y="2357430"/>
            <a:ext cx="6072230" cy="828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10" y="1571612"/>
            <a:ext cx="6429420" cy="64294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После  школы обучался  актёрскому  мастерству.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2357430"/>
            <a:ext cx="6429420" cy="500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Работал  сторожем, истопником и  рабочим.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2910" y="3000372"/>
            <a:ext cx="6429420" cy="5000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Снимался   в  кино.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3643314"/>
            <a:ext cx="6429420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Славу  принесли  ему   его стихотворения  о  природе  Сибири.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10" y="4500570"/>
            <a:ext cx="6429420" cy="714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Во  время  войны  работал военным  корреспондентом.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429520" y="1500174"/>
            <a:ext cx="1071570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ДА</a:t>
            </a:r>
            <a:endParaRPr lang="ru-RU" sz="2400" b="1" dirty="0"/>
          </a:p>
        </p:txBody>
      </p:sp>
      <p:sp>
        <p:nvSpPr>
          <p:cNvPr id="17" name="Овал 16"/>
          <p:cNvSpPr/>
          <p:nvPr/>
        </p:nvSpPr>
        <p:spPr>
          <a:xfrm>
            <a:off x="7358082" y="2285992"/>
            <a:ext cx="1214446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ДА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286644" y="3000372"/>
            <a:ext cx="1214446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НЕТ</a:t>
            </a:r>
            <a:endParaRPr lang="ru-RU" sz="2400" b="1" dirty="0"/>
          </a:p>
        </p:txBody>
      </p:sp>
      <p:sp>
        <p:nvSpPr>
          <p:cNvPr id="19" name="Овал 18"/>
          <p:cNvSpPr/>
          <p:nvPr/>
        </p:nvSpPr>
        <p:spPr>
          <a:xfrm>
            <a:off x="7358082" y="3786190"/>
            <a:ext cx="1214446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НЕТ</a:t>
            </a:r>
            <a:endParaRPr lang="ru-RU" sz="2400" b="1" dirty="0"/>
          </a:p>
        </p:txBody>
      </p:sp>
      <p:sp>
        <p:nvSpPr>
          <p:cNvPr id="20" name="Овал 19"/>
          <p:cNvSpPr/>
          <p:nvPr/>
        </p:nvSpPr>
        <p:spPr>
          <a:xfrm>
            <a:off x="7429520" y="4500570"/>
            <a:ext cx="1071570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1571612"/>
            <a:ext cx="4175324" cy="79208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С.Васильев</a:t>
            </a:r>
            <a:br>
              <a:rPr lang="ru-RU" sz="4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«Белая   берёза»</a:t>
            </a:r>
            <a:br>
              <a:rPr lang="ru-RU" sz="40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4000" b="1" i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39552" y="1484784"/>
            <a:ext cx="7992888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Текст слайда</a:t>
            </a:r>
          </a:p>
        </p:txBody>
      </p:sp>
      <p:pic>
        <p:nvPicPr>
          <p:cNvPr id="2050" name="Picture 2" descr="C:\Documents and Settings\Учитель\Рабочий стол\урок васильев  белая  берёза\71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4500594" cy="6000792"/>
          </a:xfrm>
          <a:prstGeom prst="rect">
            <a:avLst/>
          </a:prstGeom>
          <a:noFill/>
        </p:spPr>
      </p:pic>
      <p:pic>
        <p:nvPicPr>
          <p:cNvPr id="5" name="Picture 6" descr="C:\Documents and Settings\Учитель\Рабочий стол\урок васильев  белая  берёза\modern_artillery_fire_lg_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429132"/>
            <a:ext cx="3143272" cy="1571636"/>
          </a:xfrm>
          <a:prstGeom prst="rect">
            <a:avLst/>
          </a:prstGeom>
          <a:noFill/>
        </p:spPr>
      </p:pic>
      <p:pic>
        <p:nvPicPr>
          <p:cNvPr id="6" name="Picture 3" descr="C:\Documents and Settings\Учитель\Рабочий стол\урок васильев  белая  берёза\68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9" y="428604"/>
            <a:ext cx="4572032" cy="6000792"/>
          </a:xfrm>
          <a:prstGeom prst="rect">
            <a:avLst/>
          </a:prstGeom>
          <a:noFill/>
        </p:spPr>
      </p:pic>
      <p:pic>
        <p:nvPicPr>
          <p:cNvPr id="1026" name="Picture 2" descr="C:\Documents and Settings\Учитель\Рабочий стол\картинки\радуга, небо\566ad62cf018215191549fb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928670"/>
            <a:ext cx="4484300" cy="2830515"/>
          </a:xfrm>
          <a:prstGeom prst="rect">
            <a:avLst/>
          </a:prstGeom>
          <a:noFill/>
        </p:spPr>
      </p:pic>
      <p:pic>
        <p:nvPicPr>
          <p:cNvPr id="1028" name="Picture 4" descr="C:\Documents and Settings\Учитель\Рабочий стол\картинки\анимашки\570824822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3571876"/>
            <a:ext cx="952500" cy="64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E36C09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268</Words>
  <Application>Microsoft Office PowerPoint</Application>
  <PresentationFormat>Экран (4:3)</PresentationFormat>
  <Paragraphs>74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Родина -1. Отечество,  родная  страна; 2.Это   место  рождения,  происхождения  кого  или  чего-нибудь.  </vt:lpstr>
      <vt:lpstr>Презентация PowerPoint</vt:lpstr>
      <vt:lpstr>Презентация PowerPoint</vt:lpstr>
      <vt:lpstr>Сергей Александрович Васильев</vt:lpstr>
      <vt:lpstr>Тест «да или нет»</vt:lpstr>
      <vt:lpstr> С.Васильев «Белая   берёза»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Анатолий   Григорьевич  Новиков  написал музыку  к  стихотворению</vt:lpstr>
      <vt:lpstr>Домашнее  задание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Елена</dc:creator>
  <cp:lastModifiedBy>Lenovo</cp:lastModifiedBy>
  <cp:revision>43</cp:revision>
  <dcterms:created xsi:type="dcterms:W3CDTF">2014-10-04T11:14:22Z</dcterms:created>
  <dcterms:modified xsi:type="dcterms:W3CDTF">2022-10-11T13:07:50Z</dcterms:modified>
</cp:coreProperties>
</file>