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3" r:id="rId3"/>
    <p:sldId id="264" r:id="rId4"/>
    <p:sldId id="268" r:id="rId5"/>
    <p:sldId id="269" r:id="rId6"/>
    <p:sldId id="266" r:id="rId7"/>
    <p:sldId id="267" r:id="rId8"/>
    <p:sldId id="272" r:id="rId9"/>
    <p:sldId id="270" r:id="rId10"/>
    <p:sldId id="271" r:id="rId11"/>
    <p:sldId id="27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283096"/>
    <a:srgbClr val="077F10"/>
    <a:srgbClr val="17A7A7"/>
    <a:srgbClr val="A61898"/>
    <a:srgbClr val="1A97A4"/>
    <a:srgbClr val="1A0A9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027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867400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3">
                    <a:lumMod val="50000"/>
                  </a:schemeClr>
                </a:solidFill>
              </a:rPr>
              <a:t>Р</a:t>
            </a:r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</a:rPr>
              <a:t>у</a:t>
            </a:r>
            <a:r>
              <a:rPr lang="ru-RU" sz="6000" b="1" i="1" dirty="0" smtClean="0">
                <a:solidFill>
                  <a:schemeClr val="bg2">
                    <a:lumMod val="50000"/>
                  </a:schemeClr>
                </a:solidFill>
              </a:rPr>
              <a:t>с</a:t>
            </a:r>
            <a:r>
              <a:rPr lang="ru-RU" sz="6000" b="1" i="1" dirty="0" smtClean="0">
                <a:solidFill>
                  <a:schemeClr val="accent3">
                    <a:lumMod val="50000"/>
                  </a:schemeClr>
                </a:solidFill>
              </a:rPr>
              <a:t>с</a:t>
            </a:r>
            <a:r>
              <a:rPr lang="ru-RU" sz="6000" b="1" i="1" dirty="0" smtClean="0">
                <a:solidFill>
                  <a:srgbClr val="077F10"/>
                </a:solidFill>
              </a:rPr>
              <a:t>к</a:t>
            </a:r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6000" b="1" i="1" dirty="0" smtClean="0">
                <a:solidFill>
                  <a:srgbClr val="077F10"/>
                </a:solidFill>
              </a:rPr>
              <a:t>й</a:t>
            </a:r>
            <a:r>
              <a:rPr lang="ru-RU" sz="6000" b="1" i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6000" b="1" i="1" dirty="0" smtClean="0">
                <a:solidFill>
                  <a:schemeClr val="accent3">
                    <a:lumMod val="50000"/>
                  </a:schemeClr>
                </a:solidFill>
              </a:rPr>
              <a:t>  </a:t>
            </a:r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</a:rPr>
              <a:t>я</a:t>
            </a:r>
            <a:r>
              <a:rPr lang="ru-RU" sz="6000" b="1" i="1" dirty="0" smtClean="0">
                <a:solidFill>
                  <a:schemeClr val="bg2">
                    <a:lumMod val="50000"/>
                  </a:schemeClr>
                </a:solidFill>
              </a:rPr>
              <a:t>з</a:t>
            </a:r>
            <a:r>
              <a:rPr lang="ru-RU" sz="6000" b="1" i="1" dirty="0" smtClean="0">
                <a:solidFill>
                  <a:schemeClr val="accent2">
                    <a:lumMod val="75000"/>
                  </a:schemeClr>
                </a:solidFill>
              </a:rPr>
              <a:t>ы</a:t>
            </a:r>
            <a:r>
              <a:rPr lang="ru-RU" sz="6000" b="1" i="1" dirty="0" smtClean="0">
                <a:solidFill>
                  <a:schemeClr val="accent4">
                    <a:lumMod val="75000"/>
                  </a:schemeClr>
                </a:solidFill>
              </a:rPr>
              <a:t>к</a:t>
            </a:r>
            <a:r>
              <a:rPr lang="ru-RU" sz="6000" b="1" i="1" dirty="0" smtClean="0">
                <a:solidFill>
                  <a:schemeClr val="accent3">
                    <a:lumMod val="50000"/>
                  </a:schemeClr>
                </a:solidFill>
              </a:rPr>
              <a:t>. </a:t>
            </a:r>
            <a:r>
              <a:rPr lang="ru-RU" sz="4900" b="1" i="1" dirty="0" smtClean="0">
                <a:solidFill>
                  <a:schemeClr val="accent5">
                    <a:lumMod val="75000"/>
                  </a:schemeClr>
                </a:solidFill>
              </a:rPr>
              <a:t>5</a:t>
            </a:r>
            <a:r>
              <a:rPr lang="ru-RU" sz="6000" b="1" i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3100" b="1" i="1" dirty="0" smtClean="0">
                <a:solidFill>
                  <a:schemeClr val="accent5">
                    <a:lumMod val="75000"/>
                  </a:schemeClr>
                </a:solidFill>
              </a:rPr>
              <a:t>к</a:t>
            </a:r>
            <a:r>
              <a:rPr lang="ru-RU" sz="3100" b="1" i="1" dirty="0" smtClean="0">
                <a:solidFill>
                  <a:schemeClr val="accent3">
                    <a:lumMod val="50000"/>
                  </a:schemeClr>
                </a:solidFill>
              </a:rPr>
              <a:t>л</a:t>
            </a:r>
            <a:r>
              <a:rPr lang="ru-RU" sz="3100" b="1" i="1" dirty="0" smtClean="0">
                <a:solidFill>
                  <a:schemeClr val="accent2">
                    <a:lumMod val="75000"/>
                  </a:schemeClr>
                </a:solidFill>
              </a:rPr>
              <a:t>а</a:t>
            </a:r>
            <a:r>
              <a:rPr lang="ru-RU" sz="3100" b="1" i="1" dirty="0" smtClean="0">
                <a:solidFill>
                  <a:schemeClr val="accent3">
                    <a:lumMod val="50000"/>
                  </a:schemeClr>
                </a:solidFill>
              </a:rPr>
              <a:t>с</a:t>
            </a:r>
            <a:r>
              <a:rPr lang="ru-RU" sz="3100" b="1" i="1" dirty="0" smtClean="0">
                <a:solidFill>
                  <a:schemeClr val="accent5">
                    <a:lumMod val="75000"/>
                  </a:schemeClr>
                </a:solidFill>
              </a:rPr>
              <a:t>с</a:t>
            </a:r>
            <a:r>
              <a:rPr lang="ru-RU" sz="6000" b="1" i="1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  <a:r>
              <a:rPr lang="ru-RU" sz="5400" b="1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5400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Т</a:t>
            </a:r>
            <a:r>
              <a:rPr lang="ru-RU" b="1" i="1" dirty="0" smtClean="0">
                <a:solidFill>
                  <a:srgbClr val="A61898"/>
                </a:solidFill>
              </a:rPr>
              <a:t>е</a:t>
            </a:r>
            <a:r>
              <a:rPr lang="ru-RU" b="1" i="1" dirty="0" smtClean="0">
                <a:solidFill>
                  <a:schemeClr val="bg2">
                    <a:lumMod val="50000"/>
                  </a:schemeClr>
                </a:solidFill>
              </a:rPr>
              <a:t>м</a:t>
            </a:r>
            <a:r>
              <a:rPr lang="ru-RU" b="1" i="1" dirty="0" smtClean="0">
                <a:solidFill>
                  <a:srgbClr val="A61898"/>
                </a:solidFill>
              </a:rPr>
              <a:t>а: </a:t>
            </a:r>
            <a:r>
              <a:rPr lang="ru-RU" sz="5400" b="1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5400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5400" b="1" i="1" dirty="0" smtClean="0">
                <a:solidFill>
                  <a:srgbClr val="A61898"/>
                </a:solidFill>
              </a:rPr>
              <a:t>«</a:t>
            </a:r>
            <a:r>
              <a:rPr lang="ru-RU" sz="7300" b="1" i="1" dirty="0" smtClean="0">
                <a:solidFill>
                  <a:srgbClr val="283096"/>
                </a:solidFill>
              </a:rPr>
              <a:t> к</a:t>
            </a:r>
            <a:r>
              <a:rPr lang="ru-RU" sz="7300" b="1" i="1" dirty="0" smtClean="0">
                <a:solidFill>
                  <a:srgbClr val="C00000"/>
                </a:solidFill>
              </a:rPr>
              <a:t>а</a:t>
            </a:r>
            <a:r>
              <a:rPr lang="ru-RU" sz="7300" b="1" i="1" dirty="0" smtClean="0">
                <a:solidFill>
                  <a:srgbClr val="283096"/>
                </a:solidFill>
              </a:rPr>
              <a:t>р</a:t>
            </a:r>
            <a:r>
              <a:rPr lang="ru-RU" sz="7300" b="1" i="1" dirty="0" smtClean="0">
                <a:solidFill>
                  <a:schemeClr val="accent4">
                    <a:lumMod val="50000"/>
                  </a:schemeClr>
                </a:solidFill>
              </a:rPr>
              <a:t>т</a:t>
            </a:r>
            <a:r>
              <a:rPr lang="ru-RU" sz="7300" b="1" i="1" dirty="0" smtClean="0">
                <a:solidFill>
                  <a:srgbClr val="C00000"/>
                </a:solidFill>
              </a:rPr>
              <a:t>о</a:t>
            </a:r>
            <a:r>
              <a:rPr lang="ru-RU" sz="7300" b="1" i="1" dirty="0" smtClean="0">
                <a:solidFill>
                  <a:schemeClr val="accent1">
                    <a:lumMod val="50000"/>
                  </a:schemeClr>
                </a:solidFill>
              </a:rPr>
              <a:t>ч</a:t>
            </a:r>
            <a:r>
              <a:rPr lang="ru-RU" sz="7300" b="1" i="1" dirty="0" smtClean="0">
                <a:solidFill>
                  <a:srgbClr val="077F10"/>
                </a:solidFill>
              </a:rPr>
              <a:t>к</a:t>
            </a:r>
            <a:r>
              <a:rPr lang="ru-RU" sz="7300" b="1" i="1" dirty="0" smtClean="0">
                <a:solidFill>
                  <a:srgbClr val="C00000"/>
                </a:solidFill>
              </a:rPr>
              <a:t>и</a:t>
            </a:r>
            <a:r>
              <a:rPr lang="ru-RU" sz="7300" b="1" i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7300" b="1" i="1" dirty="0" smtClean="0">
                <a:solidFill>
                  <a:srgbClr val="283096"/>
                </a:solidFill>
              </a:rPr>
              <a:t> д</a:t>
            </a:r>
            <a:r>
              <a:rPr lang="ru-RU" sz="7300" b="1" i="1" dirty="0" smtClean="0">
                <a:solidFill>
                  <a:schemeClr val="accent4">
                    <a:lumMod val="50000"/>
                  </a:schemeClr>
                </a:solidFill>
              </a:rPr>
              <a:t>л</a:t>
            </a:r>
            <a:r>
              <a:rPr lang="ru-RU" sz="7300" b="1" i="1" dirty="0" smtClean="0">
                <a:solidFill>
                  <a:srgbClr val="C00000"/>
                </a:solidFill>
              </a:rPr>
              <a:t>я</a:t>
            </a:r>
            <a:r>
              <a:rPr lang="ru-RU" sz="7300" b="1" i="1" dirty="0" smtClean="0">
                <a:solidFill>
                  <a:srgbClr val="283096"/>
                </a:solidFill>
              </a:rPr>
              <a:t> </a:t>
            </a:r>
            <a:r>
              <a:rPr lang="ru-RU" sz="7300" b="1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7300" b="1" i="1" dirty="0" smtClean="0">
                <a:solidFill>
                  <a:srgbClr val="C00000"/>
                </a:solidFill>
              </a:rPr>
              <a:t>и</a:t>
            </a:r>
            <a:r>
              <a:rPr lang="ru-RU" sz="7300" b="1" i="1" dirty="0" smtClean="0">
                <a:solidFill>
                  <a:srgbClr val="17A7A7"/>
                </a:solidFill>
              </a:rPr>
              <a:t>н</a:t>
            </a:r>
            <a:r>
              <a:rPr lang="ru-RU" sz="7300" b="1" i="1" dirty="0" smtClean="0">
                <a:solidFill>
                  <a:srgbClr val="077F10"/>
                </a:solidFill>
              </a:rPr>
              <a:t>д</a:t>
            </a:r>
            <a:r>
              <a:rPr lang="ru-RU" sz="7300" b="1" i="1" dirty="0" smtClean="0">
                <a:solidFill>
                  <a:srgbClr val="C00000"/>
                </a:solidFill>
              </a:rPr>
              <a:t>и</a:t>
            </a:r>
            <a:r>
              <a:rPr lang="ru-RU" sz="7300" b="1" i="1" dirty="0" smtClean="0">
                <a:solidFill>
                  <a:srgbClr val="077F10"/>
                </a:solidFill>
              </a:rPr>
              <a:t>в</a:t>
            </a:r>
            <a:r>
              <a:rPr lang="ru-RU" sz="7300" b="1" i="1" dirty="0" smtClean="0">
                <a:solidFill>
                  <a:srgbClr val="C00000"/>
                </a:solidFill>
              </a:rPr>
              <a:t>и</a:t>
            </a:r>
            <a:r>
              <a:rPr lang="ru-RU" sz="7300" b="1" i="1" dirty="0" smtClean="0">
                <a:solidFill>
                  <a:srgbClr val="17A7A7"/>
                </a:solidFill>
              </a:rPr>
              <a:t>д</a:t>
            </a:r>
            <a:r>
              <a:rPr lang="ru-RU" sz="7300" b="1" i="1" dirty="0" smtClean="0">
                <a:solidFill>
                  <a:srgbClr val="C00000"/>
                </a:solidFill>
              </a:rPr>
              <a:t>у</a:t>
            </a:r>
            <a:r>
              <a:rPr lang="ru-RU" sz="7300" b="1" i="1" dirty="0" smtClean="0">
                <a:solidFill>
                  <a:schemeClr val="accent2">
                    <a:lumMod val="75000"/>
                  </a:schemeClr>
                </a:solidFill>
              </a:rPr>
              <a:t>а</a:t>
            </a:r>
            <a:r>
              <a:rPr lang="ru-RU" sz="7300" b="1" i="1" dirty="0" smtClean="0">
                <a:solidFill>
                  <a:srgbClr val="077F10"/>
                </a:solidFill>
              </a:rPr>
              <a:t>л</a:t>
            </a:r>
            <a:r>
              <a:rPr lang="ru-RU" sz="7300" b="1" i="1" dirty="0" smtClean="0">
                <a:solidFill>
                  <a:schemeClr val="accent3">
                    <a:lumMod val="50000"/>
                  </a:schemeClr>
                </a:solidFill>
              </a:rPr>
              <a:t>ь</a:t>
            </a:r>
            <a:r>
              <a:rPr lang="ru-RU" sz="7300" b="1" i="1" dirty="0" smtClean="0">
                <a:solidFill>
                  <a:srgbClr val="17A7A7"/>
                </a:solidFill>
              </a:rPr>
              <a:t>н</a:t>
            </a:r>
            <a:r>
              <a:rPr lang="ru-RU" sz="7300" b="1" i="1" dirty="0" smtClean="0">
                <a:solidFill>
                  <a:srgbClr val="C00000"/>
                </a:solidFill>
              </a:rPr>
              <a:t>о</a:t>
            </a:r>
            <a:r>
              <a:rPr lang="ru-RU" sz="7300" b="1" i="1" dirty="0" smtClean="0">
                <a:solidFill>
                  <a:srgbClr val="17A7A7"/>
                </a:solidFill>
              </a:rPr>
              <a:t>г</a:t>
            </a:r>
            <a:r>
              <a:rPr lang="ru-RU" sz="7300" b="1" i="1" dirty="0" smtClean="0">
                <a:solidFill>
                  <a:srgbClr val="C00000"/>
                </a:solidFill>
              </a:rPr>
              <a:t>о</a:t>
            </a:r>
            <a:r>
              <a:rPr lang="ru-RU" sz="7300" b="1" i="1" dirty="0" smtClean="0">
                <a:solidFill>
                  <a:srgbClr val="283096"/>
                </a:solidFill>
              </a:rPr>
              <a:t>  </a:t>
            </a:r>
            <a:r>
              <a:rPr lang="ru-RU" sz="7300" b="1" i="1" dirty="0" smtClean="0">
                <a:solidFill>
                  <a:srgbClr val="C00000"/>
                </a:solidFill>
              </a:rPr>
              <a:t>о</a:t>
            </a:r>
            <a:r>
              <a:rPr lang="ru-RU" sz="7300" b="1" i="1" dirty="0" smtClean="0">
                <a:solidFill>
                  <a:srgbClr val="283096"/>
                </a:solidFill>
              </a:rPr>
              <a:t>п</a:t>
            </a:r>
            <a:r>
              <a:rPr lang="ru-RU" sz="7300" b="1" i="1" dirty="0" smtClean="0">
                <a:solidFill>
                  <a:schemeClr val="accent4">
                    <a:lumMod val="50000"/>
                  </a:schemeClr>
                </a:solidFill>
              </a:rPr>
              <a:t>р</a:t>
            </a:r>
            <a:r>
              <a:rPr lang="ru-RU" sz="7300" b="1" i="1" dirty="0" smtClean="0">
                <a:solidFill>
                  <a:srgbClr val="C00000"/>
                </a:solidFill>
              </a:rPr>
              <a:t>о</a:t>
            </a:r>
            <a:r>
              <a:rPr lang="ru-RU" sz="7300" b="1" i="1" dirty="0" smtClean="0">
                <a:solidFill>
                  <a:schemeClr val="accent4">
                    <a:lumMod val="50000"/>
                  </a:schemeClr>
                </a:solidFill>
              </a:rPr>
              <a:t>с</a:t>
            </a:r>
            <a:r>
              <a:rPr lang="ru-RU" sz="7300" b="1" i="1" dirty="0" smtClean="0">
                <a:solidFill>
                  <a:srgbClr val="C00000"/>
                </a:solidFill>
              </a:rPr>
              <a:t>а</a:t>
            </a:r>
            <a:r>
              <a:rPr lang="ru-RU" sz="7300" b="1" i="1" dirty="0" smtClean="0">
                <a:solidFill>
                  <a:srgbClr val="283096"/>
                </a:solidFill>
              </a:rPr>
              <a:t> </a:t>
            </a:r>
            <a:r>
              <a:rPr lang="ru-RU" sz="7300" b="1" i="1" dirty="0" smtClean="0">
                <a:solidFill>
                  <a:schemeClr val="accent2">
                    <a:lumMod val="75000"/>
                  </a:schemeClr>
                </a:solidFill>
              </a:rPr>
              <a:t>у</a:t>
            </a:r>
            <a:r>
              <a:rPr lang="ru-RU" sz="7300" b="1" i="1" dirty="0" smtClean="0">
                <a:solidFill>
                  <a:srgbClr val="00B050"/>
                </a:solidFill>
              </a:rPr>
              <a:t>ч</a:t>
            </a:r>
            <a:r>
              <a:rPr lang="ru-RU" sz="7300" b="1" i="1" dirty="0" smtClean="0">
                <a:solidFill>
                  <a:srgbClr val="C00000"/>
                </a:solidFill>
              </a:rPr>
              <a:t>а</a:t>
            </a:r>
            <a:r>
              <a:rPr lang="ru-RU" sz="7300" b="1" i="1" dirty="0" smtClean="0">
                <a:solidFill>
                  <a:srgbClr val="00B050"/>
                </a:solidFill>
              </a:rPr>
              <a:t>щ</a:t>
            </a:r>
            <a:r>
              <a:rPr lang="ru-RU" sz="7300" b="1" i="1" dirty="0" smtClean="0">
                <a:solidFill>
                  <a:srgbClr val="C00000"/>
                </a:solidFill>
              </a:rPr>
              <a:t>и</a:t>
            </a:r>
            <a:r>
              <a:rPr lang="ru-RU" sz="7300" b="1" i="1" dirty="0" smtClean="0">
                <a:solidFill>
                  <a:srgbClr val="283096"/>
                </a:solidFill>
              </a:rPr>
              <a:t>х</a:t>
            </a:r>
            <a:r>
              <a:rPr lang="ru-RU" sz="7300" b="1" i="1" dirty="0" smtClean="0">
                <a:solidFill>
                  <a:srgbClr val="077F10"/>
                </a:solidFill>
              </a:rPr>
              <a:t>с</a:t>
            </a:r>
            <a:r>
              <a:rPr lang="ru-RU" sz="7300" b="1" i="1" dirty="0" smtClean="0">
                <a:solidFill>
                  <a:srgbClr val="C00000"/>
                </a:solidFill>
              </a:rPr>
              <a:t>я</a:t>
            </a:r>
            <a:r>
              <a:rPr lang="ru-RU" sz="7300" b="1" i="1" dirty="0" smtClean="0">
                <a:solidFill>
                  <a:srgbClr val="283096"/>
                </a:solidFill>
              </a:rPr>
              <a:t>.</a:t>
            </a:r>
            <a:r>
              <a:rPr lang="ru-RU" sz="7300" b="1" i="1" dirty="0" smtClean="0">
                <a:solidFill>
                  <a:srgbClr val="A61898"/>
                </a:solidFill>
              </a:rPr>
              <a:t>»</a:t>
            </a:r>
            <a:endParaRPr lang="ru-RU" sz="7300" b="1" i="1" dirty="0">
              <a:solidFill>
                <a:srgbClr val="A61898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accent3">
                    <a:lumMod val="50000"/>
                  </a:schemeClr>
                </a:solidFill>
              </a:rPr>
              <a:t>Составитель</a:t>
            </a:r>
            <a:r>
              <a:rPr lang="ru-RU" sz="3200" b="1" i="1" dirty="0" smtClean="0">
                <a:solidFill>
                  <a:schemeClr val="accent3">
                    <a:lumMod val="50000"/>
                  </a:schemeClr>
                </a:solidFill>
              </a:rPr>
              <a:t>: Малышева  В Н</a:t>
            </a:r>
            <a:endParaRPr lang="ru-RU" sz="32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6072206"/>
            <a:ext cx="642942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Написание частицы  </a:t>
            </a:r>
            <a:r>
              <a:rPr lang="ru-RU" sz="3200" b="1" i="1" dirty="0" smtClean="0">
                <a:solidFill>
                  <a:srgbClr val="0070C0"/>
                </a:solidFill>
              </a:rPr>
              <a:t>НЕ</a:t>
            </a:r>
            <a:r>
              <a:rPr lang="ru-RU" sz="3200" b="1" i="1" dirty="0" smtClean="0">
                <a:solidFill>
                  <a:srgbClr val="C00000"/>
                </a:solidFill>
              </a:rPr>
              <a:t> с причастиями.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9144000" cy="5257800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b="1" i="1" dirty="0" smtClean="0"/>
              <a:t>Карточка № </a:t>
            </a:r>
            <a:r>
              <a:rPr lang="ru-RU" b="1" i="1" dirty="0" smtClean="0"/>
              <a:t>7</a:t>
            </a:r>
            <a:r>
              <a:rPr lang="ru-RU" b="1" i="1" dirty="0" smtClean="0"/>
              <a:t>.</a:t>
            </a:r>
            <a:endParaRPr lang="ru-RU" b="1" i="1" dirty="0" smtClean="0"/>
          </a:p>
          <a:p>
            <a:pPr>
              <a:buNone/>
            </a:pPr>
            <a:r>
              <a:rPr lang="ru-RU" b="1" i="1" dirty="0" smtClean="0"/>
              <a:t>        </a:t>
            </a:r>
            <a:r>
              <a:rPr lang="ru-RU" b="1" i="1" dirty="0" smtClean="0">
                <a:solidFill>
                  <a:srgbClr val="C00000"/>
                </a:solidFill>
              </a:rPr>
              <a:t>Списать, раскрывая скобки. Объяснить написание частицы  </a:t>
            </a:r>
            <a:r>
              <a:rPr lang="ru-RU" b="1" i="1" dirty="0" smtClean="0">
                <a:solidFill>
                  <a:srgbClr val="0070C0"/>
                </a:solidFill>
              </a:rPr>
              <a:t>НЕ</a:t>
            </a:r>
            <a:r>
              <a:rPr lang="ru-RU" b="1" i="1" dirty="0" smtClean="0">
                <a:solidFill>
                  <a:srgbClr val="C00000"/>
                </a:solidFill>
              </a:rPr>
              <a:t> с причастиями. </a:t>
            </a:r>
          </a:p>
          <a:p>
            <a:pPr>
              <a:buNone/>
            </a:pPr>
            <a:r>
              <a:rPr lang="ru-RU" b="1" i="1" dirty="0" smtClean="0"/>
              <a:t>         (Не) замеченные опечатки,  (не) законченная к сроку работа,  почти (не) проницаемые заросли, трудности (не) предвиденные  вначале, совершенно (не) подготовленная работа, совершенно (не) подготовленная к сдаче работа, работа (не) написана, вопрос (не) решён, (не) стихающий, а усиливающийся ветер, (не) видимый (не) вооруженным глазом предмет.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</a:rPr>
              <a:t>          С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п</a:t>
            </a:r>
            <a:r>
              <a:rPr lang="ru-RU" b="1" i="1" dirty="0" smtClean="0">
                <a:solidFill>
                  <a:srgbClr val="C00000"/>
                </a:solidFill>
              </a:rPr>
              <a:t>а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с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</a:rPr>
              <a:t>б</a:t>
            </a:r>
            <a:r>
              <a:rPr lang="ru-RU" b="1" i="1" dirty="0" smtClean="0">
                <a:solidFill>
                  <a:srgbClr val="7030A0"/>
                </a:solidFill>
              </a:rPr>
              <a:t>о   </a:t>
            </a:r>
            <a:r>
              <a:rPr lang="ru-RU" b="1" i="1" dirty="0" smtClean="0"/>
              <a:t> </a:t>
            </a:r>
            <a:r>
              <a:rPr lang="ru-RU" b="1" i="1" dirty="0" smtClean="0">
                <a:solidFill>
                  <a:schemeClr val="bg2">
                    <a:lumMod val="50000"/>
                  </a:schemeClr>
                </a:solidFill>
              </a:rPr>
              <a:t>з</a:t>
            </a:r>
            <a:r>
              <a:rPr lang="ru-RU" b="1" i="1" dirty="0" smtClean="0">
                <a:solidFill>
                  <a:srgbClr val="FF0000"/>
                </a:solidFill>
              </a:rPr>
              <a:t>а</a:t>
            </a:r>
            <a:r>
              <a:rPr lang="ru-RU" b="1" i="1" dirty="0" smtClean="0"/>
              <a:t>    </a:t>
            </a: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р</a:t>
            </a:r>
            <a:r>
              <a:rPr lang="ru-RU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а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б</a:t>
            </a:r>
            <a:r>
              <a:rPr lang="ru-RU" b="1" i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о</a:t>
            </a:r>
            <a:r>
              <a:rPr lang="ru-RU" b="1" i="1" dirty="0" smtClean="0">
                <a:solidFill>
                  <a:srgbClr val="283096"/>
                </a:solidFill>
              </a:rPr>
              <a:t>т</a:t>
            </a:r>
            <a:r>
              <a:rPr lang="ru-RU" b="1" i="1" dirty="0" smtClean="0">
                <a:solidFill>
                  <a:srgbClr val="A61898"/>
                </a:solidFill>
              </a:rPr>
              <a:t>у </a:t>
            </a:r>
            <a:r>
              <a:rPr lang="ru-RU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!</a:t>
            </a:r>
            <a:endParaRPr lang="ru-RU" b="1" i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9144000" cy="525780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8800" b="1" i="1" dirty="0" smtClean="0"/>
              <a:t> </a:t>
            </a:r>
            <a:r>
              <a:rPr lang="ru-RU" sz="11500" b="1" i="1" dirty="0" smtClean="0">
                <a:solidFill>
                  <a:srgbClr val="C00000"/>
                </a:solidFill>
              </a:rPr>
              <a:t>У</a:t>
            </a:r>
            <a:r>
              <a:rPr lang="ru-RU" sz="11500" b="1" i="1" dirty="0" smtClean="0">
                <a:solidFill>
                  <a:schemeClr val="bg2">
                    <a:lumMod val="50000"/>
                  </a:schemeClr>
                </a:solidFill>
              </a:rPr>
              <a:t>д</a:t>
            </a:r>
            <a:r>
              <a:rPr lang="ru-RU" sz="11500" b="1" i="1" dirty="0" smtClean="0">
                <a:solidFill>
                  <a:srgbClr val="C00000"/>
                </a:solidFill>
              </a:rPr>
              <a:t>а</a:t>
            </a:r>
            <a:r>
              <a:rPr lang="ru-RU" sz="11500" b="1" i="1" dirty="0" smtClean="0">
                <a:solidFill>
                  <a:schemeClr val="accent1">
                    <a:lumMod val="75000"/>
                  </a:schemeClr>
                </a:solidFill>
              </a:rPr>
              <a:t>ч</a:t>
            </a:r>
            <a:r>
              <a:rPr lang="ru-RU" sz="11500" b="1" i="1" dirty="0" smtClean="0">
                <a:solidFill>
                  <a:schemeClr val="bg2">
                    <a:lumMod val="50000"/>
                  </a:schemeClr>
                </a:solidFill>
              </a:rPr>
              <a:t>н</a:t>
            </a:r>
            <a:r>
              <a:rPr lang="ru-RU" sz="11500" b="1" i="1" dirty="0" smtClean="0">
                <a:solidFill>
                  <a:srgbClr val="C00000"/>
                </a:solidFill>
              </a:rPr>
              <a:t>о</a:t>
            </a:r>
            <a:r>
              <a:rPr lang="ru-RU" sz="11500" b="1" i="1" dirty="0" smtClean="0">
                <a:solidFill>
                  <a:schemeClr val="bg2">
                    <a:lumMod val="50000"/>
                  </a:schemeClr>
                </a:solidFill>
              </a:rPr>
              <a:t>г</a:t>
            </a:r>
            <a:r>
              <a:rPr lang="ru-RU" sz="11500" b="1" i="1" dirty="0" smtClean="0">
                <a:solidFill>
                  <a:srgbClr val="C00000"/>
                </a:solidFill>
              </a:rPr>
              <a:t>о</a:t>
            </a:r>
            <a:r>
              <a:rPr lang="ru-RU" sz="11500" b="1" i="1" dirty="0" smtClean="0"/>
              <a:t> </a:t>
            </a:r>
            <a:r>
              <a:rPr lang="ru-RU" sz="8800" b="1" i="1" dirty="0" smtClean="0">
                <a:solidFill>
                  <a:schemeClr val="bg2">
                    <a:lumMod val="50000"/>
                  </a:schemeClr>
                </a:solidFill>
              </a:rPr>
              <a:t>в</a:t>
            </a:r>
            <a:r>
              <a:rPr lang="ru-RU" sz="8800" b="1" i="1" dirty="0" smtClean="0">
                <a:solidFill>
                  <a:srgbClr val="C00000"/>
                </a:solidFill>
              </a:rPr>
              <a:t>ы</a:t>
            </a:r>
            <a:r>
              <a:rPr lang="ru-RU" sz="8800" b="1" i="1" dirty="0" smtClean="0">
                <a:solidFill>
                  <a:schemeClr val="bg2">
                    <a:lumMod val="50000"/>
                  </a:schemeClr>
                </a:solidFill>
              </a:rPr>
              <a:t>п</a:t>
            </a:r>
            <a:r>
              <a:rPr lang="ru-RU" sz="8800" b="1" i="1" dirty="0" smtClean="0">
                <a:solidFill>
                  <a:srgbClr val="C00000"/>
                </a:solidFill>
              </a:rPr>
              <a:t>о</a:t>
            </a:r>
            <a:r>
              <a:rPr lang="ru-RU" sz="8800" b="1" i="1" dirty="0" smtClean="0">
                <a:solidFill>
                  <a:schemeClr val="bg2">
                    <a:lumMod val="50000"/>
                  </a:schemeClr>
                </a:solidFill>
              </a:rPr>
              <a:t>л</a:t>
            </a:r>
            <a:r>
              <a:rPr lang="ru-RU" sz="8800" b="1" i="1" dirty="0" smtClean="0">
                <a:solidFill>
                  <a:schemeClr val="accent1">
                    <a:lumMod val="75000"/>
                  </a:schemeClr>
                </a:solidFill>
              </a:rPr>
              <a:t>н</a:t>
            </a:r>
            <a:r>
              <a:rPr lang="ru-RU" sz="8800" b="1" i="1" dirty="0" smtClean="0">
                <a:solidFill>
                  <a:srgbClr val="C00000"/>
                </a:solidFill>
              </a:rPr>
              <a:t>е</a:t>
            </a:r>
            <a:r>
              <a:rPr lang="ru-RU" sz="8800" b="1" i="1" dirty="0" smtClean="0">
                <a:solidFill>
                  <a:schemeClr val="accent1">
                    <a:lumMod val="75000"/>
                  </a:schemeClr>
                </a:solidFill>
              </a:rPr>
              <a:t>н</a:t>
            </a:r>
            <a:r>
              <a:rPr lang="ru-RU" sz="8800" b="1" i="1" dirty="0" smtClean="0">
                <a:solidFill>
                  <a:srgbClr val="C00000"/>
                </a:solidFill>
              </a:rPr>
              <a:t>и</a:t>
            </a:r>
            <a:r>
              <a:rPr lang="ru-RU" sz="8800" b="1" i="1" dirty="0" smtClean="0">
                <a:solidFill>
                  <a:schemeClr val="accent2">
                    <a:lumMod val="75000"/>
                  </a:schemeClr>
                </a:solidFill>
              </a:rPr>
              <a:t>я </a:t>
            </a:r>
            <a:r>
              <a:rPr lang="ru-RU" sz="11500" b="1" i="1" dirty="0" smtClean="0">
                <a:solidFill>
                  <a:schemeClr val="bg2">
                    <a:lumMod val="50000"/>
                  </a:schemeClr>
                </a:solidFill>
              </a:rPr>
              <a:t>з</a:t>
            </a:r>
            <a:r>
              <a:rPr lang="ru-RU" sz="11500" b="1" i="1" dirty="0" smtClean="0">
                <a:solidFill>
                  <a:srgbClr val="FF0000"/>
                </a:solidFill>
              </a:rPr>
              <a:t>а</a:t>
            </a:r>
            <a:r>
              <a:rPr lang="ru-RU" sz="11500" b="1" i="1" dirty="0" smtClean="0">
                <a:solidFill>
                  <a:schemeClr val="bg2">
                    <a:lumMod val="50000"/>
                  </a:schemeClr>
                </a:solidFill>
              </a:rPr>
              <a:t>д</a:t>
            </a:r>
            <a:r>
              <a:rPr lang="ru-RU" sz="11500" b="1" i="1" dirty="0" smtClean="0">
                <a:solidFill>
                  <a:srgbClr val="FF0000"/>
                </a:solidFill>
              </a:rPr>
              <a:t>а</a:t>
            </a:r>
            <a:r>
              <a:rPr lang="ru-RU" sz="11500" b="1" i="1" dirty="0" smtClean="0">
                <a:solidFill>
                  <a:schemeClr val="accent1">
                    <a:lumMod val="75000"/>
                  </a:schemeClr>
                </a:solidFill>
              </a:rPr>
              <a:t>н</a:t>
            </a:r>
            <a:r>
              <a:rPr lang="ru-RU" sz="11500" b="1" i="1" dirty="0" smtClean="0">
                <a:solidFill>
                  <a:srgbClr val="FF0000"/>
                </a:solidFill>
              </a:rPr>
              <a:t>и</a:t>
            </a:r>
            <a:r>
              <a:rPr lang="ru-RU" sz="11500" b="1" i="1" dirty="0" smtClean="0">
                <a:solidFill>
                  <a:schemeClr val="accent1">
                    <a:lumMod val="75000"/>
                  </a:schemeClr>
                </a:solidFill>
              </a:rPr>
              <a:t>й</a:t>
            </a:r>
            <a:r>
              <a:rPr lang="ru-RU" sz="8800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8800" b="1" i="1" dirty="0" smtClean="0">
                <a:solidFill>
                  <a:srgbClr val="1A0A90"/>
                </a:solidFill>
              </a:rPr>
              <a:t>.</a:t>
            </a:r>
            <a:endParaRPr lang="ru-RU" sz="8800" b="1" i="1" dirty="0">
              <a:solidFill>
                <a:srgbClr val="1A0A9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3" grpId="1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chemeClr val="accent1">
                    <a:lumMod val="50000"/>
                  </a:schemeClr>
                </a:solidFill>
              </a:rPr>
              <a:t>Контроль </a:t>
            </a:r>
            <a:r>
              <a:rPr lang="ru-RU" sz="3600" b="1" i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600" b="1" i="1" dirty="0" smtClean="0">
                <a:solidFill>
                  <a:schemeClr val="accent1">
                    <a:lumMod val="50000"/>
                  </a:schemeClr>
                </a:solidFill>
              </a:rPr>
              <a:t>знаний и умений</a:t>
            </a:r>
            <a:r>
              <a:rPr lang="ru-RU" sz="3600" b="1" i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600" b="1" i="1" dirty="0" smtClean="0">
                <a:solidFill>
                  <a:schemeClr val="accent1">
                    <a:lumMod val="50000"/>
                  </a:schemeClr>
                </a:solidFill>
              </a:rPr>
              <a:t>учащихся.</a:t>
            </a:r>
            <a:endParaRPr lang="ru-RU" sz="36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9144000" cy="5257800"/>
          </a:xfrm>
          <a:solidFill>
            <a:srgbClr val="00FFFF"/>
          </a:solidFill>
        </p:spPr>
        <p:txBody>
          <a:bodyPr/>
          <a:lstStyle/>
          <a:p>
            <a:r>
              <a:rPr lang="ru-RU" b="1" i="1" dirty="0" smtClean="0">
                <a:solidFill>
                  <a:srgbClr val="1A0A90"/>
                </a:solidFill>
              </a:rPr>
              <a:t>Цели урока.</a:t>
            </a:r>
          </a:p>
          <a:p>
            <a:r>
              <a:rPr lang="ru-RU" b="1" i="1" dirty="0" smtClean="0">
                <a:solidFill>
                  <a:srgbClr val="A61898"/>
                </a:solidFill>
              </a:rPr>
              <a:t>Организация контроля  знаний, умений и навыков учащихся.</a:t>
            </a:r>
          </a:p>
          <a:p>
            <a:r>
              <a:rPr lang="ru-RU" b="1" i="1" dirty="0" smtClean="0">
                <a:solidFill>
                  <a:srgbClr val="A61898"/>
                </a:solidFill>
              </a:rPr>
              <a:t>Повышение эффективности учебного процесса.</a:t>
            </a:r>
          </a:p>
          <a:p>
            <a:r>
              <a:rPr lang="ru-RU" b="1" i="1" dirty="0" smtClean="0">
                <a:solidFill>
                  <a:srgbClr val="A61898"/>
                </a:solidFill>
              </a:rPr>
              <a:t>Умелое сочетание  разных видов устного и письменного , индивидуального и коллективного опросов, текущего и итогового контроля.</a:t>
            </a:r>
            <a:endParaRPr lang="ru-RU" b="1" i="1" dirty="0">
              <a:solidFill>
                <a:srgbClr val="A6189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Контроль </a:t>
            </a: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знаний </a:t>
            </a: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учащихся.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9144000" cy="5257800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b="1" i="1" dirty="0" smtClean="0">
                <a:solidFill>
                  <a:schemeClr val="bg2">
                    <a:lumMod val="50000"/>
                  </a:schemeClr>
                </a:solidFill>
              </a:rPr>
              <a:t>Задачи урока.</a:t>
            </a:r>
          </a:p>
          <a:p>
            <a:pPr>
              <a:buNone/>
            </a:pPr>
            <a:r>
              <a:rPr lang="ru-RU" sz="3600" b="1" dirty="0" smtClean="0"/>
              <a:t>           </a:t>
            </a:r>
            <a:r>
              <a:rPr lang="ru-RU" sz="4000" b="1" i="1" dirty="0" smtClean="0">
                <a:solidFill>
                  <a:schemeClr val="accent6">
                    <a:lumMod val="50000"/>
                  </a:schemeClr>
                </a:solidFill>
              </a:rPr>
              <a:t>Выявление результатов обучения для эффективности путей  ликвидации пробелов по русскому языку в средней школе.</a:t>
            </a:r>
          </a:p>
          <a:p>
            <a:pPr>
              <a:buNone/>
            </a:pP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</a:rPr>
              <a:t>           </a:t>
            </a:r>
            <a:r>
              <a:rPr lang="ru-RU" sz="4400" b="1" i="1" dirty="0" smtClean="0">
                <a:solidFill>
                  <a:srgbClr val="283096"/>
                </a:solidFill>
              </a:rPr>
              <a:t>Повышение грамотного письма и устной речи учащихся.</a:t>
            </a:r>
            <a:endParaRPr lang="ru-RU" sz="3200" b="1" i="1" dirty="0">
              <a:solidFill>
                <a:srgbClr val="28309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</a:rPr>
              <a:t>Слитное и раздельное написание НЕ и НИ в различных частях речи</a:t>
            </a:r>
            <a:r>
              <a:rPr lang="ru-RU" sz="3200" b="1" i="1" dirty="0" smtClean="0"/>
              <a:t>.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9144000" cy="5257800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b="1" i="1" dirty="0" smtClean="0"/>
              <a:t>Карточка № </a:t>
            </a:r>
            <a:r>
              <a:rPr lang="ru-RU" b="1" i="1" dirty="0" smtClean="0"/>
              <a:t>1</a:t>
            </a:r>
            <a:endParaRPr lang="ru-RU" b="1" i="1" dirty="0" smtClean="0"/>
          </a:p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   Раскрыть скобки, вставить пропущенные буквы.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           (Не) выполненное поручение, задание (не) выполнено, (не) </a:t>
            </a:r>
            <a:r>
              <a:rPr lang="ru-RU" b="1" i="1" dirty="0" err="1" smtClean="0">
                <a:solidFill>
                  <a:schemeClr val="accent6">
                    <a:lumMod val="50000"/>
                  </a:schemeClr>
                </a:solidFill>
              </a:rPr>
              <a:t>израсходова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**</a:t>
            </a:r>
            <a:r>
              <a:rPr lang="ru-RU" b="1" i="1" dirty="0" err="1" smtClean="0">
                <a:solidFill>
                  <a:schemeClr val="accent6">
                    <a:lumMod val="50000"/>
                  </a:schemeClr>
                </a:solidFill>
              </a:rPr>
              <a:t>ые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 материалы, (не) </a:t>
            </a:r>
            <a:r>
              <a:rPr lang="ru-RU" b="1" i="1" dirty="0" err="1" smtClean="0">
                <a:solidFill>
                  <a:schemeClr val="accent6">
                    <a:lumMod val="50000"/>
                  </a:schemeClr>
                </a:solidFill>
              </a:rPr>
              <a:t>прочита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**</a:t>
            </a:r>
            <a:r>
              <a:rPr lang="ru-RU" b="1" i="1" dirty="0" err="1" smtClean="0">
                <a:solidFill>
                  <a:schemeClr val="accent6">
                    <a:lumMod val="50000"/>
                  </a:schemeClr>
                </a:solidFill>
              </a:rPr>
              <a:t>ая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 книга, (не) </a:t>
            </a:r>
            <a:r>
              <a:rPr lang="ru-RU" b="1" i="1" dirty="0" err="1" smtClean="0">
                <a:solidFill>
                  <a:schemeClr val="accent6">
                    <a:lumMod val="50000"/>
                  </a:schemeClr>
                </a:solidFill>
              </a:rPr>
              <a:t>сдела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**</a:t>
            </a:r>
            <a:r>
              <a:rPr lang="ru-RU" b="1" i="1" dirty="0" err="1" smtClean="0">
                <a:solidFill>
                  <a:schemeClr val="accent6">
                    <a:lumMod val="50000"/>
                  </a:schemeClr>
                </a:solidFill>
              </a:rPr>
              <a:t>ые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 вовремя уроки, (не) вероятные про- исшествия, интересная книга, книга (не)большая, а интересная, материал (не) дорогой, а красивый, (не0 глубокий пруд, (не) веселое зрелище, (не)</a:t>
            </a:r>
            <a:r>
              <a:rPr lang="ru-RU" b="1" i="1" dirty="0" err="1" smtClean="0">
                <a:solidFill>
                  <a:schemeClr val="accent6">
                    <a:lumMod val="50000"/>
                  </a:schemeClr>
                </a:solidFill>
              </a:rPr>
              <a:t>ожиданные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 последствия, осе**</a:t>
            </a:r>
            <a:r>
              <a:rPr lang="ru-RU" b="1" i="1" dirty="0" err="1" smtClean="0">
                <a:solidFill>
                  <a:schemeClr val="accent6">
                    <a:lumMod val="50000"/>
                  </a:schemeClr>
                </a:solidFill>
              </a:rPr>
              <a:t>яя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 (не)погода, (не)</a:t>
            </a:r>
            <a:r>
              <a:rPr lang="ru-RU" b="1" i="1" dirty="0" err="1" smtClean="0">
                <a:solidFill>
                  <a:schemeClr val="accent6">
                    <a:lumMod val="50000"/>
                  </a:schemeClr>
                </a:solidFill>
              </a:rPr>
              <a:t>ряшливо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 одетый человек. Вовсе (не)интересный собеседник. </a:t>
            </a:r>
            <a:endParaRPr lang="ru-RU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                    Предложения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ru-RU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9144000" cy="5257800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r>
              <a:rPr lang="ru-RU" b="1" i="1" dirty="0" smtClean="0"/>
              <a:t>Карточка № </a:t>
            </a:r>
            <a:r>
              <a:rPr lang="ru-RU" b="1" i="1" dirty="0" smtClean="0"/>
              <a:t>2.</a:t>
            </a:r>
            <a:endParaRPr lang="ru-RU" b="1" i="1" dirty="0" smtClean="0"/>
          </a:p>
          <a:p>
            <a:pPr>
              <a:buNone/>
            </a:pPr>
            <a:r>
              <a:rPr lang="ru-RU" dirty="0" smtClean="0"/>
              <a:t>         Придумать предложения , используя отрицательные местоимения с предлогами. Объяснить написание.</a:t>
            </a:r>
          </a:p>
          <a:p>
            <a:pPr>
              <a:buNone/>
            </a:pPr>
            <a:r>
              <a:rPr lang="ru-RU" dirty="0" smtClean="0"/>
              <a:t>Слова. Не беспокоиться, не прикасаться, не разговаривать, не рассчитывать, не надеяться, не нуждаться.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ОБРАЗЕЦ</a:t>
            </a:r>
            <a:r>
              <a:rPr lang="ru-RU" dirty="0" smtClean="0"/>
              <a:t>: Вам не следует ни о чем беспокоиться.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283096"/>
                </a:solidFill>
              </a:rPr>
              <a:t>Слитное и раздельное написание </a:t>
            </a:r>
            <a:r>
              <a:rPr lang="ru-RU" sz="2800" b="1" i="1" dirty="0" smtClean="0">
                <a:solidFill>
                  <a:srgbClr val="283096"/>
                </a:solidFill>
              </a:rPr>
              <a:t>НЕ</a:t>
            </a:r>
            <a:r>
              <a:rPr lang="ru-RU" sz="2800" dirty="0" smtClean="0">
                <a:solidFill>
                  <a:srgbClr val="283096"/>
                </a:solidFill>
              </a:rPr>
              <a:t> и </a:t>
            </a:r>
            <a:r>
              <a:rPr lang="ru-RU" sz="2800" b="1" i="1" dirty="0" smtClean="0">
                <a:solidFill>
                  <a:srgbClr val="283096"/>
                </a:solidFill>
              </a:rPr>
              <a:t>НИ</a:t>
            </a:r>
            <a:r>
              <a:rPr lang="ru-RU" sz="2800" dirty="0" smtClean="0">
                <a:solidFill>
                  <a:srgbClr val="283096"/>
                </a:solidFill>
              </a:rPr>
              <a:t> в различных частях речи.</a:t>
            </a:r>
            <a:endParaRPr lang="ru-RU" sz="2800" dirty="0">
              <a:solidFill>
                <a:srgbClr val="28309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9144000" cy="5257800"/>
          </a:xfrm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b="1" dirty="0" smtClean="0"/>
              <a:t>Карточка № </a:t>
            </a:r>
            <a:r>
              <a:rPr lang="ru-RU" b="1" dirty="0" smtClean="0"/>
              <a:t>3.</a:t>
            </a:r>
            <a:endParaRPr lang="ru-RU" b="1" dirty="0" smtClean="0"/>
          </a:p>
          <a:p>
            <a:pPr>
              <a:buNone/>
            </a:pPr>
            <a:r>
              <a:rPr lang="ru-RU" dirty="0" smtClean="0"/>
              <a:t>          </a:t>
            </a:r>
            <a:r>
              <a:rPr lang="ru-RU" sz="2800" b="1" i="1" dirty="0" smtClean="0">
                <a:solidFill>
                  <a:srgbClr val="C00000"/>
                </a:solidFill>
              </a:rPr>
              <a:t>Раскрыть скобки, объяснить написание </a:t>
            </a:r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</a:rPr>
              <a:t>НЕ</a:t>
            </a:r>
            <a:r>
              <a:rPr lang="ru-RU" sz="2800" b="1" i="1" dirty="0" smtClean="0"/>
              <a:t>.</a:t>
            </a:r>
          </a:p>
          <a:p>
            <a:pPr>
              <a:buNone/>
            </a:pPr>
            <a:r>
              <a:rPr lang="ru-RU" sz="2800" b="1" i="1" dirty="0" smtClean="0"/>
              <a:t>           (Не) был, (не) </a:t>
            </a:r>
            <a:r>
              <a:rPr lang="ru-RU" sz="2800" b="1" i="1" dirty="0" err="1" smtClean="0"/>
              <a:t>годовал</a:t>
            </a:r>
            <a:r>
              <a:rPr lang="ru-RU" sz="2800" b="1" i="1" dirty="0" smtClean="0"/>
              <a:t>, (</a:t>
            </a:r>
            <a:r>
              <a:rPr lang="ru-RU" sz="2800" b="1" i="1" dirty="0" err="1" smtClean="0"/>
              <a:t>не</a:t>
            </a:r>
            <a:r>
              <a:rPr lang="ru-RU" sz="2800" b="1" i="1" dirty="0" smtClean="0"/>
              <a:t>) </a:t>
            </a:r>
            <a:r>
              <a:rPr lang="ru-RU" sz="2800" b="1" i="1" dirty="0" err="1" smtClean="0"/>
              <a:t>истовствовал</a:t>
            </a:r>
            <a:r>
              <a:rPr lang="ru-RU" sz="2800" b="1" i="1" dirty="0" smtClean="0"/>
              <a:t>, (</a:t>
            </a:r>
            <a:r>
              <a:rPr lang="ru-RU" sz="2800" b="1" i="1" dirty="0" err="1" smtClean="0"/>
              <a:t>не</a:t>
            </a:r>
            <a:r>
              <a:rPr lang="ru-RU" sz="2800" b="1" i="1" dirty="0" smtClean="0"/>
              <a:t>) препятствовал, (не) прикоснулся,  (не) интересовался, (не) пренебрегал, (не) здоровится, (не) боится, (не) </a:t>
            </a:r>
            <a:r>
              <a:rPr lang="ru-RU" sz="2800" b="1" i="1" dirty="0" err="1" smtClean="0"/>
              <a:t>взлюбил</a:t>
            </a:r>
            <a:r>
              <a:rPr lang="ru-RU" sz="2800" b="1" i="1" dirty="0" smtClean="0"/>
              <a:t>, (</a:t>
            </a:r>
            <a:r>
              <a:rPr lang="ru-RU" sz="2800" b="1" i="1" dirty="0" err="1" smtClean="0"/>
              <a:t>не</a:t>
            </a:r>
            <a:r>
              <a:rPr lang="ru-RU" sz="2800" b="1" i="1" dirty="0" smtClean="0"/>
              <a:t>) удивился, (не) насладился, (не) проглотил, (не) пренебрегая, (не) взирая, (не) задавали, (не) строишь, (не) будешь, (не) останавливаясь.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</a:rPr>
              <a:t>Слитное и раздельное написание НЕ и НИ в различных частях речи</a:t>
            </a:r>
            <a:r>
              <a:rPr lang="ru-RU" sz="3200" b="1" i="1" dirty="0" smtClean="0"/>
              <a:t>.</a:t>
            </a:r>
            <a:endParaRPr lang="ru-RU" sz="32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9144000" cy="5257800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b="1" dirty="0" smtClean="0"/>
              <a:t>Карточка № </a:t>
            </a:r>
            <a:r>
              <a:rPr lang="ru-RU" b="1" dirty="0" smtClean="0"/>
              <a:t>4.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        </a:t>
            </a:r>
            <a:r>
              <a:rPr lang="ru-RU" b="1" i="1" dirty="0" smtClean="0">
                <a:solidFill>
                  <a:srgbClr val="C00000"/>
                </a:solidFill>
              </a:rPr>
              <a:t>Списать, раскрывая скобки. Объяснить написание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НЕ. 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          (</a:t>
            </a: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Не) спеши языком, а спеши делом. На чужой роток (не) накинешь платок. Под лежачий камень вода (не) течёт. Сей в(не) </a:t>
            </a:r>
            <a:r>
              <a:rPr lang="ru-RU" sz="2400" b="1" i="1" dirty="0" err="1" smtClean="0">
                <a:solidFill>
                  <a:schemeClr val="accent6">
                    <a:lumMod val="50000"/>
                  </a:schemeClr>
                </a:solidFill>
              </a:rPr>
              <a:t>настье</a:t>
            </a: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, а убирай в ведро. (Не) доброе слово больнее огня жжет. (Не) ясная речь – это мутное зеркало. В (не) дружной семье добра (не) бывает. Честный правды  (не) боится. Правда (не) живёт рядом с (не)правдой. Кто (ни) чего (не) делает, тому всегда (не) когда. Друзья в (не) счастье  познаются.</a:t>
            </a:r>
            <a:endParaRPr lang="ru-RU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  <a:solidFill>
            <a:schemeClr val="bg2">
              <a:lumMod val="90000"/>
            </a:schemeClr>
          </a:solidFill>
        </p:spPr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chemeClr val="accent5">
                    <a:lumMod val="75000"/>
                  </a:schemeClr>
                </a:solidFill>
              </a:rPr>
              <a:t>Восстановление знаков препинания, раскрывая скобки.</a:t>
            </a:r>
            <a:endParaRPr lang="ru-RU" sz="2800" b="1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9144000" cy="5257800"/>
          </a:xfrm>
          <a:solidFill>
            <a:srgbClr val="00FFFF"/>
          </a:solidFill>
        </p:spPr>
        <p:txBody>
          <a:bodyPr>
            <a:normAutofit/>
          </a:bodyPr>
          <a:lstStyle/>
          <a:p>
            <a:r>
              <a:rPr lang="ru-RU" sz="2600" b="1" i="1" dirty="0" smtClean="0">
                <a:solidFill>
                  <a:srgbClr val="1A0A90"/>
                </a:solidFill>
              </a:rPr>
              <a:t>Карточка № </a:t>
            </a:r>
            <a:r>
              <a:rPr lang="ru-RU" sz="2600" b="1" i="1" dirty="0" smtClean="0">
                <a:solidFill>
                  <a:srgbClr val="1A0A90"/>
                </a:solidFill>
              </a:rPr>
              <a:t>5.</a:t>
            </a:r>
            <a:endParaRPr lang="ru-RU" sz="2600" b="1" i="1" dirty="0" smtClean="0">
              <a:solidFill>
                <a:srgbClr val="1A0A90"/>
              </a:solidFill>
            </a:endParaRPr>
          </a:p>
          <a:p>
            <a:pPr>
              <a:buNone/>
            </a:pPr>
            <a:r>
              <a:rPr lang="ru-RU" sz="2400" b="1" i="1" dirty="0" smtClean="0"/>
              <a:t>          Для того, чтобы создать подставку для памятника Петру </a:t>
            </a:r>
            <a:r>
              <a:rPr lang="en-US" sz="2400" b="1" i="1" dirty="0" smtClean="0"/>
              <a:t>I</a:t>
            </a:r>
            <a:r>
              <a:rPr lang="ru-RU" sz="2400" b="1" i="1" dirty="0" smtClean="0"/>
              <a:t> потребовался огромный камень который долгое время (не, ни) как (не) могли найти. Однажды крестьянин сообщил что (не) далеко от Петербурга есть очень большой камень который объять (не)возможно.</a:t>
            </a:r>
          </a:p>
          <a:p>
            <a:pPr>
              <a:buNone/>
            </a:pPr>
            <a:r>
              <a:rPr lang="ru-RU" sz="2400" b="1" i="1" dirty="0" smtClean="0"/>
              <a:t>          Скульптор Фальконе  поехал смотреть этот камень. Он весил около тысячи пудов и (не, ни) кто (не, ни) знал как его доставить на место. Мастера обрабатывали его во время передвижения.</a:t>
            </a:r>
          </a:p>
          <a:p>
            <a:pPr>
              <a:buNone/>
            </a:pPr>
            <a:r>
              <a:rPr lang="ru-RU" sz="2400" b="1" i="1" dirty="0" smtClean="0"/>
              <a:t>         После открытия памятника была выпущена (не) большая медаль на которой  изображены передвигающие камень рабочие и выбиты слова дерзновению подобно.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</a:rPr>
              <a:t>Слитное и раздельное написание НЕ и НИ в различных частях речи</a:t>
            </a:r>
            <a:r>
              <a:rPr lang="ru-RU" sz="3200" b="1" i="1" dirty="0" smtClean="0"/>
              <a:t>.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9144000" cy="5257800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sz="3200" b="1" i="1" dirty="0" smtClean="0"/>
              <a:t>Карточка № </a:t>
            </a:r>
            <a:r>
              <a:rPr lang="ru-RU" sz="3200" b="1" i="1" dirty="0" smtClean="0"/>
              <a:t>6. </a:t>
            </a:r>
            <a:endParaRPr lang="ru-RU" sz="3200" b="1" i="1" dirty="0" smtClean="0"/>
          </a:p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Переписать, вставляя пропущенные буквы</a:t>
            </a:r>
            <a:r>
              <a:rPr lang="ru-RU" b="1" dirty="0" smtClean="0">
                <a:solidFill>
                  <a:srgbClr val="FF0000"/>
                </a:solidFill>
              </a:rPr>
              <a:t>.</a:t>
            </a:r>
          </a:p>
          <a:p>
            <a:pPr>
              <a:buNone/>
            </a:pPr>
            <a:r>
              <a:rPr lang="ru-RU" sz="4000" b="1" i="1" dirty="0" smtClean="0"/>
              <a:t>      Н*что,   </a:t>
            </a:r>
            <a:r>
              <a:rPr lang="ru-RU" sz="4000" b="1" i="1" dirty="0" err="1" smtClean="0"/>
              <a:t>н</a:t>
            </a:r>
            <a:r>
              <a:rPr lang="ru-RU" sz="4000" b="1" i="1" dirty="0" smtClean="0"/>
              <a:t>*(с) кем,   </a:t>
            </a:r>
            <a:r>
              <a:rPr lang="ru-RU" sz="4000" b="1" i="1" dirty="0" err="1" smtClean="0"/>
              <a:t>н</a:t>
            </a:r>
            <a:r>
              <a:rPr lang="ru-RU" sz="4000" b="1" i="1" dirty="0" smtClean="0"/>
              <a:t>*(к) кому,   </a:t>
            </a:r>
            <a:r>
              <a:rPr lang="ru-RU" sz="4000" b="1" i="1" dirty="0" err="1" smtClean="0"/>
              <a:t>н</a:t>
            </a:r>
            <a:r>
              <a:rPr lang="ru-RU" sz="4000" b="1" i="1" dirty="0" smtClean="0"/>
              <a:t>*(с)чем,   </a:t>
            </a:r>
            <a:r>
              <a:rPr lang="ru-RU" sz="4000" b="1" i="1" dirty="0" err="1" smtClean="0"/>
              <a:t>н</a:t>
            </a:r>
            <a:r>
              <a:rPr lang="ru-RU" sz="4000" b="1" i="1" dirty="0" smtClean="0"/>
              <a:t>*(за) чем,    </a:t>
            </a:r>
            <a:r>
              <a:rPr lang="ru-RU" sz="4000" b="1" i="1" dirty="0" err="1" smtClean="0"/>
              <a:t>н</a:t>
            </a:r>
            <a:r>
              <a:rPr lang="ru-RU" sz="4000" b="1" i="1" dirty="0" smtClean="0"/>
              <a:t>*(от)куда,    </a:t>
            </a:r>
            <a:r>
              <a:rPr lang="ru-RU" sz="4000" b="1" i="1" dirty="0" err="1" smtClean="0"/>
              <a:t>н</a:t>
            </a:r>
            <a:r>
              <a:rPr lang="ru-RU" sz="4000" b="1" i="1" dirty="0" smtClean="0"/>
              <a:t>*кто,   </a:t>
            </a:r>
            <a:r>
              <a:rPr lang="ru-RU" sz="4000" b="1" i="1" dirty="0" err="1" smtClean="0"/>
              <a:t>н</a:t>
            </a:r>
            <a:r>
              <a:rPr lang="ru-RU" sz="4000" b="1" i="1" dirty="0" smtClean="0"/>
              <a:t>*(на) кого,  </a:t>
            </a:r>
            <a:r>
              <a:rPr lang="ru-RU" sz="4000" b="1" i="1" dirty="0" err="1" smtClean="0"/>
              <a:t>н</a:t>
            </a:r>
            <a:r>
              <a:rPr lang="ru-RU" sz="4000" b="1" i="1" dirty="0" smtClean="0"/>
              <a:t>*чем,  </a:t>
            </a:r>
            <a:r>
              <a:rPr lang="ru-RU" sz="4000" b="1" i="1" dirty="0" err="1" smtClean="0"/>
              <a:t>н</a:t>
            </a:r>
            <a:r>
              <a:rPr lang="ru-RU" sz="4000" b="1" i="1" dirty="0" smtClean="0"/>
              <a:t>*откуда,   </a:t>
            </a:r>
            <a:r>
              <a:rPr lang="ru-RU" sz="4000" b="1" i="1" dirty="0" err="1" smtClean="0"/>
              <a:t>н</a:t>
            </a:r>
            <a:r>
              <a:rPr lang="ru-RU" sz="4000" b="1" i="1" dirty="0" smtClean="0"/>
              <a:t>*который,   </a:t>
            </a:r>
            <a:r>
              <a:rPr lang="ru-RU" sz="4000" b="1" i="1" dirty="0" err="1" smtClean="0"/>
              <a:t>н</a:t>
            </a:r>
            <a:r>
              <a:rPr lang="ru-RU" sz="4000" b="1" i="1" dirty="0" smtClean="0"/>
              <a:t>*(в) какой,  </a:t>
            </a:r>
            <a:r>
              <a:rPr lang="ru-RU" sz="4000" b="1" i="1" dirty="0" err="1" smtClean="0"/>
              <a:t>н</a:t>
            </a:r>
            <a:r>
              <a:rPr lang="ru-RU" sz="4000" b="1" i="1" dirty="0" smtClean="0"/>
              <a:t>*каких. </a:t>
            </a:r>
            <a:endParaRPr lang="ru-RU" sz="4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149</TotalTime>
  <Words>814</Words>
  <Application>Microsoft Office PowerPoint</Application>
  <PresentationFormat>Экран (4:3)</PresentationFormat>
  <Paragraphs>43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Обычная</vt:lpstr>
      <vt:lpstr>Русский   язык. 5 класс. Тема:  « карточки  для  индивидуального  опроса учащихся.»</vt:lpstr>
      <vt:lpstr>Контроль  знаний и умений учащихся.</vt:lpstr>
      <vt:lpstr>Контроль знаний  учащихся.</vt:lpstr>
      <vt:lpstr>Слитное и раздельное написание НЕ и НИ в различных частях речи.</vt:lpstr>
      <vt:lpstr>                    Предложения.</vt:lpstr>
      <vt:lpstr>Слитное и раздельное написание НЕ и НИ в различных частях речи.</vt:lpstr>
      <vt:lpstr>Слитное и раздельное написание НЕ и НИ в различных частях речи.</vt:lpstr>
      <vt:lpstr>Восстановление знаков препинания, раскрывая скобки.</vt:lpstr>
      <vt:lpstr>Слитное и раздельное написание НЕ и НИ в различных частях речи.</vt:lpstr>
      <vt:lpstr>Написание частицы  НЕ с причастиями.</vt:lpstr>
      <vt:lpstr>          Спасибо    за    работу 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38</cp:revision>
  <dcterms:modified xsi:type="dcterms:W3CDTF">2022-10-11T13:24:07Z</dcterms:modified>
</cp:coreProperties>
</file>