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38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842" autoAdjust="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4:37:35.45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24575,'6'0'0,"0"1"0,0-1 0,1 1 0,-1 0 0,0 0 0,-1 1 0,1 0 0,0 0 0,0 0 0,8 5 0,-2 2 0,0-1 0,-1 1 0,14 14 0,260 262 0,-238-235 0,50 66 0,-69-82 0,-2 2 0,-2 0 0,40 80 0,-39-58 0,24 60 0,-35-80 0,-5-17 0,9 38 0,-13-35-455,2 0 0,11 29 0,-11-37-6371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5:00:43.9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24575,'13'0'0,"-1"0"0,0 1 0,0 0 0,14 5 0,-19-4 0,0 0 0,-1 1 0,0 0 0,1 0 0,-1 0 0,-1 1 0,1 0 0,9 8 0,-6-5 0,-1 0 0,1 0 0,0-1 0,0-1 0,1 0 0,0 0 0,0-1 0,0 0 0,0 0 0,0-1 0,1-1 0,0 0 0,-1 0 0,1-1 0,20-1 0,12 1 0,127-5 0,-160 3 0,0-1 0,0-1 0,0 0 0,0 0 0,0-1 0,0-1 0,-1 1 0,0-1 0,0-1 0,9-7 0,-5 5 0,-2 1 44,0 2 0,17-7 0,-6 3-1541,-6 2-5329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5:00:48.0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24575,'1'4'0,"1"0"0,0 0 0,0 0 0,0 0 0,0 0 0,1-1 0,-1 1 0,1-1 0,0 1 0,0-1 0,1 0 0,3 2 0,1 4 0,4 2 0,0-1 0,0 0 0,1-1 0,25 14 0,60 24 0,-97-46 0,9 3 0,0-1 0,1 0 0,-1 0 0,1-1 0,0 0 0,12-1 0,68-1 0,-48-2 0,-33 2 43,-1 0 0,0-1-1,0 0 1,0-1 0,0 0-1,0-1 1,9-3 0,-12 4-175,-1-1 1,0 0 0,0 0-1,-1 0 1,1 0 0,-1-1 0,1 0-1,-1 0 1,0 0 0,0-1 0,-1 1-1,5-7 1,0-4-6695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5:00:51.38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24575,'7'1'0,"-1"0"0,1 1 0,0 0 0,-1 0 0,0 0 0,1 1 0,-1 0 0,0 0 0,0 0 0,8 7 0,19 9 0,-4-6 0,1-2 0,50 11 0,-67-19 69,0 0-1,0-2 0,1 1 0,23-2 1,-29 0-240,-1-1 0,1 0 1,0-1-1,0 0 0,0 0 1,-1 0-1,0-1 0,1 0 1,8-6-1,-2 0-6655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5:13:24.0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24575,'4'1'0,"-1"1"0,1-1 0,0 1 0,-1 0 0,1 0 0,-1 0 0,1 0 0,-1 0 0,0 1 0,0-1 0,0 1 0,3 4 0,-2-2 0,31 27 0,-2 3 0,36 48 0,-59-69 0,0 0 0,-1 1 0,-1 0 0,0 0 0,-2 1 0,1 0 0,-2 0 0,0 1 0,5 30 0,-7-26-94,1 0 0,2 0 0,0-1 0,9 21 0,-8-21-801,-1-4-5931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5:15:14.9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24575,'1'7'0,"0"1"0,0-1 0,0 0 0,1 0 0,0 0 0,0 0 0,1-1 0,0 1 0,0-1 0,6 9 0,6 8 0,25 29 0,-17-24 0,-4 0 0,-1 1 0,23 51 0,-26-49 0,1-1 0,29 41 0,-38-58 0,0 0 0,0 0 0,-1 1 0,-1-1 0,0 1 0,-1 1 0,3 21 0,-6-31 0,11 44 203,-4-17-987,8 63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64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103.35938" units="1/cm"/>
          <inkml:channelProperty channel="Y" name="resolution" value="53.33333" units="1/cm"/>
          <inkml:channelProperty channel="T" name="resolution" value="1" units="1/dev"/>
        </inkml:channelProperties>
      </inkml:inkSource>
      <inkml:timestamp xml:id="ts0" timeString="2022-10-11T08:53:15.572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6059 10081 0,'-27'0'828,"27"-27"-812,-26 27-16,0 0 15,-1 0 17</inkml:trace>
  <inkml:trace contextRef="#ctx0" brushRef="#br0" timeOffset="1023.9712">5953 10054 0</inkml:trace>
  <inkml:trace contextRef="#ctx0" brushRef="#br0" timeOffset="13105.0723">3731 14393 0,'0'27'688,"0"-1"-563,0-52 234,0-1-343</inkml:trace>
  <inkml:trace contextRef="#ctx0" brushRef="#br0" timeOffset="14740.3694">3731 14393 0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F62AD-56C6-47D4-A228-8E3724C6A66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CB252-B859-45E0-9579-EF0816E33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783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FE6E8A-9FB5-EA7D-D7ED-F022B26D5A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1EA018A-2B23-F967-AF1E-5852FAAC9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F10818-7169-54B7-0271-D5AFAE70C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054E97-B456-31E3-5577-372131997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52F424-1C59-3B7C-7646-15E43B78A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21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12D92-2C92-B71C-BEE3-498727CC0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E83645C-13E0-08C1-8FB9-0473F7DBA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86BFB5-4981-3DF5-E1F0-2C56B30C7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C29835-0E80-B7D3-8C98-2E06FE50A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99D9FA-AED0-59A3-49BD-814344F22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03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EED68B6-24FC-E338-9398-1D0280ED9F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FE03DA-B37A-64D9-53B9-B4AAB511A7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7F7185-D7E5-62BF-17BF-78FA8448C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534146-DD92-7C71-B985-43D7F4FEE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BFB1D8-A0A4-30F1-0BF0-DBDE60A32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632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93AB05-51B8-8788-9E68-A006B66DF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A2A1A-8B48-BD3E-A635-2D0256227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BE737B-54D0-30D7-8F7D-19CB59FD1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ED4E2C-3E24-9E39-177E-890141C54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757792-AADD-83B1-FCAE-D3EB5FC1D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19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FF6EE-43EF-F3C1-2FC8-4969E5F99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9992BC-0C18-06E3-8D21-1BF6D52FF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A63396-3D07-552C-1E04-D4DFE6A1A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9E2B07-0C83-469D-64EC-5C9626671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702286-E237-94C7-5D61-82F984933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307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3562D3-8F1D-09C0-89A7-6D599B7F5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0D6E7D-557F-0F67-589A-9378E4AE83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C49458D-0038-991D-573E-A51D1E63D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8EE123-7A16-89AB-C45C-94309F602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85BD45-2D02-8746-9A9C-E3831C7EE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159EA6-02D0-7157-4ED8-0353423BB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318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4F3B04-C487-B40F-0B83-F6FC2FE96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C4C0D7-868F-5533-A1EC-607F2B2B41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11C2F7-BEF8-D964-31AD-4402DA967B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60A2BB3-088F-88FF-CA09-9012B55B8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09D7CAC-7DA9-03F7-BEBD-0F1704A1A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356B1C3-D25C-6A3D-30BA-A597181F7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0499B67-4C4F-5238-1D2B-AF79FC1C5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7264207-C0C4-5AD0-3866-D760803FE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11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E1002C-7047-ACDC-DD11-8A929C253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D48F9B5-282C-117F-FC7F-EAFD3E497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C311EA7-472A-A460-DB23-0B5E5AC37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C8F0F4C-B6A1-F2B7-2CC0-A1543D6E1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81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5B7E244-EEC4-3BE5-6C7B-25F883907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5B3D839-F230-C6E0-ECC1-52653E655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CFB9EF-4E4D-3991-FA21-29BEF610D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19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41624-9670-7DF9-1142-7E6302A2D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60810A-7CD2-4923-3BC1-62572E6277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03E49E-5CCB-DB34-AE1E-860849345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FD1AB2-3C4A-A084-CF9B-253F16DFD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FE0236-F008-AEE5-46EC-59F1DCA82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C89BE3-1B67-2251-DEA2-FC3A55E76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529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2CD5C1-CEBA-F5D7-D28B-B8693E2E7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7193132-479C-C57C-0F3D-CD2A7EA727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35AB73-FFB2-59BB-C296-161721522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0FE329D-F61E-D29E-9A3C-03BD2C92B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0A39A7-D3F3-B818-B352-4FE3A5301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C1E5DC-069B-B423-CD1E-B055D468B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112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38A4C3-73CD-4919-4D0E-43E377DC8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CBF6F0-2DD9-0256-415A-DFC088B7D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1CC444-871A-4AE7-8618-E22D1D124B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22D68E-B1EF-AA18-5990-83574990C6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6AA888-7448-9BDF-1D05-8F1F86FBDF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62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customXml" Target="../ink/ink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4.xml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customXml" Target="../ink/ink3.xml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customXml" Target="../ink/ink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7.xml"/><Relationship Id="rId5" Type="http://schemas.openxmlformats.org/officeDocument/2006/relationships/image" Target="../media/image14.png"/><Relationship Id="rId4" Type="http://schemas.openxmlformats.org/officeDocument/2006/relationships/customXml" Target="../ink/ink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6772647-AE9D-D553-5C47-43084095362B}"/>
              </a:ext>
            </a:extLst>
          </p:cNvPr>
          <p:cNvSpPr/>
          <p:nvPr/>
        </p:nvSpPr>
        <p:spPr>
          <a:xfrm>
            <a:off x="8410575" y="177167"/>
            <a:ext cx="3413761" cy="501014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Геометрия – 10 класс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52B1672-23D4-E739-0F30-F8C3909FE1C7}"/>
              </a:ext>
            </a:extLst>
          </p:cNvPr>
          <p:cNvSpPr/>
          <p:nvPr/>
        </p:nvSpPr>
        <p:spPr>
          <a:xfrm>
            <a:off x="4423410" y="5378701"/>
            <a:ext cx="74009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Автор : Салтыкова Руслана </a:t>
            </a:r>
            <a:r>
              <a:rPr lang="ru-RU" sz="2000" b="1" i="1" dirty="0" err="1">
                <a:latin typeface="Bookman Old Style" panose="02050604050505020204" pitchFamily="18" charset="0"/>
              </a:rPr>
              <a:t>Алусьевна</a:t>
            </a:r>
            <a:r>
              <a:rPr lang="ru-RU" sz="2000" b="1" i="1" dirty="0">
                <a:latin typeface="Bookman Old Style" panose="02050604050505020204" pitchFamily="18" charset="0"/>
              </a:rPr>
              <a:t>, </a:t>
            </a:r>
          </a:p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учитель математики</a:t>
            </a:r>
          </a:p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МАОУ «Средняя школа № 5» </a:t>
            </a:r>
          </a:p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г. Когалым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6D41471-8F2B-CD16-7BED-0DAEAC838938}"/>
              </a:ext>
            </a:extLst>
          </p:cNvPr>
          <p:cNvSpPr/>
          <p:nvPr/>
        </p:nvSpPr>
        <p:spPr>
          <a:xfrm>
            <a:off x="1485901" y="1754177"/>
            <a:ext cx="10338435" cy="25545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  <a:bevelB prst="convex"/>
          </a:sp3d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5000" b="1" i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latin typeface="Bookman Old Style" panose="02050604050505020204" pitchFamily="18" charset="0"/>
              </a:rPr>
              <a:t>Углы и отрезки, связанные с окружностью</a:t>
            </a:r>
          </a:p>
          <a:p>
            <a:pPr algn="ctr">
              <a:defRPr/>
            </a:pPr>
            <a:endParaRPr lang="ru-RU" sz="3000" b="1" dirty="0">
              <a:ln w="19050">
                <a:solidFill>
                  <a:prstClr val="white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  <a:p>
            <a:pPr algn="ctr">
              <a:defRPr/>
            </a:pPr>
            <a:r>
              <a:rPr lang="ru-RU" sz="3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Урок 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DCAADB7-005B-E064-CB8F-010978FB7B26}"/>
              </a:ext>
            </a:extLst>
          </p:cNvPr>
          <p:cNvSpPr/>
          <p:nvPr/>
        </p:nvSpPr>
        <p:spPr>
          <a:xfrm>
            <a:off x="87087" y="161925"/>
            <a:ext cx="1142999" cy="6543675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8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Тема урока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3747B61-0F5D-C2CF-5D36-B3A60C8D3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7" y="3860812"/>
            <a:ext cx="3335656" cy="269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29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2095500" y="906495"/>
            <a:ext cx="9786937" cy="9298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любом описанном четырёхугольнике суммы противоположных сторон равны.</a:t>
            </a:r>
            <a:endParaRPr lang="ru-RU" sz="24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6B9A0E-FCAD-B0CC-0506-CEFC3432234D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065482-9C2B-1D39-82D8-FDC42D929CEE}"/>
              </a:ext>
            </a:extLst>
          </p:cNvPr>
          <p:cNvSpPr/>
          <p:nvPr/>
        </p:nvSpPr>
        <p:spPr>
          <a:xfrm>
            <a:off x="174885" y="906494"/>
            <a:ext cx="1808705" cy="475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95A1F7C-C500-A3DF-EF96-54AF5FCFD237}"/>
              </a:ext>
            </a:extLst>
          </p:cNvPr>
          <p:cNvSpPr/>
          <p:nvPr/>
        </p:nvSpPr>
        <p:spPr>
          <a:xfrm>
            <a:off x="6703209" y="3445242"/>
            <a:ext cx="4431515" cy="7402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АВ + С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D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В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C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+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AD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35FAD4A-E125-7320-5EC1-4062DCBCBF13}"/>
              </a:ext>
            </a:extLst>
          </p:cNvPr>
          <p:cNvSpPr>
            <a:spLocks noChangeAspect="1"/>
          </p:cNvSpPr>
          <p:nvPr/>
        </p:nvSpPr>
        <p:spPr>
          <a:xfrm>
            <a:off x="1983590" y="3217757"/>
            <a:ext cx="1988335" cy="198833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1D7CC3FA-F46D-6143-1DD4-F52E6968730E}"/>
              </a:ext>
            </a:extLst>
          </p:cNvPr>
          <p:cNvCxnSpPr>
            <a:cxnSpLocks/>
          </p:cNvCxnSpPr>
          <p:nvPr/>
        </p:nvCxnSpPr>
        <p:spPr>
          <a:xfrm>
            <a:off x="1257300" y="3169111"/>
            <a:ext cx="2443685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5705E9A3-4971-1E64-9260-B71E7C6EB45F}"/>
              </a:ext>
            </a:extLst>
          </p:cNvPr>
          <p:cNvSpPr/>
          <p:nvPr/>
        </p:nvSpPr>
        <p:spPr>
          <a:xfrm>
            <a:off x="2108862" y="5509006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В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8EFCDB1D-90CA-6B22-B442-F428CBF78BAB}"/>
              </a:ext>
            </a:extLst>
          </p:cNvPr>
          <p:cNvSpPr/>
          <p:nvPr/>
        </p:nvSpPr>
        <p:spPr>
          <a:xfrm>
            <a:off x="3638723" y="2795479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D</a:t>
            </a:r>
            <a:endParaRPr lang="ru-RU" sz="2200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5BD56D-7180-BDCD-2566-756A91AEBCA7}"/>
              </a:ext>
            </a:extLst>
          </p:cNvPr>
          <p:cNvSpPr/>
          <p:nvPr/>
        </p:nvSpPr>
        <p:spPr>
          <a:xfrm>
            <a:off x="820447" y="2795480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А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BB716EDA-247E-96A7-D1A4-9320E02441E2}"/>
              </a:ext>
            </a:extLst>
          </p:cNvPr>
          <p:cNvCxnSpPr>
            <a:cxnSpLocks/>
          </p:cNvCxnSpPr>
          <p:nvPr/>
        </p:nvCxnSpPr>
        <p:spPr>
          <a:xfrm flipH="1">
            <a:off x="2479142" y="4803881"/>
            <a:ext cx="1764246" cy="70512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FDE7543-CCC1-75F0-EDD1-19021BB8EBCA}"/>
              </a:ext>
            </a:extLst>
          </p:cNvPr>
          <p:cNvCxnSpPr>
            <a:cxnSpLocks/>
          </p:cNvCxnSpPr>
          <p:nvPr/>
        </p:nvCxnSpPr>
        <p:spPr>
          <a:xfrm flipH="1" flipV="1">
            <a:off x="1257301" y="3175178"/>
            <a:ext cx="1286008" cy="233382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20E747D-D6E6-5D20-6E96-617FA9D9BF97}"/>
              </a:ext>
            </a:extLst>
          </p:cNvPr>
          <p:cNvCxnSpPr>
            <a:cxnSpLocks/>
          </p:cNvCxnSpPr>
          <p:nvPr/>
        </p:nvCxnSpPr>
        <p:spPr>
          <a:xfrm>
            <a:off x="3680740" y="3169111"/>
            <a:ext cx="562648" cy="163477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6344D9C-B6A6-D496-F442-5CF8628CB16B}"/>
              </a:ext>
            </a:extLst>
          </p:cNvPr>
          <p:cNvSpPr/>
          <p:nvPr/>
        </p:nvSpPr>
        <p:spPr>
          <a:xfrm>
            <a:off x="4117518" y="4675573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40256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2095500" y="906495"/>
            <a:ext cx="9786937" cy="12060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Угол между касательной и хордой, проходящей через точку касания, измеряется половиной заключённой в нём дуги.</a:t>
            </a:r>
            <a:endParaRPr lang="ru-RU" sz="24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6B9A0E-FCAD-B0CC-0506-CEFC3432234D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065482-9C2B-1D39-82D8-FDC42D929CEE}"/>
              </a:ext>
            </a:extLst>
          </p:cNvPr>
          <p:cNvSpPr/>
          <p:nvPr/>
        </p:nvSpPr>
        <p:spPr>
          <a:xfrm>
            <a:off x="174885" y="906494"/>
            <a:ext cx="1808705" cy="475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id="{E85C358A-2BED-C6E7-7615-B814516F1096}"/>
                  </a:ext>
                </a:extLst>
              </p:cNvPr>
              <p:cNvSpPr/>
              <p:nvPr/>
            </p:nvSpPr>
            <p:spPr>
              <a:xfrm>
                <a:off x="6589700" y="3218244"/>
                <a:ext cx="2249500" cy="993679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𝛃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 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∙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</m:t>
                    </m:r>
                  </m:oMath>
                </a14:m>
                <a:r>
                  <a:rPr lang="ru-RU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 АВ</a:t>
                </a:r>
              </a:p>
            </p:txBody>
          </p:sp>
        </mc:Choice>
        <mc:Fallback xmlns=""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id="{E85C358A-2BED-C6E7-7615-B814516F10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9700" y="3218244"/>
                <a:ext cx="2249500" cy="9936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7" name="Группа 56">
            <a:extLst>
              <a:ext uri="{FF2B5EF4-FFF2-40B4-BE49-F238E27FC236}">
                <a16:creationId xmlns:a16="http://schemas.microsoft.com/office/drawing/2014/main" id="{C9AFE954-57E6-C7E4-A5BB-E35DEAF6604B}"/>
              </a:ext>
            </a:extLst>
          </p:cNvPr>
          <p:cNvGrpSpPr/>
          <p:nvPr/>
        </p:nvGrpSpPr>
        <p:grpSpPr>
          <a:xfrm>
            <a:off x="961757" y="3106732"/>
            <a:ext cx="4032001" cy="2658892"/>
            <a:chOff x="961757" y="3106732"/>
            <a:chExt cx="4032001" cy="2658892"/>
          </a:xfrm>
        </p:grpSpPr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135FAD4A-E125-7320-5EC1-4062DCBCBF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3590" y="3217757"/>
              <a:ext cx="1988335" cy="198833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>
              <a:extLst>
                <a:ext uri="{FF2B5EF4-FFF2-40B4-BE49-F238E27FC236}">
                  <a16:creationId xmlns:a16="http://schemas.microsoft.com/office/drawing/2014/main" id="{18F781E4-F026-2E34-5FFD-1080FA599420}"/>
                </a:ext>
              </a:extLst>
            </p:cNvPr>
            <p:cNvCxnSpPr>
              <a:cxnSpLocks/>
              <a:endCxn id="6" idx="4"/>
            </p:cNvCxnSpPr>
            <p:nvPr/>
          </p:nvCxnSpPr>
          <p:spPr>
            <a:xfrm flipH="1" flipV="1">
              <a:off x="2977758" y="5206092"/>
              <a:ext cx="2016000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DC203B6B-06D9-1491-EC63-AA90B606C4BD}"/>
                </a:ext>
              </a:extLst>
            </p:cNvPr>
            <p:cNvCxnSpPr>
              <a:cxnSpLocks/>
              <a:stCxn id="6" idx="4"/>
            </p:cNvCxnSpPr>
            <p:nvPr/>
          </p:nvCxnSpPr>
          <p:spPr>
            <a:xfrm flipH="1">
              <a:off x="961757" y="5206092"/>
              <a:ext cx="2016001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DC53833E-A18A-28FB-6D5F-CB16AD85059F}"/>
                </a:ext>
              </a:extLst>
            </p:cNvPr>
            <p:cNvCxnSpPr>
              <a:cxnSpLocks/>
              <a:stCxn id="6" idx="4"/>
            </p:cNvCxnSpPr>
            <p:nvPr/>
          </p:nvCxnSpPr>
          <p:spPr>
            <a:xfrm flipH="1" flipV="1">
              <a:off x="2977757" y="4211923"/>
              <a:ext cx="1" cy="994169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1D7CC3FA-F46D-6143-1DD4-F52E6968730E}"/>
                </a:ext>
              </a:extLst>
            </p:cNvPr>
            <p:cNvCxnSpPr>
              <a:cxnSpLocks/>
              <a:stCxn id="6" idx="4"/>
              <a:endCxn id="6" idx="7"/>
            </p:cNvCxnSpPr>
            <p:nvPr/>
          </p:nvCxnSpPr>
          <p:spPr>
            <a:xfrm flipV="1">
              <a:off x="2977758" y="3508942"/>
              <a:ext cx="702982" cy="169715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>
              <a:extLst>
                <a:ext uri="{FF2B5EF4-FFF2-40B4-BE49-F238E27FC236}">
                  <a16:creationId xmlns:a16="http://schemas.microsoft.com/office/drawing/2014/main" id="{77B6B4A5-BDF0-5DD9-E845-5C665C51F033}"/>
                </a:ext>
              </a:extLst>
            </p:cNvPr>
            <p:cNvCxnSpPr>
              <a:cxnSpLocks/>
              <a:endCxn id="6" idx="7"/>
            </p:cNvCxnSpPr>
            <p:nvPr/>
          </p:nvCxnSpPr>
          <p:spPr>
            <a:xfrm flipV="1">
              <a:off x="2977757" y="3508942"/>
              <a:ext cx="702983" cy="702981"/>
            </a:xfrm>
            <a:prstGeom prst="line">
              <a:avLst/>
            </a:prstGeom>
            <a:ln w="38100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51" name="Рукописный ввод 50">
                  <a:extLst>
                    <a:ext uri="{FF2B5EF4-FFF2-40B4-BE49-F238E27FC236}">
                      <a16:creationId xmlns:a16="http://schemas.microsoft.com/office/drawing/2014/main" id="{127A0748-2D92-4FB1-1A08-91F87F17AB36}"/>
                    </a:ext>
                  </a:extLst>
                </p14:cNvPr>
                <p14:cNvContentPartPr/>
                <p14:nvPr/>
              </p14:nvContentPartPr>
              <p14:xfrm>
                <a:off x="3152595" y="4761930"/>
                <a:ext cx="308880" cy="414720"/>
              </p14:xfrm>
            </p:contentPart>
          </mc:Choice>
          <mc:Fallback xmlns="">
            <p:pic>
              <p:nvPicPr>
                <p:cNvPr id="51" name="Рукописный ввод 50">
                  <a:extLst>
                    <a:ext uri="{FF2B5EF4-FFF2-40B4-BE49-F238E27FC236}">
                      <a16:creationId xmlns:a16="http://schemas.microsoft.com/office/drawing/2014/main" id="{127A0748-2D92-4FB1-1A08-91F87F17AB36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143595" y="4752930"/>
                  <a:ext cx="326520" cy="43236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5705E9A3-4971-1E64-9260-B71E7C6EB45F}"/>
                </a:ext>
              </a:extLst>
            </p:cNvPr>
            <p:cNvSpPr/>
            <p:nvPr/>
          </p:nvSpPr>
          <p:spPr>
            <a:xfrm>
              <a:off x="2610865" y="5252389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F7838691-54B6-C522-43AF-194734936CED}"/>
                </a:ext>
              </a:extLst>
            </p:cNvPr>
            <p:cNvSpPr/>
            <p:nvPr/>
          </p:nvSpPr>
          <p:spPr>
            <a:xfrm>
              <a:off x="3575788" y="3106732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5C21001D-F1EB-6940-5CB0-B59E62164739}"/>
                </a:ext>
              </a:extLst>
            </p:cNvPr>
            <p:cNvSpPr/>
            <p:nvPr/>
          </p:nvSpPr>
          <p:spPr>
            <a:xfrm>
              <a:off x="3321583" y="4484066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𝛃</a:t>
              </a:r>
              <a:endPara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8EFCDB1D-90CA-6B22-B442-F428CBF78BAB}"/>
                </a:ext>
              </a:extLst>
            </p:cNvPr>
            <p:cNvSpPr/>
            <p:nvPr/>
          </p:nvSpPr>
          <p:spPr>
            <a:xfrm>
              <a:off x="2415707" y="3865115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707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2095500" y="906495"/>
            <a:ext cx="9786937" cy="9052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Произведение отрезков одной из двух пересекающихся хорд равно произведению отрезков другой хорды.</a:t>
            </a:r>
            <a:endParaRPr lang="ru-RU" sz="24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6B9A0E-FCAD-B0CC-0506-CEFC3432234D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065482-9C2B-1D39-82D8-FDC42D929CEE}"/>
              </a:ext>
            </a:extLst>
          </p:cNvPr>
          <p:cNvSpPr/>
          <p:nvPr/>
        </p:nvSpPr>
        <p:spPr>
          <a:xfrm>
            <a:off x="174885" y="906494"/>
            <a:ext cx="1808705" cy="475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85C358A-2BED-C6E7-7615-B814516F1096}"/>
              </a:ext>
            </a:extLst>
          </p:cNvPr>
          <p:cNvSpPr/>
          <p:nvPr/>
        </p:nvSpPr>
        <p:spPr>
          <a:xfrm>
            <a:off x="6589699" y="3218244"/>
            <a:ext cx="3897325" cy="993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АМ 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∙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МВ = СМ 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∙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М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D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EA067039-70C1-68FA-E506-84EED3EBDE7C}"/>
              </a:ext>
            </a:extLst>
          </p:cNvPr>
          <p:cNvGrpSpPr/>
          <p:nvPr/>
        </p:nvGrpSpPr>
        <p:grpSpPr>
          <a:xfrm>
            <a:off x="1794672" y="3106732"/>
            <a:ext cx="2352091" cy="2658892"/>
            <a:chOff x="1794672" y="3106732"/>
            <a:chExt cx="2352091" cy="2658892"/>
          </a:xfrm>
        </p:grpSpPr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135FAD4A-E125-7320-5EC1-4062DCBCBF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3590" y="3217757"/>
              <a:ext cx="1988335" cy="198833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DC53833E-A18A-28FB-6D5F-CB16AD85059F}"/>
                </a:ext>
              </a:extLst>
            </p:cNvPr>
            <p:cNvCxnSpPr>
              <a:cxnSpLocks/>
              <a:stCxn id="6" idx="5"/>
              <a:endCxn id="6" idx="1"/>
            </p:cNvCxnSpPr>
            <p:nvPr/>
          </p:nvCxnSpPr>
          <p:spPr>
            <a:xfrm flipH="1" flipV="1">
              <a:off x="2274775" y="3508942"/>
              <a:ext cx="1405965" cy="1405965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1D7CC3FA-F46D-6143-1DD4-F52E6968730E}"/>
                </a:ext>
              </a:extLst>
            </p:cNvPr>
            <p:cNvCxnSpPr>
              <a:cxnSpLocks/>
              <a:stCxn id="6" idx="4"/>
              <a:endCxn id="6" idx="7"/>
            </p:cNvCxnSpPr>
            <p:nvPr/>
          </p:nvCxnSpPr>
          <p:spPr>
            <a:xfrm flipV="1">
              <a:off x="2977758" y="3508942"/>
              <a:ext cx="702982" cy="169715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5705E9A3-4971-1E64-9260-B71E7C6EB45F}"/>
                </a:ext>
              </a:extLst>
            </p:cNvPr>
            <p:cNvSpPr/>
            <p:nvPr/>
          </p:nvSpPr>
          <p:spPr>
            <a:xfrm>
              <a:off x="2610865" y="5252389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D</a:t>
              </a:r>
              <a:endPara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F7838691-54B6-C522-43AF-194734936CED}"/>
                </a:ext>
              </a:extLst>
            </p:cNvPr>
            <p:cNvSpPr/>
            <p:nvPr/>
          </p:nvSpPr>
          <p:spPr>
            <a:xfrm>
              <a:off x="3575788" y="3106732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С</a:t>
              </a:r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8EFCDB1D-90CA-6B22-B442-F428CBF78BAB}"/>
                </a:ext>
              </a:extLst>
            </p:cNvPr>
            <p:cNvSpPr/>
            <p:nvPr/>
          </p:nvSpPr>
          <p:spPr>
            <a:xfrm>
              <a:off x="2671613" y="4290647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М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215BD56D-7180-BDCD-2566-756A91AEBCA7}"/>
                </a:ext>
              </a:extLst>
            </p:cNvPr>
            <p:cNvSpPr/>
            <p:nvPr/>
          </p:nvSpPr>
          <p:spPr>
            <a:xfrm>
              <a:off x="3605033" y="4825416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2B8D9C55-54C8-41CE-D7F0-EB814073DD35}"/>
                </a:ext>
              </a:extLst>
            </p:cNvPr>
            <p:cNvSpPr/>
            <p:nvPr/>
          </p:nvSpPr>
          <p:spPr>
            <a:xfrm>
              <a:off x="1794672" y="3126282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970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2095500" y="906495"/>
            <a:ext cx="9786937" cy="9052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Произведение секущей на её внешнюю часть равно квадрату касательной.</a:t>
            </a:r>
            <a:endParaRPr lang="ru-RU" sz="24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6B9A0E-FCAD-B0CC-0506-CEFC3432234D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065482-9C2B-1D39-82D8-FDC42D929CEE}"/>
              </a:ext>
            </a:extLst>
          </p:cNvPr>
          <p:cNvSpPr/>
          <p:nvPr/>
        </p:nvSpPr>
        <p:spPr>
          <a:xfrm>
            <a:off x="174885" y="906494"/>
            <a:ext cx="1808705" cy="475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85C358A-2BED-C6E7-7615-B814516F1096}"/>
              </a:ext>
            </a:extLst>
          </p:cNvPr>
          <p:cNvSpPr/>
          <p:nvPr/>
        </p:nvSpPr>
        <p:spPr>
          <a:xfrm>
            <a:off x="6589699" y="3218244"/>
            <a:ext cx="2763851" cy="993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МА 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∙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МВ = МК</a:t>
            </a:r>
            <a:r>
              <a:rPr lang="ru-RU" sz="2400" b="1" i="1" baseline="30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2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35FAD4A-E125-7320-5EC1-4062DCBCBF13}"/>
              </a:ext>
            </a:extLst>
          </p:cNvPr>
          <p:cNvSpPr>
            <a:spLocks noChangeAspect="1"/>
          </p:cNvSpPr>
          <p:nvPr/>
        </p:nvSpPr>
        <p:spPr>
          <a:xfrm>
            <a:off x="1983590" y="3217757"/>
            <a:ext cx="1988335" cy="198833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1D7CC3FA-F46D-6143-1DD4-F52E6968730E}"/>
              </a:ext>
            </a:extLst>
          </p:cNvPr>
          <p:cNvCxnSpPr>
            <a:cxnSpLocks/>
          </p:cNvCxnSpPr>
          <p:nvPr/>
        </p:nvCxnSpPr>
        <p:spPr>
          <a:xfrm flipV="1">
            <a:off x="961757" y="3730992"/>
            <a:ext cx="4115068" cy="14751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5705E9A3-4971-1E64-9260-B71E7C6EB45F}"/>
              </a:ext>
            </a:extLst>
          </p:cNvPr>
          <p:cNvSpPr/>
          <p:nvPr/>
        </p:nvSpPr>
        <p:spPr>
          <a:xfrm>
            <a:off x="2610865" y="5252389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К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8EFCDB1D-90CA-6B22-B442-F428CBF78BAB}"/>
              </a:ext>
            </a:extLst>
          </p:cNvPr>
          <p:cNvSpPr/>
          <p:nvPr/>
        </p:nvSpPr>
        <p:spPr>
          <a:xfrm>
            <a:off x="505866" y="5221383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М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5BD56D-7180-BDCD-2566-756A91AEBCA7}"/>
              </a:ext>
            </a:extLst>
          </p:cNvPr>
          <p:cNvSpPr/>
          <p:nvPr/>
        </p:nvSpPr>
        <p:spPr>
          <a:xfrm>
            <a:off x="1544312" y="4311066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B8D9C55-54C8-41CE-D7F0-EB814073DD35}"/>
              </a:ext>
            </a:extLst>
          </p:cNvPr>
          <p:cNvSpPr/>
          <p:nvPr/>
        </p:nvSpPr>
        <p:spPr>
          <a:xfrm>
            <a:off x="3846653" y="3574631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В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BB716EDA-247E-96A7-D1A4-9320E02441E2}"/>
              </a:ext>
            </a:extLst>
          </p:cNvPr>
          <p:cNvCxnSpPr>
            <a:cxnSpLocks/>
          </p:cNvCxnSpPr>
          <p:nvPr/>
        </p:nvCxnSpPr>
        <p:spPr>
          <a:xfrm flipH="1" flipV="1">
            <a:off x="2977758" y="5206092"/>
            <a:ext cx="2016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FDE7543-CCC1-75F0-EDD1-19021BB8EBCA}"/>
              </a:ext>
            </a:extLst>
          </p:cNvPr>
          <p:cNvCxnSpPr>
            <a:cxnSpLocks/>
          </p:cNvCxnSpPr>
          <p:nvPr/>
        </p:nvCxnSpPr>
        <p:spPr>
          <a:xfrm flipH="1">
            <a:off x="961757" y="5206092"/>
            <a:ext cx="201600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0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2095500" y="906495"/>
            <a:ext cx="9786937" cy="9052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Для двух секущих, проведённых из одной точки, произведения секущих на их внешние части равны.</a:t>
            </a:r>
            <a:endParaRPr lang="ru-RU" sz="24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6B9A0E-FCAD-B0CC-0506-CEFC3432234D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065482-9C2B-1D39-82D8-FDC42D929CEE}"/>
              </a:ext>
            </a:extLst>
          </p:cNvPr>
          <p:cNvSpPr/>
          <p:nvPr/>
        </p:nvSpPr>
        <p:spPr>
          <a:xfrm>
            <a:off x="174885" y="906494"/>
            <a:ext cx="1808705" cy="475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35FAD4A-E125-7320-5EC1-4062DCBCBF13}"/>
              </a:ext>
            </a:extLst>
          </p:cNvPr>
          <p:cNvSpPr>
            <a:spLocks noChangeAspect="1"/>
          </p:cNvSpPr>
          <p:nvPr/>
        </p:nvSpPr>
        <p:spPr>
          <a:xfrm>
            <a:off x="1983590" y="3217757"/>
            <a:ext cx="1988335" cy="198833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1D7CC3FA-F46D-6143-1DD4-F52E6968730E}"/>
              </a:ext>
            </a:extLst>
          </p:cNvPr>
          <p:cNvCxnSpPr>
            <a:cxnSpLocks/>
          </p:cNvCxnSpPr>
          <p:nvPr/>
        </p:nvCxnSpPr>
        <p:spPr>
          <a:xfrm flipV="1">
            <a:off x="961757" y="2714625"/>
            <a:ext cx="2884896" cy="249146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5705E9A3-4971-1E64-9260-B71E7C6EB45F}"/>
              </a:ext>
            </a:extLst>
          </p:cNvPr>
          <p:cNvSpPr/>
          <p:nvPr/>
        </p:nvSpPr>
        <p:spPr>
          <a:xfrm>
            <a:off x="1824635" y="4805014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С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8EFCDB1D-90CA-6B22-B442-F428CBF78BAB}"/>
              </a:ext>
            </a:extLst>
          </p:cNvPr>
          <p:cNvSpPr/>
          <p:nvPr/>
        </p:nvSpPr>
        <p:spPr>
          <a:xfrm>
            <a:off x="505866" y="5221383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М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5BD56D-7180-BDCD-2566-756A91AEBCA7}"/>
              </a:ext>
            </a:extLst>
          </p:cNvPr>
          <p:cNvSpPr/>
          <p:nvPr/>
        </p:nvSpPr>
        <p:spPr>
          <a:xfrm>
            <a:off x="1316588" y="3955307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B8D9C55-54C8-41CE-D7F0-EB814073DD35}"/>
              </a:ext>
            </a:extLst>
          </p:cNvPr>
          <p:cNvSpPr/>
          <p:nvPr/>
        </p:nvSpPr>
        <p:spPr>
          <a:xfrm>
            <a:off x="2853155" y="2668328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В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FDE7543-CCC1-75F0-EDD1-19021BB8EBCA}"/>
              </a:ext>
            </a:extLst>
          </p:cNvPr>
          <p:cNvCxnSpPr>
            <a:cxnSpLocks/>
          </p:cNvCxnSpPr>
          <p:nvPr/>
        </p:nvCxnSpPr>
        <p:spPr>
          <a:xfrm flipH="1">
            <a:off x="961757" y="3715083"/>
            <a:ext cx="3857893" cy="149100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D56A80C-6E6A-C646-490E-B3B45DB8A4A5}"/>
              </a:ext>
            </a:extLst>
          </p:cNvPr>
          <p:cNvSpPr/>
          <p:nvPr/>
        </p:nvSpPr>
        <p:spPr>
          <a:xfrm>
            <a:off x="3952875" y="3955307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D</a:t>
            </a:r>
            <a:endParaRPr lang="ru-RU" sz="2200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D420ABA-31D0-B579-9FCF-11FDC75F3B92}"/>
              </a:ext>
            </a:extLst>
          </p:cNvPr>
          <p:cNvSpPr/>
          <p:nvPr/>
        </p:nvSpPr>
        <p:spPr>
          <a:xfrm>
            <a:off x="6589699" y="3218244"/>
            <a:ext cx="3897325" cy="993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М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A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∙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МВ = М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C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∙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М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D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05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065482-9C2B-1D39-82D8-FDC42D929CEE}"/>
              </a:ext>
            </a:extLst>
          </p:cNvPr>
          <p:cNvSpPr/>
          <p:nvPr/>
        </p:nvSpPr>
        <p:spPr>
          <a:xfrm>
            <a:off x="4904643" y="192768"/>
            <a:ext cx="2275325" cy="6845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Вершина угла</a:t>
            </a:r>
          </a:p>
        </p:txBody>
      </p: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2965582D-6974-E66F-5DFA-1D6F1C32BB88}"/>
              </a:ext>
            </a:extLst>
          </p:cNvPr>
          <p:cNvGrpSpPr/>
          <p:nvPr/>
        </p:nvGrpSpPr>
        <p:grpSpPr>
          <a:xfrm>
            <a:off x="8643444" y="2223159"/>
            <a:ext cx="2467961" cy="3162165"/>
            <a:chOff x="8606774" y="2758922"/>
            <a:chExt cx="2467961" cy="3162165"/>
          </a:xfrm>
        </p:grpSpPr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id="{AFD9BA32-DECD-8DF6-53BD-6D040A59A13B}"/>
                </a:ext>
              </a:extLst>
            </p:cNvPr>
            <p:cNvGrpSpPr/>
            <p:nvPr/>
          </p:nvGrpSpPr>
          <p:grpSpPr>
            <a:xfrm>
              <a:off x="8606774" y="2758922"/>
              <a:ext cx="2467961" cy="3162165"/>
              <a:chOff x="8606774" y="2758922"/>
              <a:chExt cx="2467961" cy="3162165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67E6EB8F-E82E-FF7B-FD75-8726AE5C50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6679" y="3404226"/>
                <a:ext cx="1988335" cy="1988335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9" name="Прямая соединительная линия 28">
                <a:extLst>
                  <a:ext uri="{FF2B5EF4-FFF2-40B4-BE49-F238E27FC236}">
                    <a16:creationId xmlns:a16="http://schemas.microsoft.com/office/drawing/2014/main" id="{E94C69D6-1536-898C-4E6F-513F656495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129454" y="2758922"/>
                <a:ext cx="896652" cy="3162165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Прямоугольник 29">
                <a:extLst>
                  <a:ext uri="{FF2B5EF4-FFF2-40B4-BE49-F238E27FC236}">
                    <a16:creationId xmlns:a16="http://schemas.microsoft.com/office/drawing/2014/main" id="{8DD4541A-40DA-DDCE-6069-94A01AC31CCF}"/>
                  </a:ext>
                </a:extLst>
              </p:cNvPr>
              <p:cNvSpPr/>
              <p:nvPr/>
            </p:nvSpPr>
            <p:spPr>
              <a:xfrm>
                <a:off x="8606774" y="5081392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С</a:t>
                </a:r>
              </a:p>
            </p:txBody>
          </p:sp>
          <p:sp>
            <p:nvSpPr>
              <p:cNvPr id="31" name="Прямоугольник 30">
                <a:extLst>
                  <a:ext uri="{FF2B5EF4-FFF2-40B4-BE49-F238E27FC236}">
                    <a16:creationId xmlns:a16="http://schemas.microsoft.com/office/drawing/2014/main" id="{91997260-CF4F-786F-FCDD-150252DAE34A}"/>
                  </a:ext>
                </a:extLst>
              </p:cNvPr>
              <p:cNvSpPr/>
              <p:nvPr/>
            </p:nvSpPr>
            <p:spPr>
              <a:xfrm>
                <a:off x="9052900" y="3771940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М</a:t>
                </a:r>
              </a:p>
            </p:txBody>
          </p:sp>
          <p:sp>
            <p:nvSpPr>
              <p:cNvPr id="32" name="Прямоугольник 31">
                <a:extLst>
                  <a:ext uri="{FF2B5EF4-FFF2-40B4-BE49-F238E27FC236}">
                    <a16:creationId xmlns:a16="http://schemas.microsoft.com/office/drawing/2014/main" id="{FCC68F51-92CF-DCE8-6CC7-B456122FB060}"/>
                  </a:ext>
                </a:extLst>
              </p:cNvPr>
              <p:cNvSpPr/>
              <p:nvPr/>
            </p:nvSpPr>
            <p:spPr>
              <a:xfrm>
                <a:off x="8746679" y="3147608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А</a:t>
                </a:r>
              </a:p>
            </p:txBody>
          </p:sp>
          <p:sp>
            <p:nvSpPr>
              <p:cNvPr id="33" name="Прямоугольник 32">
                <a:extLst>
                  <a:ext uri="{FF2B5EF4-FFF2-40B4-BE49-F238E27FC236}">
                    <a16:creationId xmlns:a16="http://schemas.microsoft.com/office/drawing/2014/main" id="{81D60399-5A54-37CD-0D8C-9D45B6657437}"/>
                  </a:ext>
                </a:extLst>
              </p:cNvPr>
              <p:cNvSpPr/>
              <p:nvPr/>
            </p:nvSpPr>
            <p:spPr>
              <a:xfrm>
                <a:off x="9832169" y="2985691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В</a:t>
                </a:r>
              </a:p>
            </p:txBody>
          </p:sp>
          <p:cxnSp>
            <p:nvCxnSpPr>
              <p:cNvPr id="34" name="Прямая соединительная линия 33">
                <a:extLst>
                  <a:ext uri="{FF2B5EF4-FFF2-40B4-BE49-F238E27FC236}">
                    <a16:creationId xmlns:a16="http://schemas.microsoft.com/office/drawing/2014/main" id="{5A0A3215-A4DC-1BBB-FDAE-E9339FA0A8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52900" y="2956743"/>
                <a:ext cx="1682114" cy="2839951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76E3D1CD-1128-2EAC-1F4F-D12CB18A1144}"/>
                  </a:ext>
                </a:extLst>
              </p:cNvPr>
              <p:cNvSpPr/>
              <p:nvPr/>
            </p:nvSpPr>
            <p:spPr>
              <a:xfrm>
                <a:off x="10533005" y="4824774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D</a:t>
                </a:r>
                <a:endPara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endParaRPr>
              </a:p>
            </p:txBody>
          </p: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42" name="Рукописный ввод 41">
                  <a:extLst>
                    <a:ext uri="{FF2B5EF4-FFF2-40B4-BE49-F238E27FC236}">
                      <a16:creationId xmlns:a16="http://schemas.microsoft.com/office/drawing/2014/main" id="{D76CE4F9-A514-CA98-81A2-0B9FA907D199}"/>
                    </a:ext>
                  </a:extLst>
                </p14:cNvPr>
                <p14:cNvContentPartPr/>
                <p14:nvPr/>
              </p14:nvContentPartPr>
              <p14:xfrm>
                <a:off x="9581835" y="4323810"/>
                <a:ext cx="268920" cy="39600"/>
              </p14:xfrm>
            </p:contentPart>
          </mc:Choice>
          <mc:Fallback xmlns="">
            <p:pic>
              <p:nvPicPr>
                <p:cNvPr id="42" name="Рукописный ввод 41">
                  <a:extLst>
                    <a:ext uri="{FF2B5EF4-FFF2-40B4-BE49-F238E27FC236}">
                      <a16:creationId xmlns:a16="http://schemas.microsoft.com/office/drawing/2014/main" id="{D76CE4F9-A514-CA98-81A2-0B9FA907D199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572835" y="4315170"/>
                  <a:ext cx="286560" cy="57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B80AA154-847F-7DD0-5DF2-0A421EFFEA8E}"/>
              </a:ext>
            </a:extLst>
          </p:cNvPr>
          <p:cNvGrpSpPr/>
          <p:nvPr/>
        </p:nvGrpSpPr>
        <p:grpSpPr>
          <a:xfrm>
            <a:off x="4871550" y="2170025"/>
            <a:ext cx="2467961" cy="3045387"/>
            <a:chOff x="4862019" y="2648049"/>
            <a:chExt cx="2467961" cy="3045387"/>
          </a:xfrm>
        </p:grpSpPr>
        <p:grpSp>
          <p:nvGrpSpPr>
            <p:cNvPr id="36" name="Группа 35">
              <a:extLst>
                <a:ext uri="{FF2B5EF4-FFF2-40B4-BE49-F238E27FC236}">
                  <a16:creationId xmlns:a16="http://schemas.microsoft.com/office/drawing/2014/main" id="{938B2BB6-ED39-4008-8851-352FDA88589A}"/>
                </a:ext>
              </a:extLst>
            </p:cNvPr>
            <p:cNvGrpSpPr/>
            <p:nvPr/>
          </p:nvGrpSpPr>
          <p:grpSpPr>
            <a:xfrm>
              <a:off x="4862019" y="2648049"/>
              <a:ext cx="2467961" cy="3045387"/>
              <a:chOff x="4862019" y="2648049"/>
              <a:chExt cx="2467961" cy="3045387"/>
            </a:xfrm>
          </p:grpSpPr>
          <p:sp>
            <p:nvSpPr>
              <p:cNvPr id="17" name="Овал 16">
                <a:extLst>
                  <a:ext uri="{FF2B5EF4-FFF2-40B4-BE49-F238E27FC236}">
                    <a16:creationId xmlns:a16="http://schemas.microsoft.com/office/drawing/2014/main" id="{EBB754B1-EB1D-AB37-DFE5-5AC00D678B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01924" y="3176575"/>
                <a:ext cx="1988335" cy="1988335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Прямая соединительная линия 17">
                <a:extLst>
                  <a:ext uri="{FF2B5EF4-FFF2-40B4-BE49-F238E27FC236}">
                    <a16:creationId xmlns:a16="http://schemas.microsoft.com/office/drawing/2014/main" id="{9D9039E0-A3ED-DD42-B7F4-0E3136396A10}"/>
                  </a:ext>
                </a:extLst>
              </p:cNvPr>
              <p:cNvCxnSpPr>
                <a:cxnSpLocks/>
                <a:endCxn id="17" idx="0"/>
              </p:cNvCxnSpPr>
              <p:nvPr/>
            </p:nvCxnSpPr>
            <p:spPr>
              <a:xfrm flipV="1">
                <a:off x="5384699" y="3176575"/>
                <a:ext cx="611393" cy="2516861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Прямоугольник 18">
                <a:extLst>
                  <a:ext uri="{FF2B5EF4-FFF2-40B4-BE49-F238E27FC236}">
                    <a16:creationId xmlns:a16="http://schemas.microsoft.com/office/drawing/2014/main" id="{AE8B328D-F75F-6406-2B01-4A565DF48528}"/>
                  </a:ext>
                </a:extLst>
              </p:cNvPr>
              <p:cNvSpPr/>
              <p:nvPr/>
            </p:nvSpPr>
            <p:spPr>
              <a:xfrm>
                <a:off x="4862019" y="4853741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С</a:t>
                </a:r>
              </a:p>
            </p:txBody>
          </p:sp>
          <p:sp>
            <p:nvSpPr>
              <p:cNvPr id="20" name="Прямоугольник 19">
                <a:extLst>
                  <a:ext uri="{FF2B5EF4-FFF2-40B4-BE49-F238E27FC236}">
                    <a16:creationId xmlns:a16="http://schemas.microsoft.com/office/drawing/2014/main" id="{FCF6555F-5225-DD74-BA49-DAF2E0B3D8C2}"/>
                  </a:ext>
                </a:extLst>
              </p:cNvPr>
              <p:cNvSpPr/>
              <p:nvPr/>
            </p:nvSpPr>
            <p:spPr>
              <a:xfrm>
                <a:off x="5690395" y="2648049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М</a:t>
                </a:r>
              </a:p>
            </p:txBody>
          </p: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11F005C6-4C4C-8395-8C6B-ACCD609AEDA1}"/>
                  </a:ext>
                </a:extLst>
              </p:cNvPr>
              <p:cNvCxnSpPr>
                <a:cxnSpLocks/>
                <a:stCxn id="17" idx="0"/>
              </p:cNvCxnSpPr>
              <p:nvPr/>
            </p:nvCxnSpPr>
            <p:spPr>
              <a:xfrm>
                <a:off x="5996092" y="3176575"/>
                <a:ext cx="994167" cy="2392468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Прямоугольник 23">
                <a:extLst>
                  <a:ext uri="{FF2B5EF4-FFF2-40B4-BE49-F238E27FC236}">
                    <a16:creationId xmlns:a16="http://schemas.microsoft.com/office/drawing/2014/main" id="{9D41D52A-2015-B1D0-85DF-A149607FF874}"/>
                  </a:ext>
                </a:extLst>
              </p:cNvPr>
              <p:cNvSpPr/>
              <p:nvPr/>
            </p:nvSpPr>
            <p:spPr>
              <a:xfrm>
                <a:off x="6788250" y="4597123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D</a:t>
                </a:r>
                <a:endPara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endParaRPr>
              </a:p>
            </p:txBody>
          </p: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3" name="Рукописный ввод 42">
                  <a:extLst>
                    <a:ext uri="{FF2B5EF4-FFF2-40B4-BE49-F238E27FC236}">
                      <a16:creationId xmlns:a16="http://schemas.microsoft.com/office/drawing/2014/main" id="{5764CF32-DABB-B5BE-29B7-53EFA12BC569}"/>
                    </a:ext>
                  </a:extLst>
                </p14:cNvPr>
                <p14:cNvContentPartPr/>
                <p14:nvPr/>
              </p14:nvContentPartPr>
              <p14:xfrm>
                <a:off x="5924235" y="3562050"/>
                <a:ext cx="217080" cy="67680"/>
              </p14:xfrm>
            </p:contentPart>
          </mc:Choice>
          <mc:Fallback xmlns="">
            <p:pic>
              <p:nvPicPr>
                <p:cNvPr id="43" name="Рукописный ввод 42">
                  <a:extLst>
                    <a:ext uri="{FF2B5EF4-FFF2-40B4-BE49-F238E27FC236}">
                      <a16:creationId xmlns:a16="http://schemas.microsoft.com/office/drawing/2014/main" id="{5764CF32-DABB-B5BE-29B7-53EFA12BC569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915595" y="3553050"/>
                  <a:ext cx="234720" cy="8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965CC2EB-A211-B419-E192-AF6F5CBF487D}"/>
              </a:ext>
            </a:extLst>
          </p:cNvPr>
          <p:cNvGrpSpPr/>
          <p:nvPr/>
        </p:nvGrpSpPr>
        <p:grpSpPr>
          <a:xfrm>
            <a:off x="811043" y="1954086"/>
            <a:ext cx="2467961" cy="3740232"/>
            <a:chOff x="811043" y="1954086"/>
            <a:chExt cx="2467961" cy="3740232"/>
          </a:xfrm>
        </p:grpSpPr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BA0DF754-BE31-92BD-ED0C-45159A2698E9}"/>
                </a:ext>
              </a:extLst>
            </p:cNvPr>
            <p:cNvGrpSpPr/>
            <p:nvPr/>
          </p:nvGrpSpPr>
          <p:grpSpPr>
            <a:xfrm>
              <a:off x="811043" y="1954086"/>
              <a:ext cx="2467961" cy="3740232"/>
              <a:chOff x="1843685" y="1994386"/>
              <a:chExt cx="2467961" cy="3740232"/>
            </a:xfrm>
          </p:grpSpPr>
          <p:sp>
            <p:nvSpPr>
              <p:cNvPr id="6" name="Овал 5">
                <a:extLst>
                  <a:ext uri="{FF2B5EF4-FFF2-40B4-BE49-F238E27FC236}">
                    <a16:creationId xmlns:a16="http://schemas.microsoft.com/office/drawing/2014/main" id="{135FAD4A-E125-7320-5EC1-4062DCBCBF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83590" y="3217757"/>
                <a:ext cx="1988335" cy="1988335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8" name="Прямая соединительная линия 37">
                <a:extLst>
                  <a:ext uri="{FF2B5EF4-FFF2-40B4-BE49-F238E27FC236}">
                    <a16:creationId xmlns:a16="http://schemas.microsoft.com/office/drawing/2014/main" id="{1D7CC3FA-F46D-6143-1DD4-F52E6968730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66365" y="2447925"/>
                <a:ext cx="486790" cy="3286693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Прямоугольник 52">
                <a:extLst>
                  <a:ext uri="{FF2B5EF4-FFF2-40B4-BE49-F238E27FC236}">
                    <a16:creationId xmlns:a16="http://schemas.microsoft.com/office/drawing/2014/main" id="{5705E9A3-4971-1E64-9260-B71E7C6EB45F}"/>
                  </a:ext>
                </a:extLst>
              </p:cNvPr>
              <p:cNvSpPr/>
              <p:nvPr/>
            </p:nvSpPr>
            <p:spPr>
              <a:xfrm>
                <a:off x="1843685" y="4894923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С</a:t>
                </a:r>
              </a:p>
            </p:txBody>
          </p:sp>
          <p:sp>
            <p:nvSpPr>
              <p:cNvPr id="56" name="Прямоугольник 55">
                <a:extLst>
                  <a:ext uri="{FF2B5EF4-FFF2-40B4-BE49-F238E27FC236}">
                    <a16:creationId xmlns:a16="http://schemas.microsoft.com/office/drawing/2014/main" id="{8EFCDB1D-90CA-6B22-B442-F428CBF78BAB}"/>
                  </a:ext>
                </a:extLst>
              </p:cNvPr>
              <p:cNvSpPr/>
              <p:nvPr/>
            </p:nvSpPr>
            <p:spPr>
              <a:xfrm>
                <a:off x="2436027" y="1994386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М</a:t>
                </a:r>
              </a:p>
            </p:txBody>
          </p:sp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215BD56D-7180-BDCD-2566-756A91AEBCA7}"/>
                  </a:ext>
                </a:extLst>
              </p:cNvPr>
              <p:cNvSpPr/>
              <p:nvPr/>
            </p:nvSpPr>
            <p:spPr>
              <a:xfrm>
                <a:off x="2165162" y="2835106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А</a:t>
                </a:r>
              </a:p>
            </p:txBody>
          </p:sp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2B8D9C55-54C8-41CE-D7F0-EB814073DD35}"/>
                  </a:ext>
                </a:extLst>
              </p:cNvPr>
              <p:cNvSpPr/>
              <p:nvPr/>
            </p:nvSpPr>
            <p:spPr>
              <a:xfrm>
                <a:off x="3069080" y="2799222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В</a:t>
                </a:r>
              </a:p>
            </p:txBody>
          </p:sp>
          <p:cxnSp>
            <p:nvCxnSpPr>
              <p:cNvPr id="5" name="Прямая соединительная линия 4">
                <a:extLst>
                  <a:ext uri="{FF2B5EF4-FFF2-40B4-BE49-F238E27FC236}">
                    <a16:creationId xmlns:a16="http://schemas.microsoft.com/office/drawing/2014/main" id="{CFDE7543-CCC1-75F0-EDD1-19021BB8EB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3155" y="2447925"/>
                <a:ext cx="1118770" cy="3162300"/>
              </a:xfrm>
              <a:prstGeom prst="line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DD56A80C-6E6A-C646-490E-B3B45DB8A4A5}"/>
                  </a:ext>
                </a:extLst>
              </p:cNvPr>
              <p:cNvSpPr/>
              <p:nvPr/>
            </p:nvSpPr>
            <p:spPr>
              <a:xfrm>
                <a:off x="3769916" y="4638305"/>
                <a:ext cx="541730" cy="513235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200" b="1" i="1" dirty="0">
                    <a:solidFill>
                      <a:srgbClr val="C00000"/>
                    </a:solidFill>
                    <a:latin typeface="Bookman Old Style" panose="02050604050505020204" pitchFamily="18" charset="0"/>
                  </a:rPr>
                  <a:t>D</a:t>
                </a:r>
                <a:endPara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endParaRPr>
              </a:p>
            </p:txBody>
          </p:sp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4" name="Рукописный ввод 43">
                  <a:extLst>
                    <a:ext uri="{FF2B5EF4-FFF2-40B4-BE49-F238E27FC236}">
                      <a16:creationId xmlns:a16="http://schemas.microsoft.com/office/drawing/2014/main" id="{C2225862-2CD8-07DC-6615-C87ED7AA4617}"/>
                    </a:ext>
                  </a:extLst>
                </p14:cNvPr>
                <p14:cNvContentPartPr/>
                <p14:nvPr/>
              </p14:nvContentPartPr>
              <p14:xfrm>
                <a:off x="1771275" y="2771490"/>
                <a:ext cx="158400" cy="38520"/>
              </p14:xfrm>
            </p:contentPart>
          </mc:Choice>
          <mc:Fallback xmlns="">
            <p:pic>
              <p:nvPicPr>
                <p:cNvPr id="44" name="Рукописный ввод 43">
                  <a:extLst>
                    <a:ext uri="{FF2B5EF4-FFF2-40B4-BE49-F238E27FC236}">
                      <a16:creationId xmlns:a16="http://schemas.microsoft.com/office/drawing/2014/main" id="{C2225862-2CD8-07DC-6615-C87ED7AA4617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762275" y="2762490"/>
                  <a:ext cx="176040" cy="56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Прямоугольник 44">
                <a:extLst>
                  <a:ext uri="{FF2B5EF4-FFF2-40B4-BE49-F238E27FC236}">
                    <a16:creationId xmlns:a16="http://schemas.microsoft.com/office/drawing/2014/main" id="{D795D2A4-ED41-2189-BB71-E4981EA52AE1}"/>
                  </a:ext>
                </a:extLst>
              </p:cNvPr>
              <p:cNvSpPr/>
              <p:nvPr/>
            </p:nvSpPr>
            <p:spPr>
              <a:xfrm>
                <a:off x="419100" y="5855083"/>
                <a:ext cx="3790950" cy="74020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∠</a:t>
                </a:r>
                <a:r>
                  <a:rPr lang="ru-RU" sz="2400" b="1" i="1" dirty="0">
                    <a:solidFill>
                      <a:schemeClr val="tx1"/>
                    </a:solidFill>
                    <a:latin typeface="Bookman Old Style" panose="02050604050505020204" pitchFamily="18" charset="0"/>
                    <a:ea typeface="Cambria Math" panose="02040503050406030204" pitchFamily="18" charset="0"/>
                  </a:rPr>
                  <a:t>М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 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∙</a:t>
                </a:r>
                <a:r>
                  <a:rPr lang="en-US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(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</m:t>
                    </m:r>
                  </m:oMath>
                </a14:m>
                <a:r>
                  <a:rPr lang="en-US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CD –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</m:t>
                    </m:r>
                  </m:oMath>
                </a14:m>
                <a:r>
                  <a:rPr lang="ru-RU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АВ</a:t>
                </a:r>
                <a:r>
                  <a:rPr lang="en-US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)</a:t>
                </a:r>
                <a:endParaRPr lang="ru-RU" sz="2400" b="1" dirty="0">
                  <a:solidFill>
                    <a:schemeClr val="tx1"/>
                  </a:solidFill>
                  <a:latin typeface="Bookman Old Style" panose="02050604050505020204" pitchFamily="18" charset="0"/>
                </a:endParaRPr>
              </a:p>
            </p:txBody>
          </p:sp>
        </mc:Choice>
        <mc:Fallback xmlns="">
          <p:sp>
            <p:nvSpPr>
              <p:cNvPr id="45" name="Прямоугольник 44">
                <a:extLst>
                  <a:ext uri="{FF2B5EF4-FFF2-40B4-BE49-F238E27FC236}">
                    <a16:creationId xmlns:a16="http://schemas.microsoft.com/office/drawing/2014/main" id="{D795D2A4-ED41-2189-BB71-E4981EA52A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" y="5855083"/>
                <a:ext cx="3790950" cy="74020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Прямоугольник 45">
                <a:extLst>
                  <a:ext uri="{FF2B5EF4-FFF2-40B4-BE49-F238E27FC236}">
                    <a16:creationId xmlns:a16="http://schemas.microsoft.com/office/drawing/2014/main" id="{54A8A0AB-73E1-F2ED-61FB-4010F06E8BD5}"/>
                  </a:ext>
                </a:extLst>
              </p:cNvPr>
              <p:cNvSpPr/>
              <p:nvPr/>
            </p:nvSpPr>
            <p:spPr>
              <a:xfrm>
                <a:off x="4669286" y="5855082"/>
                <a:ext cx="2653609" cy="74020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∠</a:t>
                </a:r>
                <a:r>
                  <a:rPr lang="ru-RU" sz="2400" b="1" i="1" dirty="0">
                    <a:solidFill>
                      <a:schemeClr val="tx1"/>
                    </a:solidFill>
                    <a:latin typeface="Bookman Old Style" panose="02050604050505020204" pitchFamily="18" charset="0"/>
                    <a:ea typeface="Cambria Math" panose="02040503050406030204" pitchFamily="18" charset="0"/>
                  </a:rPr>
                  <a:t>М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 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∙</a:t>
                </a:r>
                <a:r>
                  <a:rPr lang="en-US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</m:t>
                    </m:r>
                  </m:oMath>
                </a14:m>
                <a:r>
                  <a:rPr lang="en-US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CD</a:t>
                </a:r>
                <a:endParaRPr lang="ru-RU" sz="2400" b="1" dirty="0">
                  <a:solidFill>
                    <a:schemeClr val="tx1"/>
                  </a:solidFill>
                  <a:latin typeface="Bookman Old Style" panose="02050604050505020204" pitchFamily="18" charset="0"/>
                </a:endParaRPr>
              </a:p>
            </p:txBody>
          </p:sp>
        </mc:Choice>
        <mc:Fallback xmlns="">
          <p:sp>
            <p:nvSpPr>
              <p:cNvPr id="46" name="Прямоугольник 45">
                <a:extLst>
                  <a:ext uri="{FF2B5EF4-FFF2-40B4-BE49-F238E27FC236}">
                    <a16:creationId xmlns:a16="http://schemas.microsoft.com/office/drawing/2014/main" id="{54A8A0AB-73E1-F2ED-61FB-4010F06E8B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286" y="5855082"/>
                <a:ext cx="2653609" cy="74020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Прямоугольник 46">
                <a:extLst>
                  <a:ext uri="{FF2B5EF4-FFF2-40B4-BE49-F238E27FC236}">
                    <a16:creationId xmlns:a16="http://schemas.microsoft.com/office/drawing/2014/main" id="{B0D7AB97-8DB9-A0B3-E894-250009E5D1E2}"/>
                  </a:ext>
                </a:extLst>
              </p:cNvPr>
              <p:cNvSpPr/>
              <p:nvPr/>
            </p:nvSpPr>
            <p:spPr>
              <a:xfrm>
                <a:off x="7981950" y="5855081"/>
                <a:ext cx="3790950" cy="74020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∠</a:t>
                </a:r>
                <a:r>
                  <a:rPr lang="ru-RU" sz="2400" b="1" i="1" dirty="0">
                    <a:solidFill>
                      <a:schemeClr val="tx1"/>
                    </a:solidFill>
                    <a:latin typeface="Bookman Old Style" panose="02050604050505020204" pitchFamily="18" charset="0"/>
                    <a:ea typeface="Cambria Math" panose="02040503050406030204" pitchFamily="18" charset="0"/>
                  </a:rPr>
                  <a:t>М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 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∙</a:t>
                </a:r>
                <a:r>
                  <a:rPr lang="en-US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(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</m:t>
                    </m:r>
                  </m:oMath>
                </a14:m>
                <a:r>
                  <a:rPr lang="en-US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CD +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</m:t>
                    </m:r>
                  </m:oMath>
                </a14:m>
                <a:r>
                  <a:rPr lang="ru-RU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АВ</a:t>
                </a:r>
                <a:r>
                  <a:rPr lang="en-US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)</a:t>
                </a:r>
                <a:endParaRPr lang="ru-RU" sz="2400" b="1" dirty="0">
                  <a:solidFill>
                    <a:schemeClr val="tx1"/>
                  </a:solidFill>
                  <a:latin typeface="Bookman Old Style" panose="02050604050505020204" pitchFamily="18" charset="0"/>
                </a:endParaRPr>
              </a:p>
            </p:txBody>
          </p:sp>
        </mc:Choice>
        <mc:Fallback xmlns="">
          <p:sp>
            <p:nvSpPr>
              <p:cNvPr id="47" name="Прямоугольник 46">
                <a:extLst>
                  <a:ext uri="{FF2B5EF4-FFF2-40B4-BE49-F238E27FC236}">
                    <a16:creationId xmlns:a16="http://schemas.microsoft.com/office/drawing/2014/main" id="{B0D7AB97-8DB9-A0B3-E894-250009E5D1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1950" y="5855081"/>
                <a:ext cx="3790950" cy="74020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EFD7A145-E6C6-D983-0C8B-737FB00865F3}"/>
              </a:ext>
            </a:extLst>
          </p:cNvPr>
          <p:cNvSpPr/>
          <p:nvPr/>
        </p:nvSpPr>
        <p:spPr>
          <a:xfrm>
            <a:off x="792012" y="1375252"/>
            <a:ext cx="2275325" cy="488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вне круга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04645140-79F8-B3C9-D0E7-D7BED242F894}"/>
              </a:ext>
            </a:extLst>
          </p:cNvPr>
          <p:cNvSpPr/>
          <p:nvPr/>
        </p:nvSpPr>
        <p:spPr>
          <a:xfrm>
            <a:off x="4443123" y="1355060"/>
            <a:ext cx="3198364" cy="488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на границе круга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E3E5FCAA-0975-E4A1-9836-6B2BB7F2E3A1}"/>
              </a:ext>
            </a:extLst>
          </p:cNvPr>
          <p:cNvSpPr/>
          <p:nvPr/>
        </p:nvSpPr>
        <p:spPr>
          <a:xfrm>
            <a:off x="8428397" y="1370343"/>
            <a:ext cx="2698238" cy="4885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внутри круга</a:t>
            </a:r>
          </a:p>
        </p:txBody>
      </p:sp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id="{26E16897-1463-F9C9-4391-B56817039AAD}"/>
              </a:ext>
            </a:extLst>
          </p:cNvPr>
          <p:cNvCxnSpPr>
            <a:cxnSpLocks/>
            <a:stCxn id="3" idx="2"/>
            <a:endCxn id="51" idx="0"/>
          </p:cNvCxnSpPr>
          <p:nvPr/>
        </p:nvCxnSpPr>
        <p:spPr>
          <a:xfrm flipH="1">
            <a:off x="6042305" y="877343"/>
            <a:ext cx="1" cy="47771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>
            <a:extLst>
              <a:ext uri="{FF2B5EF4-FFF2-40B4-BE49-F238E27FC236}">
                <a16:creationId xmlns:a16="http://schemas.microsoft.com/office/drawing/2014/main" id="{34123CD2-4E1E-BE0B-04EC-2BC8AD2E78FE}"/>
              </a:ext>
            </a:extLst>
          </p:cNvPr>
          <p:cNvCxnSpPr>
            <a:cxnSpLocks/>
            <a:stCxn id="3" idx="2"/>
            <a:endCxn id="50" idx="0"/>
          </p:cNvCxnSpPr>
          <p:nvPr/>
        </p:nvCxnSpPr>
        <p:spPr>
          <a:xfrm flipH="1">
            <a:off x="1929675" y="877343"/>
            <a:ext cx="4112631" cy="49790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>
            <a:extLst>
              <a:ext uri="{FF2B5EF4-FFF2-40B4-BE49-F238E27FC236}">
                <a16:creationId xmlns:a16="http://schemas.microsoft.com/office/drawing/2014/main" id="{459859E2-1D18-62B1-9603-D58826890F4A}"/>
              </a:ext>
            </a:extLst>
          </p:cNvPr>
          <p:cNvCxnSpPr>
            <a:cxnSpLocks/>
            <a:stCxn id="3" idx="2"/>
            <a:endCxn id="52" idx="0"/>
          </p:cNvCxnSpPr>
          <p:nvPr/>
        </p:nvCxnSpPr>
        <p:spPr>
          <a:xfrm>
            <a:off x="6042306" y="877343"/>
            <a:ext cx="3735210" cy="4930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93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5" grpId="0" animBg="1"/>
      <p:bldP spid="46" grpId="0" animBg="1"/>
      <p:bldP spid="47" grpId="0" animBg="1"/>
      <p:bldP spid="50" grpId="0" animBg="1"/>
      <p:bldP spid="51" grpId="0" animBg="1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2095500" y="906495"/>
            <a:ext cx="9786937" cy="11930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Угол между касательной и секущей, проведёнными из одной точки, равен </a:t>
            </a:r>
            <a:r>
              <a:rPr lang="ru-RU" sz="2400" b="1" i="1" dirty="0" err="1">
                <a:solidFill>
                  <a:schemeClr val="tx1"/>
                </a:solidFill>
                <a:latin typeface="Bookman Old Style" panose="02050604050505020204" pitchFamily="18" charset="0"/>
              </a:rPr>
              <a:t>полуразности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 заключённых внутри него дуг.</a:t>
            </a:r>
            <a:endParaRPr lang="ru-RU" sz="24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6B9A0E-FCAD-B0CC-0506-CEFC3432234D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065482-9C2B-1D39-82D8-FDC42D929CEE}"/>
              </a:ext>
            </a:extLst>
          </p:cNvPr>
          <p:cNvSpPr/>
          <p:nvPr/>
        </p:nvSpPr>
        <p:spPr>
          <a:xfrm>
            <a:off x="174885" y="906494"/>
            <a:ext cx="1808705" cy="475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395A1F7C-C500-A3DF-EF96-54AF5FCFD237}"/>
                  </a:ext>
                </a:extLst>
              </p:cNvPr>
              <p:cNvSpPr/>
              <p:nvPr/>
            </p:nvSpPr>
            <p:spPr>
              <a:xfrm>
                <a:off x="6703210" y="3445242"/>
                <a:ext cx="3790950" cy="74020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∠</a:t>
                </a:r>
                <a:r>
                  <a:rPr lang="ru-RU" sz="2400" b="1" i="1" dirty="0">
                    <a:solidFill>
                      <a:schemeClr val="tx1"/>
                    </a:solidFill>
                    <a:latin typeface="Bookman Old Style" panose="02050604050505020204" pitchFamily="18" charset="0"/>
                    <a:ea typeface="Cambria Math" panose="02040503050406030204" pitchFamily="18" charset="0"/>
                  </a:rPr>
                  <a:t>М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 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∙</a:t>
                </a:r>
                <a:r>
                  <a:rPr lang="en-US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(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</m:t>
                    </m:r>
                  </m:oMath>
                </a14:m>
                <a:r>
                  <a:rPr lang="ru-RU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ВК</a:t>
                </a:r>
                <a:r>
                  <a:rPr lang="en-US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 –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</m:t>
                    </m:r>
                  </m:oMath>
                </a14:m>
                <a:r>
                  <a:rPr lang="ru-RU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АК</a:t>
                </a:r>
                <a:r>
                  <a:rPr lang="en-US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)</a:t>
                </a:r>
                <a:endParaRPr lang="ru-RU" sz="2400" b="1" dirty="0">
                  <a:solidFill>
                    <a:schemeClr val="tx1"/>
                  </a:solidFill>
                  <a:latin typeface="Bookman Old Style" panose="0205060405050502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395A1F7C-C500-A3DF-EF96-54AF5FCFD2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3210" y="3445242"/>
                <a:ext cx="3790950" cy="7402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B96D0E36-C9AA-486A-AEB9-158EB9F5C057}"/>
              </a:ext>
            </a:extLst>
          </p:cNvPr>
          <p:cNvGrpSpPr/>
          <p:nvPr/>
        </p:nvGrpSpPr>
        <p:grpSpPr>
          <a:xfrm>
            <a:off x="505866" y="3217757"/>
            <a:ext cx="4570959" cy="2547867"/>
            <a:chOff x="505866" y="3217757"/>
            <a:chExt cx="4570959" cy="2547867"/>
          </a:xfrm>
        </p:grpSpPr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135FAD4A-E125-7320-5EC1-4062DCBCBF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3590" y="3217757"/>
              <a:ext cx="1988335" cy="198833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1D7CC3FA-F46D-6143-1DD4-F52E696873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1757" y="3730992"/>
              <a:ext cx="4115068" cy="14751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5705E9A3-4971-1E64-9260-B71E7C6EB45F}"/>
                </a:ext>
              </a:extLst>
            </p:cNvPr>
            <p:cNvSpPr/>
            <p:nvPr/>
          </p:nvSpPr>
          <p:spPr>
            <a:xfrm>
              <a:off x="2610865" y="5252389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К</a:t>
              </a:r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8EFCDB1D-90CA-6B22-B442-F428CBF78BAB}"/>
                </a:ext>
              </a:extLst>
            </p:cNvPr>
            <p:cNvSpPr/>
            <p:nvPr/>
          </p:nvSpPr>
          <p:spPr>
            <a:xfrm>
              <a:off x="505866" y="5221383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М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215BD56D-7180-BDCD-2566-756A91AEBCA7}"/>
                </a:ext>
              </a:extLst>
            </p:cNvPr>
            <p:cNvSpPr/>
            <p:nvPr/>
          </p:nvSpPr>
          <p:spPr>
            <a:xfrm>
              <a:off x="1544312" y="4311066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2B8D9C55-54C8-41CE-D7F0-EB814073DD35}"/>
                </a:ext>
              </a:extLst>
            </p:cNvPr>
            <p:cNvSpPr/>
            <p:nvPr/>
          </p:nvSpPr>
          <p:spPr>
            <a:xfrm>
              <a:off x="3846653" y="3574631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</a:p>
          </p:txBody>
        </p:sp>
        <p:cxnSp>
          <p:nvCxnSpPr>
            <p:cNvPr id="2" name="Прямая соединительная линия 1">
              <a:extLst>
                <a:ext uri="{FF2B5EF4-FFF2-40B4-BE49-F238E27FC236}">
                  <a16:creationId xmlns:a16="http://schemas.microsoft.com/office/drawing/2014/main" id="{BB716EDA-247E-96A7-D1A4-9320E02441E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77758" y="5206092"/>
              <a:ext cx="2016000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>
              <a:extLst>
                <a:ext uri="{FF2B5EF4-FFF2-40B4-BE49-F238E27FC236}">
                  <a16:creationId xmlns:a16="http://schemas.microsoft.com/office/drawing/2014/main" id="{CFDE7543-CCC1-75F0-EDD1-19021BB8EB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1757" y="5206092"/>
              <a:ext cx="2016001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559CA4E8-3711-ED96-2E1E-7F01D6C868CD}"/>
                    </a:ext>
                  </a:extLst>
                </p14:cNvPr>
                <p14:cNvContentPartPr/>
                <p14:nvPr/>
              </p14:nvContentPartPr>
              <p14:xfrm>
                <a:off x="1551900" y="4990890"/>
                <a:ext cx="113040" cy="191520"/>
              </p14:xfrm>
            </p:contentPart>
          </mc:Choice>
          <mc:Fallback xmlns=""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559CA4E8-3711-ED96-2E1E-7F01D6C868CD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543260" y="4981890"/>
                  <a:ext cx="130680" cy="209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17887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2095500" y="906495"/>
            <a:ext cx="9786937" cy="11930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Угол между двумя касательными, проведёнными из одной точки, равен 180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°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 минус величина заключённой внутри него дуги, меньшей полуокружности.</a:t>
            </a:r>
            <a:endParaRPr lang="ru-RU" sz="24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6B9A0E-FCAD-B0CC-0506-CEFC3432234D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065482-9C2B-1D39-82D8-FDC42D929CEE}"/>
              </a:ext>
            </a:extLst>
          </p:cNvPr>
          <p:cNvSpPr/>
          <p:nvPr/>
        </p:nvSpPr>
        <p:spPr>
          <a:xfrm>
            <a:off x="174885" y="906494"/>
            <a:ext cx="1808705" cy="475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395A1F7C-C500-A3DF-EF96-54AF5FCFD237}"/>
                  </a:ext>
                </a:extLst>
              </p:cNvPr>
              <p:cNvSpPr/>
              <p:nvPr/>
            </p:nvSpPr>
            <p:spPr>
              <a:xfrm>
                <a:off x="6703210" y="3445242"/>
                <a:ext cx="3790950" cy="740208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scene3d>
                <a:camera prst="orthographicFront"/>
                <a:lightRig rig="soft" dir="t"/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∠</a:t>
                </a:r>
                <a:r>
                  <a:rPr lang="ru-RU" sz="2400" b="1" i="1" dirty="0">
                    <a:solidFill>
                      <a:schemeClr val="tx1"/>
                    </a:solidFill>
                    <a:latin typeface="Bookman Old Style" panose="02050604050505020204" pitchFamily="18" charset="0"/>
                    <a:ea typeface="Cambria Math" panose="02040503050406030204" pitchFamily="18" charset="0"/>
                  </a:rPr>
                  <a:t>М</a:t>
                </a:r>
                <a:r>
                  <a:rPr lang="ru-RU" sz="2400" b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= 180° </a:t>
                </a:r>
                <a:r>
                  <a:rPr lang="en-US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–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Symbol" panose="05050102010706020507" pitchFamily="18" charset="2"/>
                      </a:rPr>
                      <m:t></m:t>
                    </m:r>
                  </m:oMath>
                </a14:m>
                <a:r>
                  <a:rPr lang="ru-RU" sz="2400" b="1" dirty="0">
                    <a:solidFill>
                      <a:schemeClr val="tx1"/>
                    </a:solidFill>
                    <a:latin typeface="Bookman Old Style" panose="02050604050505020204" pitchFamily="18" charset="0"/>
                  </a:rPr>
                  <a:t>АВ</a:t>
                </a: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395A1F7C-C500-A3DF-EF96-54AF5FCFD2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3210" y="3445242"/>
                <a:ext cx="3790950" cy="7402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D5D8C00F-8AF2-CE22-C037-3E32EC23D92E}"/>
              </a:ext>
            </a:extLst>
          </p:cNvPr>
          <p:cNvGrpSpPr/>
          <p:nvPr/>
        </p:nvGrpSpPr>
        <p:grpSpPr>
          <a:xfrm>
            <a:off x="505866" y="2305050"/>
            <a:ext cx="4487892" cy="3460574"/>
            <a:chOff x="505866" y="2305050"/>
            <a:chExt cx="4487892" cy="3460574"/>
          </a:xfrm>
        </p:grpSpPr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135FAD4A-E125-7320-5EC1-4062DCBCBF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83590" y="3217757"/>
              <a:ext cx="1988335" cy="198833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1D7CC3FA-F46D-6143-1DD4-F52E696873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1757" y="2305050"/>
              <a:ext cx="2190838" cy="2901042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5705E9A3-4971-1E64-9260-B71E7C6EB45F}"/>
                </a:ext>
              </a:extLst>
            </p:cNvPr>
            <p:cNvSpPr/>
            <p:nvPr/>
          </p:nvSpPr>
          <p:spPr>
            <a:xfrm>
              <a:off x="2610865" y="5252389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8EFCDB1D-90CA-6B22-B442-F428CBF78BAB}"/>
                </a:ext>
              </a:extLst>
            </p:cNvPr>
            <p:cNvSpPr/>
            <p:nvPr/>
          </p:nvSpPr>
          <p:spPr>
            <a:xfrm>
              <a:off x="505866" y="5221383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М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215BD56D-7180-BDCD-2566-756A91AEBCA7}"/>
                </a:ext>
              </a:extLst>
            </p:cNvPr>
            <p:cNvSpPr/>
            <p:nvPr/>
          </p:nvSpPr>
          <p:spPr>
            <a:xfrm>
              <a:off x="1567132" y="3242336"/>
              <a:ext cx="541730" cy="51323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</a:p>
          </p:txBody>
        </p:sp>
        <p:cxnSp>
          <p:nvCxnSpPr>
            <p:cNvPr id="2" name="Прямая соединительная линия 1">
              <a:extLst>
                <a:ext uri="{FF2B5EF4-FFF2-40B4-BE49-F238E27FC236}">
                  <a16:creationId xmlns:a16="http://schemas.microsoft.com/office/drawing/2014/main" id="{BB716EDA-247E-96A7-D1A4-9320E02441E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77758" y="5206092"/>
              <a:ext cx="2016000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>
              <a:extLst>
                <a:ext uri="{FF2B5EF4-FFF2-40B4-BE49-F238E27FC236}">
                  <a16:creationId xmlns:a16="http://schemas.microsoft.com/office/drawing/2014/main" id="{CFDE7543-CCC1-75F0-EDD1-19021BB8EB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1757" y="5206092"/>
              <a:ext cx="2016001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4" name="Рукописный ввод 13">
                  <a:extLst>
                    <a:ext uri="{FF2B5EF4-FFF2-40B4-BE49-F238E27FC236}">
                      <a16:creationId xmlns:a16="http://schemas.microsoft.com/office/drawing/2014/main" id="{D88E67E8-C11E-2F95-35F4-60CDEEE459CB}"/>
                    </a:ext>
                  </a:extLst>
                </p14:cNvPr>
                <p14:cNvContentPartPr/>
                <p14:nvPr/>
              </p14:nvContentPartPr>
              <p14:xfrm>
                <a:off x="1228620" y="4886130"/>
                <a:ext cx="124200" cy="276840"/>
              </p14:xfrm>
            </p:contentPart>
          </mc:Choice>
          <mc:Fallback xmlns="">
            <p:pic>
              <p:nvPicPr>
                <p:cNvPr id="14" name="Рукописный ввод 13">
                  <a:extLst>
                    <a:ext uri="{FF2B5EF4-FFF2-40B4-BE49-F238E27FC236}">
                      <a16:creationId xmlns:a16="http://schemas.microsoft.com/office/drawing/2014/main" id="{D88E67E8-C11E-2F95-35F4-60CDEEE459CB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219620" y="4877130"/>
                  <a:ext cx="141840" cy="294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Рукописный ввод 9"/>
              <p14:cNvContentPartPr/>
              <p14:nvPr/>
            </p14:nvContentPartPr>
            <p14:xfrm>
              <a:off x="1343160" y="3619440"/>
              <a:ext cx="838440" cy="1581480"/>
            </p14:xfrm>
          </p:contentPart>
        </mc:Choice>
        <mc:Fallback xmlns="">
          <p:pic>
            <p:nvPicPr>
              <p:cNvPr id="10" name="Рукописный ввод 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33800" y="3610080"/>
                <a:ext cx="857160" cy="160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9551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2095500" y="906495"/>
            <a:ext cx="9786937" cy="9298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любом вписанном четырёхугольнике сумма противоположных углов равна 180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°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  <a:endParaRPr lang="ru-RU" sz="24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6B9A0E-FCAD-B0CC-0506-CEFC3432234D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065482-9C2B-1D39-82D8-FDC42D929CEE}"/>
              </a:ext>
            </a:extLst>
          </p:cNvPr>
          <p:cNvSpPr/>
          <p:nvPr/>
        </p:nvSpPr>
        <p:spPr>
          <a:xfrm>
            <a:off x="174885" y="906494"/>
            <a:ext cx="1808705" cy="475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95A1F7C-C500-A3DF-EF96-54AF5FCFD237}"/>
              </a:ext>
            </a:extLst>
          </p:cNvPr>
          <p:cNvSpPr/>
          <p:nvPr/>
        </p:nvSpPr>
        <p:spPr>
          <a:xfrm>
            <a:off x="6703209" y="3445242"/>
            <a:ext cx="4431515" cy="7402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А + 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С </a:t>
            </a:r>
            <a:r>
              <a:rPr lang="ru-RU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В + 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D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 = </a:t>
            </a:r>
            <a:r>
              <a:rPr lang="ru-RU" sz="2400" b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180°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35FAD4A-E125-7320-5EC1-4062DCBCBF13}"/>
              </a:ext>
            </a:extLst>
          </p:cNvPr>
          <p:cNvSpPr>
            <a:spLocks noChangeAspect="1"/>
          </p:cNvSpPr>
          <p:nvPr/>
        </p:nvSpPr>
        <p:spPr>
          <a:xfrm>
            <a:off x="1983590" y="3217757"/>
            <a:ext cx="1988335" cy="1988335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1D7CC3FA-F46D-6143-1DD4-F52E6968730E}"/>
              </a:ext>
            </a:extLst>
          </p:cNvPr>
          <p:cNvCxnSpPr>
            <a:cxnSpLocks/>
            <a:stCxn id="6" idx="1"/>
            <a:endCxn id="6" idx="7"/>
          </p:cNvCxnSpPr>
          <p:nvPr/>
        </p:nvCxnSpPr>
        <p:spPr>
          <a:xfrm>
            <a:off x="2274775" y="3508942"/>
            <a:ext cx="1405965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5705E9A3-4971-1E64-9260-B71E7C6EB45F}"/>
              </a:ext>
            </a:extLst>
          </p:cNvPr>
          <p:cNvSpPr/>
          <p:nvPr/>
        </p:nvSpPr>
        <p:spPr>
          <a:xfrm>
            <a:off x="2610865" y="5252389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В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8EFCDB1D-90CA-6B22-B442-F428CBF78BAB}"/>
              </a:ext>
            </a:extLst>
          </p:cNvPr>
          <p:cNvSpPr/>
          <p:nvPr/>
        </p:nvSpPr>
        <p:spPr>
          <a:xfrm>
            <a:off x="3596108" y="3106732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D</a:t>
            </a:r>
            <a:endParaRPr lang="ru-RU" sz="2200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5BD56D-7180-BDCD-2566-756A91AEBCA7}"/>
              </a:ext>
            </a:extLst>
          </p:cNvPr>
          <p:cNvSpPr/>
          <p:nvPr/>
        </p:nvSpPr>
        <p:spPr>
          <a:xfrm>
            <a:off x="1567132" y="3242336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А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BB716EDA-247E-96A7-D1A4-9320E02441E2}"/>
              </a:ext>
            </a:extLst>
          </p:cNvPr>
          <p:cNvCxnSpPr>
            <a:cxnSpLocks/>
            <a:stCxn id="6" idx="5"/>
          </p:cNvCxnSpPr>
          <p:nvPr/>
        </p:nvCxnSpPr>
        <p:spPr>
          <a:xfrm flipH="1">
            <a:off x="2977758" y="4914907"/>
            <a:ext cx="702982" cy="29118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FDE7543-CCC1-75F0-EDD1-19021BB8EBCA}"/>
              </a:ext>
            </a:extLst>
          </p:cNvPr>
          <p:cNvCxnSpPr>
            <a:cxnSpLocks/>
            <a:stCxn id="6" idx="4"/>
            <a:endCxn id="6" idx="1"/>
          </p:cNvCxnSpPr>
          <p:nvPr/>
        </p:nvCxnSpPr>
        <p:spPr>
          <a:xfrm flipH="1" flipV="1">
            <a:off x="2274775" y="3508942"/>
            <a:ext cx="702983" cy="169715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20E747D-D6E6-5D20-6E96-617FA9D9BF97}"/>
              </a:ext>
            </a:extLst>
          </p:cNvPr>
          <p:cNvCxnSpPr>
            <a:cxnSpLocks/>
            <a:stCxn id="6" idx="7"/>
            <a:endCxn id="6" idx="5"/>
          </p:cNvCxnSpPr>
          <p:nvPr/>
        </p:nvCxnSpPr>
        <p:spPr>
          <a:xfrm>
            <a:off x="3680740" y="3508942"/>
            <a:ext cx="0" cy="140596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6344D9C-B6A6-D496-F442-5CF8628CB16B}"/>
              </a:ext>
            </a:extLst>
          </p:cNvPr>
          <p:cNvSpPr/>
          <p:nvPr/>
        </p:nvSpPr>
        <p:spPr>
          <a:xfrm>
            <a:off x="3584713" y="4803881"/>
            <a:ext cx="541730" cy="51323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35230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3" id="{E43E5C8B-B4DC-4D9D-A2FB-D41A4F4658BD}" vid="{2E3364EC-D5F6-4B9B-9FCB-7749EEF19C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Проба - шаблон</Template>
  <TotalTime>2400</TotalTime>
  <Words>306</Words>
  <Application>Microsoft Office PowerPoint</Application>
  <PresentationFormat>Широкоэкранный</PresentationFormat>
  <Paragraphs>94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Bookman Old Style</vt:lpstr>
      <vt:lpstr>Calibri</vt:lpstr>
      <vt:lpstr>Calibri Light</vt:lpstr>
      <vt:lpstr>Cambria Math</vt:lpstr>
      <vt:lpstr>Symbol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Руслана Салтыкова</dc:creator>
  <cp:lastModifiedBy>user</cp:lastModifiedBy>
  <cp:revision>339</cp:revision>
  <dcterms:created xsi:type="dcterms:W3CDTF">2022-07-13T16:17:29Z</dcterms:created>
  <dcterms:modified xsi:type="dcterms:W3CDTF">2022-10-11T13:30:25Z</dcterms:modified>
</cp:coreProperties>
</file>