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6" r:id="rId3"/>
    <p:sldId id="266" r:id="rId4"/>
    <p:sldId id="267" r:id="rId5"/>
    <p:sldId id="261" r:id="rId6"/>
    <p:sldId id="264" r:id="rId7"/>
    <p:sldId id="263" r:id="rId8"/>
    <p:sldId id="265" r:id="rId9"/>
    <p:sldId id="262" r:id="rId10"/>
    <p:sldId id="271" r:id="rId11"/>
    <p:sldId id="269" r:id="rId12"/>
    <p:sldId id="270" r:id="rId13"/>
    <p:sldId id="268" r:id="rId14"/>
    <p:sldId id="258" r:id="rId15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  <a:srgbClr val="FF33C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64" d="100"/>
          <a:sy n="64" d="100"/>
        </p:scale>
        <p:origin x="-148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68C4FF4-6EE1-4A76-9B8F-B2F594D6C874}" type="datetimeFigureOut">
              <a:rPr lang="ru-RU"/>
              <a:pPr>
                <a:defRPr/>
              </a:pPr>
              <a:t>11.10.2022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BF7A747-1B53-4B3F-B8D2-D8AB0E12814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24BD201-5F9C-4593-BEFD-74C971F0B552}" type="datetimeFigureOut">
              <a:rPr lang="ru-RU"/>
              <a:pPr>
                <a:defRPr/>
              </a:pPr>
              <a:t>11.10.2022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B22E6F0-797A-404D-B2F0-96032D2C16E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37A3035-02C7-4538-A480-C6887B19F5A6}" type="datetimeFigureOut">
              <a:rPr lang="ru-RU"/>
              <a:pPr>
                <a:defRPr/>
              </a:pPr>
              <a:t>11.10.2022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518664C-3B03-4311-A452-8E87A1DF2E3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152DDE1-E9F2-4B50-AB95-1A36B28481DE}" type="datetimeFigureOut">
              <a:rPr lang="ru-RU"/>
              <a:pPr>
                <a:defRPr/>
              </a:pPr>
              <a:t>11.10.2022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087BA6C-DE82-4922-A007-5CB817EE4E2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5011FA9-72D4-4D0D-AA04-5200C8F96D1C}" type="datetimeFigureOut">
              <a:rPr lang="ru-RU"/>
              <a:pPr>
                <a:defRPr/>
              </a:pPr>
              <a:t>11.10.2022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4CBFCBB-F7D8-4AD9-B5F9-93687358CA6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8AA105-3B9A-485F-A7BD-B3B1C1BFF994}" type="datetimeFigureOut">
              <a:rPr lang="ru-RU"/>
              <a:pPr>
                <a:defRPr/>
              </a:pPr>
              <a:t>11.10.2022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217202-91A5-4841-8837-12B3422A9C1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003E727-7E97-4B76-A273-97C117DFD6DE}" type="datetimeFigureOut">
              <a:rPr lang="ru-RU"/>
              <a:pPr>
                <a:defRPr/>
              </a:pPr>
              <a:t>11.10.2022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9F140D1-42AB-456C-B3EB-2E58162D29C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62FDA9A-A9AF-4522-BA4E-959710ABA8F2}" type="datetimeFigureOut">
              <a:rPr lang="ru-RU"/>
              <a:pPr>
                <a:defRPr/>
              </a:pPr>
              <a:t>11.10.2022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7C4C3DF-49FF-4AA4-A1AB-8615103FAEC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81C31E6-6AC6-4E62-806B-D0CB1E8C6262}" type="datetimeFigureOut">
              <a:rPr lang="ru-RU"/>
              <a:pPr>
                <a:defRPr/>
              </a:pPr>
              <a:t>11.10.2022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1B0E188-B191-46AC-99B7-5113417AE6A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9E59BE0-226E-4980-AAF5-F1A9DF7C7AE8}" type="datetimeFigureOut">
              <a:rPr lang="ru-RU"/>
              <a:pPr>
                <a:defRPr/>
              </a:pPr>
              <a:t>11.10.2022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ED8319C-EFFD-43A6-A723-9E31BBA50F6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94FB44-2B3A-4EA5-B708-4FEB9F41BBF1}" type="datetimeFigureOut">
              <a:rPr lang="ru-RU"/>
              <a:pPr>
                <a:defRPr/>
              </a:pPr>
              <a:t>11.10.2022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7C51498-F984-481A-8E8C-4DDFA9BC918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Рисунок 12" descr="Рисунок2.png"/>
          <p:cNvPicPr>
            <a:picLocks noChangeAspect="1"/>
          </p:cNvPicPr>
          <p:nvPr userDrawn="1"/>
        </p:nvPicPr>
        <p:blipFill>
          <a:blip r:embed="rId14" cstate="print">
            <a:lum/>
          </a:blip>
          <a:stretch>
            <a:fillRect/>
          </a:stretch>
        </p:blipFill>
        <p:spPr>
          <a:xfrm>
            <a:off x="0" y="357166"/>
            <a:ext cx="9144000" cy="6500834"/>
          </a:xfrm>
          <a:prstGeom prst="rect">
            <a:avLst/>
          </a:prstGeom>
          <a:effectLst>
            <a:outerShdw blurRad="50800" dist="38100" dir="16200000" rotWithShape="0">
              <a:schemeClr val="bg1">
                <a:alpha val="40000"/>
              </a:schemeClr>
            </a:outerShdw>
          </a:effectLst>
        </p:spPr>
      </p:pic>
      <p:sp>
        <p:nvSpPr>
          <p:cNvPr id="15" name="Прямоугольник 14"/>
          <p:cNvSpPr/>
          <p:nvPr userDrawn="1"/>
        </p:nvSpPr>
        <p:spPr>
          <a:xfrm>
            <a:off x="0" y="6572272"/>
            <a:ext cx="9144000" cy="285728"/>
          </a:xfrm>
          <a:prstGeom prst="rect">
            <a:avLst/>
          </a:prstGeom>
          <a:blipFill>
            <a:blip r:embed="rId13" cstate="print"/>
            <a:stretch>
              <a:fillRect/>
            </a:stretch>
          </a:blipFill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/>
          <p:cNvSpPr/>
          <p:nvPr userDrawn="1"/>
        </p:nvSpPr>
        <p:spPr>
          <a:xfrm>
            <a:off x="0" y="1285860"/>
            <a:ext cx="9144000" cy="5214974"/>
          </a:xfrm>
          <a:prstGeom prst="rect">
            <a:avLst/>
          </a:prstGeom>
          <a:solidFill>
            <a:schemeClr val="bg1">
              <a:alpha val="72000"/>
            </a:schemeClr>
          </a:solidFill>
          <a:ln>
            <a:noFill/>
          </a:ln>
          <a:effectLst>
            <a:outerShdw blurRad="1270000" dist="50800" dir="5400000" algn="ctr" rotWithShape="0">
              <a:schemeClr val="bg1">
                <a:alpha val="43000"/>
              </a:schemeClr>
            </a:outerShdw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 userDrawn="1"/>
        </p:nvSpPr>
        <p:spPr>
          <a:xfrm>
            <a:off x="0" y="6642556"/>
            <a:ext cx="1199367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800" dirty="0" smtClean="0">
                <a:solidFill>
                  <a:schemeClr val="bg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http://linda6035.ucoz.ru/</a:t>
            </a:r>
            <a:endParaRPr lang="ru-RU" sz="800" dirty="0">
              <a:solidFill>
                <a:schemeClr val="bg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hyperlink" Target="http://it.wallpaperswiki.org/wallpapers/2012/11/Sfondi-astrazione-linea-sfondo-arancione-giallo-verde-485x728.jpg" TargetMode="Externa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6"/>
          <p:cNvGrpSpPr/>
          <p:nvPr/>
        </p:nvGrpSpPr>
        <p:grpSpPr>
          <a:xfrm>
            <a:off x="357158" y="1500174"/>
            <a:ext cx="8572560" cy="3789535"/>
            <a:chOff x="1115616" y="2146448"/>
            <a:chExt cx="7165477" cy="4301103"/>
          </a:xfrm>
        </p:grpSpPr>
        <p:sp>
          <p:nvSpPr>
            <p:cNvPr id="3" name="Прямоугольник 2"/>
            <p:cNvSpPr/>
            <p:nvPr/>
          </p:nvSpPr>
          <p:spPr>
            <a:xfrm>
              <a:off x="1115616" y="2146448"/>
              <a:ext cx="7165477" cy="220074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ru-RU" sz="6000" b="1" dirty="0" smtClean="0">
                  <a:ln w="19050">
                    <a:solidFill>
                      <a:prstClr val="white"/>
                    </a:solidFill>
                    <a:prstDash val="solid"/>
                  </a:ln>
                  <a:solidFill>
                    <a:srgbClr val="0070C0"/>
                  </a:solidFill>
                  <a:effectLst>
                    <a:outerShdw blurRad="50000" dist="50800" dir="7500000" algn="tl">
                      <a:srgbClr val="000000">
                        <a:shade val="5000"/>
                        <a:alpha val="35000"/>
                      </a:srgbClr>
                    </a:outerShdw>
                  </a:effectLst>
                  <a:latin typeface="Monotype Corsiva" pitchFamily="66" charset="0"/>
                </a:rPr>
                <a:t> </a:t>
              </a:r>
              <a:r>
                <a:rPr lang="ru-RU" sz="8000" b="1" dirty="0" smtClean="0">
                  <a:ln w="19050">
                    <a:solidFill>
                      <a:prstClr val="white"/>
                    </a:solidFill>
                    <a:prstDash val="solid"/>
                  </a:ln>
                  <a:solidFill>
                    <a:srgbClr val="0070C0"/>
                  </a:solidFill>
                  <a:effectLst>
                    <a:outerShdw blurRad="50000" dist="50800" dir="7500000" algn="tl">
                      <a:srgbClr val="000000">
                        <a:shade val="5000"/>
                        <a:alpha val="35000"/>
                      </a:srgbClr>
                    </a:outerShdw>
                  </a:effectLst>
                  <a:latin typeface="Monotype Corsiva" pitchFamily="66" charset="0"/>
                </a:rPr>
                <a:t>Модуль числа</a:t>
              </a:r>
            </a:p>
            <a:p>
              <a:pPr algn="ctr">
                <a:defRPr/>
              </a:pPr>
              <a:r>
                <a:rPr lang="ru-RU" sz="4000" b="1" smtClean="0">
                  <a:ln w="10541" cmpd="sng">
                    <a:solidFill>
                      <a:srgbClr val="7D7D7D">
                        <a:tint val="100000"/>
                        <a:shade val="100000"/>
                        <a:satMod val="110000"/>
                      </a:srgbClr>
                    </a:solidFill>
                    <a:prstDash val="solid"/>
                  </a:ln>
                  <a:gradFill>
                    <a:gsLst>
                      <a:gs pos="0">
                        <a:srgbClr val="FFFFFF">
                          <a:tint val="40000"/>
                          <a:satMod val="250000"/>
                        </a:srgbClr>
                      </a:gs>
                      <a:gs pos="9000">
                        <a:srgbClr val="FFFFFF">
                          <a:tint val="52000"/>
                          <a:satMod val="300000"/>
                        </a:srgbClr>
                      </a:gs>
                      <a:gs pos="50000">
                        <a:srgbClr val="FFFFFF">
                          <a:shade val="20000"/>
                          <a:satMod val="300000"/>
                        </a:srgbClr>
                      </a:gs>
                      <a:gs pos="79000">
                        <a:srgbClr val="FFFFFF">
                          <a:tint val="52000"/>
                          <a:satMod val="300000"/>
                        </a:srgbClr>
                      </a:gs>
                      <a:gs pos="100000">
                        <a:srgbClr val="FFFFFF">
                          <a:tint val="40000"/>
                          <a:satMod val="250000"/>
                        </a:srgbClr>
                      </a:gs>
                    </a:gsLst>
                    <a:lin ang="5400000"/>
                  </a:gradFill>
                  <a:latin typeface="Times New Roman" pitchFamily="18" charset="0"/>
                  <a:cs typeface="Times New Roman" pitchFamily="18" charset="0"/>
                </a:rPr>
                <a:t>   Математика </a:t>
              </a:r>
              <a:r>
                <a:rPr lang="ru-RU" sz="4000" b="1" dirty="0" smtClean="0">
                  <a:ln w="10541" cmpd="sng">
                    <a:solidFill>
                      <a:srgbClr val="7D7D7D">
                        <a:tint val="100000"/>
                        <a:shade val="100000"/>
                        <a:satMod val="110000"/>
                      </a:srgbClr>
                    </a:solidFill>
                    <a:prstDash val="solid"/>
                  </a:ln>
                  <a:gradFill>
                    <a:gsLst>
                      <a:gs pos="0">
                        <a:srgbClr val="FFFFFF">
                          <a:tint val="40000"/>
                          <a:satMod val="250000"/>
                        </a:srgbClr>
                      </a:gs>
                      <a:gs pos="9000">
                        <a:srgbClr val="FFFFFF">
                          <a:tint val="52000"/>
                          <a:satMod val="300000"/>
                        </a:srgbClr>
                      </a:gs>
                      <a:gs pos="50000">
                        <a:srgbClr val="FFFFFF">
                          <a:shade val="20000"/>
                          <a:satMod val="300000"/>
                        </a:srgbClr>
                      </a:gs>
                      <a:gs pos="79000">
                        <a:srgbClr val="FFFFFF">
                          <a:tint val="52000"/>
                          <a:satMod val="300000"/>
                        </a:srgbClr>
                      </a:gs>
                      <a:gs pos="100000">
                        <a:srgbClr val="FFFFFF">
                          <a:tint val="40000"/>
                          <a:satMod val="250000"/>
                        </a:srgbClr>
                      </a:gs>
                    </a:gsLst>
                    <a:lin ang="5400000"/>
                  </a:gradFill>
                  <a:latin typeface="Times New Roman" pitchFamily="18" charset="0"/>
                  <a:cs typeface="Times New Roman" pitchFamily="18" charset="0"/>
                </a:rPr>
                <a:t>6 класс</a:t>
              </a:r>
              <a:endParaRPr lang="ru-RU" sz="4000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4" name="Прямоугольник 3"/>
            <p:cNvSpPr/>
            <p:nvPr/>
          </p:nvSpPr>
          <p:spPr>
            <a:xfrm>
              <a:off x="2187089" y="5085184"/>
              <a:ext cx="5084703" cy="136236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ru-RU" dirty="0">
                  <a:solidFill>
                    <a:prstClr val="black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Monotype Corsiva" pitchFamily="66" charset="0"/>
                </a:rPr>
                <a:t>Автор : </a:t>
              </a:r>
              <a:r>
                <a:rPr lang="ru-RU" dirty="0" smtClean="0">
                  <a:solidFill>
                    <a:prstClr val="black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Monotype Corsiva" pitchFamily="66" charset="0"/>
                </a:rPr>
                <a:t>Диденко Валентина Егоровна, </a:t>
              </a:r>
              <a:endParaRPr lang="ru-RU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endParaRPr>
            </a:p>
            <a:p>
              <a:pPr algn="ctr">
                <a:defRPr/>
              </a:pPr>
              <a:r>
                <a:rPr lang="ru-RU" dirty="0">
                  <a:solidFill>
                    <a:prstClr val="black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Monotype Corsiva" pitchFamily="66" charset="0"/>
                </a:rPr>
                <a:t>учитель </a:t>
              </a:r>
              <a:r>
                <a:rPr lang="ru-RU" dirty="0" smtClean="0">
                  <a:solidFill>
                    <a:prstClr val="black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Monotype Corsiva" pitchFamily="66" charset="0"/>
                </a:rPr>
                <a:t>математики</a:t>
              </a:r>
              <a:endParaRPr lang="ru-RU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endParaRPr>
            </a:p>
            <a:p>
              <a:pPr algn="ctr">
                <a:defRPr/>
              </a:pPr>
              <a:r>
                <a:rPr lang="ru-RU" dirty="0">
                  <a:solidFill>
                    <a:prstClr val="black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Monotype Corsiva" pitchFamily="66" charset="0"/>
                </a:rPr>
                <a:t>МКОУ </a:t>
              </a:r>
              <a:r>
                <a:rPr lang="ru-RU" dirty="0" smtClean="0">
                  <a:solidFill>
                    <a:prstClr val="black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Monotype Corsiva" pitchFamily="66" charset="0"/>
                </a:rPr>
                <a:t>Ударниковская ООШ</a:t>
              </a:r>
            </a:p>
            <a:p>
              <a:pPr algn="ctr">
                <a:defRPr/>
              </a:pPr>
              <a:r>
                <a:rPr lang="ru-RU" dirty="0" smtClean="0">
                  <a:solidFill>
                    <a:prstClr val="black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Monotype Corsiva" pitchFamily="66" charset="0"/>
                </a:rPr>
                <a:t>2017г</a:t>
              </a:r>
              <a:endParaRPr lang="ru-RU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endParaRPr>
            </a:p>
          </p:txBody>
        </p:sp>
      </p:grpSp>
      <p:pic>
        <p:nvPicPr>
          <p:cNvPr id="5" name="Рисунок 4" descr="D:\Презентация и шаблоны\картинки к шаблонам\фигуры.png"/>
          <p:cNvPicPr/>
          <p:nvPr/>
        </p:nvPicPr>
        <p:blipFill>
          <a:blip r:embed="rId2"/>
          <a:srcRect l="65002" t="38462" r="1553" b="29487"/>
          <a:stretch>
            <a:fillRect/>
          </a:stretch>
        </p:blipFill>
        <p:spPr bwMode="auto">
          <a:xfrm flipH="1">
            <a:off x="428596" y="3643314"/>
            <a:ext cx="2071702" cy="1928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768350"/>
          </a:xfrm>
        </p:spPr>
        <p:txBody>
          <a:bodyPr/>
          <a:lstStyle/>
          <a:p>
            <a:r>
              <a:rPr lang="ru-RU" b="1">
                <a:solidFill>
                  <a:srgbClr val="0000FF"/>
                </a:solidFill>
                <a:latin typeface="Comic Sans MS" pitchFamily="66" charset="0"/>
              </a:rPr>
              <a:t>Решение уравнений</a:t>
            </a:r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subTitle" idx="4294967295"/>
          </p:nvPr>
        </p:nvSpPr>
        <p:spPr>
          <a:xfrm>
            <a:off x="684213" y="1219200"/>
            <a:ext cx="8208962" cy="5305425"/>
          </a:xfrm>
          <a:prstGeom prst="rect">
            <a:avLst/>
          </a:prstGeom>
        </p:spPr>
        <p:txBody>
          <a:bodyPr/>
          <a:lstStyle/>
          <a:p>
            <a:pPr marL="0" indent="0" algn="ctr">
              <a:buFontTx/>
              <a:buNone/>
            </a:pPr>
            <a:endParaRPr lang="ru-RU" sz="2800" b="1" i="1" dirty="0">
              <a:solidFill>
                <a:srgbClr val="0000FF"/>
              </a:solidFill>
              <a:latin typeface="Comic Sans MS" pitchFamily="66" charset="0"/>
              <a:cs typeface="Arial" charset="0"/>
            </a:endParaRPr>
          </a:p>
          <a:p>
            <a:pPr marL="0" indent="0" algn="ctr">
              <a:buFontTx/>
              <a:buNone/>
            </a:pPr>
            <a:r>
              <a:rPr lang="ru-RU" sz="2800" i="1" dirty="0">
                <a:solidFill>
                  <a:srgbClr val="0000FF"/>
                </a:solidFill>
                <a:latin typeface="Comic Sans MS" pitchFamily="66" charset="0"/>
                <a:cs typeface="Arial" charset="0"/>
              </a:rPr>
              <a:t>Решите уравнение.</a:t>
            </a:r>
          </a:p>
          <a:p>
            <a:pPr marL="0" indent="0" algn="ctr">
              <a:buFontTx/>
              <a:buNone/>
            </a:pPr>
            <a:r>
              <a:rPr lang="ru-RU" sz="2800" dirty="0" err="1">
                <a:solidFill>
                  <a:srgbClr val="0000FF"/>
                </a:solidFill>
                <a:latin typeface="Comic Sans MS" pitchFamily="66" charset="0"/>
                <a:cs typeface="Arial" charset="0"/>
              </a:rPr>
              <a:t>│</a:t>
            </a:r>
            <a:r>
              <a:rPr lang="ru-RU" sz="2800" b="1" i="1" dirty="0" err="1">
                <a:solidFill>
                  <a:srgbClr val="0000FF"/>
                </a:solidFill>
                <a:latin typeface="Comic Sans MS" pitchFamily="66" charset="0"/>
                <a:cs typeface="Arial" charset="0"/>
              </a:rPr>
              <a:t>х</a:t>
            </a:r>
            <a:r>
              <a:rPr lang="ru-RU" sz="2800" b="1" i="1" dirty="0">
                <a:solidFill>
                  <a:srgbClr val="0000FF"/>
                </a:solidFill>
                <a:latin typeface="Comic Sans MS" pitchFamily="66" charset="0"/>
                <a:cs typeface="Arial" charset="0"/>
              </a:rPr>
              <a:t> </a:t>
            </a:r>
            <a:r>
              <a:rPr lang="ru-RU" sz="2800" b="1" i="1" dirty="0" smtClean="0">
                <a:solidFill>
                  <a:srgbClr val="0000FF"/>
                </a:solidFill>
                <a:latin typeface="Comic Sans MS" pitchFamily="66" charset="0"/>
                <a:cs typeface="Arial" charset="0"/>
              </a:rPr>
              <a:t>= </a:t>
            </a:r>
            <a:r>
              <a:rPr lang="ru-RU" sz="2800" b="1" i="1" dirty="0">
                <a:solidFill>
                  <a:srgbClr val="0000FF"/>
                </a:solidFill>
                <a:latin typeface="Comic Sans MS" pitchFamily="66" charset="0"/>
                <a:cs typeface="Arial" charset="0"/>
              </a:rPr>
              <a:t>4</a:t>
            </a:r>
          </a:p>
          <a:p>
            <a:pPr marL="0" indent="0" algn="ctr">
              <a:buFontTx/>
              <a:buNone/>
            </a:pPr>
            <a:endParaRPr lang="ru-RU" sz="2800" dirty="0">
              <a:solidFill>
                <a:srgbClr val="0000FF"/>
              </a:solidFill>
              <a:latin typeface="Comic Sans MS" pitchFamily="66" charset="0"/>
              <a:cs typeface="Arial" charset="0"/>
            </a:endParaRPr>
          </a:p>
          <a:p>
            <a:pPr marL="0" indent="0" algn="ctr">
              <a:buFontTx/>
              <a:buNone/>
            </a:pPr>
            <a:endParaRPr lang="ru-RU" b="1" i="1" dirty="0">
              <a:cs typeface="Arial" charset="0"/>
            </a:endParaRPr>
          </a:p>
        </p:txBody>
      </p:sp>
      <p:grpSp>
        <p:nvGrpSpPr>
          <p:cNvPr id="2" name="Group 5"/>
          <p:cNvGrpSpPr>
            <a:grpSpLocks/>
          </p:cNvGrpSpPr>
          <p:nvPr/>
        </p:nvGrpSpPr>
        <p:grpSpPr bwMode="auto">
          <a:xfrm>
            <a:off x="1447800" y="3810000"/>
            <a:ext cx="5543550" cy="1125538"/>
            <a:chOff x="1215" y="2918"/>
            <a:chExt cx="3492" cy="709"/>
          </a:xfrm>
        </p:grpSpPr>
        <p:sp>
          <p:nvSpPr>
            <p:cNvPr id="21510" name="Line 6"/>
            <p:cNvSpPr>
              <a:spLocks noChangeShapeType="1"/>
            </p:cNvSpPr>
            <p:nvPr/>
          </p:nvSpPr>
          <p:spPr bwMode="auto">
            <a:xfrm>
              <a:off x="1215" y="3326"/>
              <a:ext cx="3492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1511" name="Oval 7"/>
            <p:cNvSpPr>
              <a:spLocks noChangeArrowheads="1"/>
            </p:cNvSpPr>
            <p:nvPr/>
          </p:nvSpPr>
          <p:spPr bwMode="auto">
            <a:xfrm>
              <a:off x="3029" y="3281"/>
              <a:ext cx="45" cy="45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1512" name="Oval 8"/>
            <p:cNvSpPr>
              <a:spLocks noChangeArrowheads="1"/>
            </p:cNvSpPr>
            <p:nvPr/>
          </p:nvSpPr>
          <p:spPr bwMode="auto">
            <a:xfrm>
              <a:off x="3891" y="3281"/>
              <a:ext cx="45" cy="46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1513" name="Oval 9"/>
            <p:cNvSpPr>
              <a:spLocks noChangeArrowheads="1"/>
            </p:cNvSpPr>
            <p:nvPr/>
          </p:nvSpPr>
          <p:spPr bwMode="auto">
            <a:xfrm>
              <a:off x="2167" y="3281"/>
              <a:ext cx="46" cy="45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1514" name="Arc 10"/>
            <p:cNvSpPr>
              <a:spLocks/>
            </p:cNvSpPr>
            <p:nvPr/>
          </p:nvSpPr>
          <p:spPr bwMode="auto">
            <a:xfrm rot="-2789898">
              <a:off x="3211" y="2918"/>
              <a:ext cx="576" cy="576"/>
            </a:xfrm>
            <a:custGeom>
              <a:avLst/>
              <a:gdLst>
                <a:gd name="G0" fmla="+- 0 0 0"/>
                <a:gd name="G1" fmla="+- 21600 0 0"/>
                <a:gd name="G2" fmla="+- 21600 0 0"/>
                <a:gd name="T0" fmla="*/ 0 w 21600"/>
                <a:gd name="T1" fmla="*/ 0 h 21600"/>
                <a:gd name="T2" fmla="*/ 21600 w 21600"/>
                <a:gd name="T3" fmla="*/ 21600 h 21600"/>
                <a:gd name="T4" fmla="*/ 0 w 21600"/>
                <a:gd name="T5" fmla="*/ 216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1515" name="Arc 11"/>
            <p:cNvSpPr>
              <a:spLocks/>
            </p:cNvSpPr>
            <p:nvPr/>
          </p:nvSpPr>
          <p:spPr bwMode="auto">
            <a:xfrm>
              <a:off x="2167" y="3009"/>
              <a:ext cx="863" cy="545"/>
            </a:xfrm>
            <a:custGeom>
              <a:avLst/>
              <a:gdLst>
                <a:gd name="G0" fmla="+- 17747 0 0"/>
                <a:gd name="G1" fmla="+- 21600 0 0"/>
                <a:gd name="G2" fmla="+- 21600 0 0"/>
                <a:gd name="T0" fmla="*/ 0 w 34414"/>
                <a:gd name="T1" fmla="*/ 9288 h 21600"/>
                <a:gd name="T2" fmla="*/ 34414 w 34414"/>
                <a:gd name="T3" fmla="*/ 7861 h 21600"/>
                <a:gd name="T4" fmla="*/ 17747 w 34414"/>
                <a:gd name="T5" fmla="*/ 216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4414" h="21600" fill="none" extrusionOk="0">
                  <a:moveTo>
                    <a:pt x="-1" y="9287"/>
                  </a:moveTo>
                  <a:cubicBezTo>
                    <a:pt x="4035" y="3470"/>
                    <a:pt x="10666" y="-1"/>
                    <a:pt x="17747" y="0"/>
                  </a:cubicBezTo>
                  <a:cubicBezTo>
                    <a:pt x="24197" y="0"/>
                    <a:pt x="30311" y="2883"/>
                    <a:pt x="34414" y="7860"/>
                  </a:cubicBezTo>
                </a:path>
                <a:path w="34414" h="21600" stroke="0" extrusionOk="0">
                  <a:moveTo>
                    <a:pt x="-1" y="9287"/>
                  </a:moveTo>
                  <a:cubicBezTo>
                    <a:pt x="4035" y="3470"/>
                    <a:pt x="10666" y="-1"/>
                    <a:pt x="17747" y="0"/>
                  </a:cubicBezTo>
                  <a:cubicBezTo>
                    <a:pt x="24197" y="0"/>
                    <a:pt x="30311" y="2883"/>
                    <a:pt x="34414" y="7860"/>
                  </a:cubicBezTo>
                  <a:lnTo>
                    <a:pt x="17747" y="21600"/>
                  </a:lnTo>
                  <a:close/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1516" name="Text Box 12"/>
            <p:cNvSpPr txBox="1">
              <a:spLocks noChangeArrowheads="1"/>
            </p:cNvSpPr>
            <p:nvPr/>
          </p:nvSpPr>
          <p:spPr bwMode="auto">
            <a:xfrm>
              <a:off x="2971" y="3293"/>
              <a:ext cx="223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ru-RU" sz="2400" b="1">
                  <a:latin typeface="Arial" charset="0"/>
                </a:rPr>
                <a:t>0</a:t>
              </a:r>
            </a:p>
          </p:txBody>
        </p:sp>
        <p:sp>
          <p:nvSpPr>
            <p:cNvPr id="21517" name="Text Box 13"/>
            <p:cNvSpPr txBox="1">
              <a:spLocks noChangeArrowheads="1"/>
            </p:cNvSpPr>
            <p:nvPr/>
          </p:nvSpPr>
          <p:spPr bwMode="auto">
            <a:xfrm>
              <a:off x="1986" y="3339"/>
              <a:ext cx="407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r>
                <a:rPr lang="ru-RU" sz="2400" b="1">
                  <a:latin typeface="Arial" charset="0"/>
                </a:rPr>
                <a:t>-4</a:t>
              </a:r>
            </a:p>
          </p:txBody>
        </p:sp>
        <p:sp>
          <p:nvSpPr>
            <p:cNvPr id="21518" name="Text Box 14"/>
            <p:cNvSpPr txBox="1">
              <a:spLocks noChangeArrowheads="1"/>
            </p:cNvSpPr>
            <p:nvPr/>
          </p:nvSpPr>
          <p:spPr bwMode="auto">
            <a:xfrm>
              <a:off x="3878" y="3339"/>
              <a:ext cx="116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endParaRPr lang="ru-RU" b="1">
                <a:latin typeface="Arial" charset="0"/>
              </a:endParaRPr>
            </a:p>
          </p:txBody>
        </p:sp>
        <p:sp>
          <p:nvSpPr>
            <p:cNvPr id="21519" name="Text Box 15"/>
            <p:cNvSpPr txBox="1">
              <a:spLocks noChangeArrowheads="1"/>
            </p:cNvSpPr>
            <p:nvPr/>
          </p:nvSpPr>
          <p:spPr bwMode="auto">
            <a:xfrm>
              <a:off x="3833" y="3247"/>
              <a:ext cx="223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ru-RU" sz="2400" b="1">
                  <a:latin typeface="Arial" charset="0"/>
                </a:rPr>
                <a:t>4</a:t>
              </a:r>
            </a:p>
          </p:txBody>
        </p:sp>
      </p:grpSp>
      <p:sp>
        <p:nvSpPr>
          <p:cNvPr id="21520" name="Text Box 16"/>
          <p:cNvSpPr txBox="1">
            <a:spLocks noChangeArrowheads="1"/>
          </p:cNvSpPr>
          <p:nvPr/>
        </p:nvSpPr>
        <p:spPr bwMode="auto">
          <a:xfrm>
            <a:off x="1547813" y="5638800"/>
            <a:ext cx="6427787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b="1" i="1" dirty="0">
                <a:latin typeface="Arial" charset="0"/>
              </a:rPr>
              <a:t> </a:t>
            </a:r>
            <a:r>
              <a:rPr lang="ru-RU" sz="3200" b="1" i="1" dirty="0">
                <a:solidFill>
                  <a:srgbClr val="FF0000"/>
                </a:solidFill>
                <a:latin typeface="Arial" charset="0"/>
              </a:rPr>
              <a:t>Ответ.            Х = - 4  и   </a:t>
            </a:r>
            <a:r>
              <a:rPr lang="ru-RU" sz="3200" b="1" i="1" dirty="0" err="1">
                <a:solidFill>
                  <a:srgbClr val="FF0000"/>
                </a:solidFill>
                <a:latin typeface="Arial" charset="0"/>
              </a:rPr>
              <a:t>х</a:t>
            </a:r>
            <a:r>
              <a:rPr lang="ru-RU" sz="3200" b="1" i="1" dirty="0">
                <a:solidFill>
                  <a:srgbClr val="FF0000"/>
                </a:solidFill>
                <a:latin typeface="Arial" charset="0"/>
              </a:rPr>
              <a:t> = 4</a:t>
            </a:r>
          </a:p>
        </p:txBody>
      </p:sp>
      <p:cxnSp>
        <p:nvCxnSpPr>
          <p:cNvPr id="20" name="Прямая соединительная линия 19"/>
          <p:cNvCxnSpPr/>
          <p:nvPr/>
        </p:nvCxnSpPr>
        <p:spPr>
          <a:xfrm rot="5400000">
            <a:off x="4572794" y="2499512"/>
            <a:ext cx="427834" cy="794"/>
          </a:xfrm>
          <a:prstGeom prst="line">
            <a:avLst/>
          </a:prstGeom>
          <a:ln w="28575">
            <a:solidFill>
              <a:srgbClr val="0000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15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2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768350"/>
          </a:xfrm>
        </p:spPr>
        <p:txBody>
          <a:bodyPr/>
          <a:lstStyle/>
          <a:p>
            <a:r>
              <a:rPr lang="ru-RU" b="1">
                <a:solidFill>
                  <a:srgbClr val="0000FF"/>
                </a:solidFill>
                <a:latin typeface="Comic Sans MS" pitchFamily="66" charset="0"/>
              </a:rPr>
              <a:t>Решение уравнений</a:t>
            </a:r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subTitle" idx="4294967295"/>
          </p:nvPr>
        </p:nvSpPr>
        <p:spPr>
          <a:xfrm>
            <a:off x="684213" y="1219200"/>
            <a:ext cx="8208962" cy="5305425"/>
          </a:xfrm>
          <a:prstGeom prst="rect">
            <a:avLst/>
          </a:prstGeom>
        </p:spPr>
        <p:txBody>
          <a:bodyPr/>
          <a:lstStyle/>
          <a:p>
            <a:pPr marL="0" indent="0" algn="ctr">
              <a:buFontTx/>
              <a:buNone/>
            </a:pPr>
            <a:r>
              <a:rPr lang="ru-RU" sz="2800" dirty="0" err="1">
                <a:solidFill>
                  <a:srgbClr val="0000FF"/>
                </a:solidFill>
                <a:latin typeface="Comic Sans MS" pitchFamily="66" charset="0"/>
                <a:cs typeface="Arial" charset="0"/>
              </a:rPr>
              <a:t>│</a:t>
            </a:r>
            <a:r>
              <a:rPr lang="ru-RU" sz="2800" b="1" i="1" dirty="0" err="1">
                <a:solidFill>
                  <a:srgbClr val="0000FF"/>
                </a:solidFill>
                <a:latin typeface="Comic Sans MS" pitchFamily="66" charset="0"/>
                <a:cs typeface="Arial" charset="0"/>
              </a:rPr>
              <a:t>х</a:t>
            </a:r>
            <a:r>
              <a:rPr lang="ru-RU" sz="2800" b="1" i="1" dirty="0">
                <a:solidFill>
                  <a:srgbClr val="0000FF"/>
                </a:solidFill>
                <a:latin typeface="Comic Sans MS" pitchFamily="66" charset="0"/>
                <a:cs typeface="Arial" charset="0"/>
              </a:rPr>
              <a:t> </a:t>
            </a:r>
            <a:r>
              <a:rPr lang="ru-RU" sz="2800" b="1" i="1" dirty="0" smtClean="0">
                <a:solidFill>
                  <a:srgbClr val="0000FF"/>
                </a:solidFill>
                <a:latin typeface="Comic Sans MS" pitchFamily="66" charset="0"/>
                <a:cs typeface="Arial" charset="0"/>
              </a:rPr>
              <a:t>– а - </a:t>
            </a:r>
            <a:r>
              <a:rPr lang="ru-RU" sz="2800" i="1" dirty="0">
                <a:solidFill>
                  <a:srgbClr val="0000FF"/>
                </a:solidFill>
                <a:latin typeface="Comic Sans MS" pitchFamily="66" charset="0"/>
                <a:cs typeface="Arial" charset="0"/>
              </a:rPr>
              <a:t>расстояние от </a:t>
            </a:r>
            <a:r>
              <a:rPr lang="ru-RU" sz="2800" b="1" i="1" dirty="0">
                <a:solidFill>
                  <a:srgbClr val="0000FF"/>
                </a:solidFill>
                <a:latin typeface="Comic Sans MS" pitchFamily="66" charset="0"/>
                <a:cs typeface="Arial" charset="0"/>
              </a:rPr>
              <a:t>а</a:t>
            </a:r>
            <a:r>
              <a:rPr lang="ru-RU" sz="2800" i="1" dirty="0">
                <a:solidFill>
                  <a:srgbClr val="0000FF"/>
                </a:solidFill>
                <a:latin typeface="Comic Sans MS" pitchFamily="66" charset="0"/>
                <a:cs typeface="Arial" charset="0"/>
              </a:rPr>
              <a:t> до</a:t>
            </a:r>
            <a:r>
              <a:rPr lang="ru-RU" sz="2800" b="1" i="1" dirty="0">
                <a:solidFill>
                  <a:srgbClr val="0000FF"/>
                </a:solidFill>
                <a:latin typeface="Comic Sans MS" pitchFamily="66" charset="0"/>
                <a:cs typeface="Arial" charset="0"/>
              </a:rPr>
              <a:t> </a:t>
            </a:r>
            <a:r>
              <a:rPr lang="ru-RU" sz="2800" b="1" i="1" dirty="0" err="1">
                <a:solidFill>
                  <a:srgbClr val="0000FF"/>
                </a:solidFill>
                <a:latin typeface="Comic Sans MS" pitchFamily="66" charset="0"/>
                <a:cs typeface="Arial" charset="0"/>
              </a:rPr>
              <a:t>х</a:t>
            </a:r>
            <a:r>
              <a:rPr lang="ru-RU" sz="2800" b="1" i="1" dirty="0">
                <a:solidFill>
                  <a:srgbClr val="0000FF"/>
                </a:solidFill>
                <a:latin typeface="Comic Sans MS" pitchFamily="66" charset="0"/>
                <a:cs typeface="Arial" charset="0"/>
              </a:rPr>
              <a:t> </a:t>
            </a:r>
          </a:p>
          <a:p>
            <a:pPr marL="0" indent="0" algn="ctr">
              <a:buFontTx/>
              <a:buNone/>
            </a:pPr>
            <a:endParaRPr lang="ru-RU" sz="2800" b="1" i="1" dirty="0">
              <a:solidFill>
                <a:srgbClr val="0000FF"/>
              </a:solidFill>
              <a:latin typeface="Comic Sans MS" pitchFamily="66" charset="0"/>
              <a:cs typeface="Arial" charset="0"/>
            </a:endParaRPr>
          </a:p>
          <a:p>
            <a:pPr marL="0" indent="0" algn="ctr">
              <a:buFontTx/>
              <a:buNone/>
            </a:pPr>
            <a:endParaRPr lang="ru-RU" sz="2800" dirty="0">
              <a:solidFill>
                <a:srgbClr val="0000FF"/>
              </a:solidFill>
              <a:latin typeface="Comic Sans MS" pitchFamily="66" charset="0"/>
              <a:cs typeface="Arial" charset="0"/>
            </a:endParaRPr>
          </a:p>
        </p:txBody>
      </p:sp>
      <p:grpSp>
        <p:nvGrpSpPr>
          <p:cNvPr id="2" name="Group 5"/>
          <p:cNvGrpSpPr>
            <a:grpSpLocks/>
          </p:cNvGrpSpPr>
          <p:nvPr/>
        </p:nvGrpSpPr>
        <p:grpSpPr bwMode="auto">
          <a:xfrm>
            <a:off x="1447800" y="3810001"/>
            <a:ext cx="5543550" cy="1336676"/>
            <a:chOff x="1215" y="2918"/>
            <a:chExt cx="3492" cy="842"/>
          </a:xfrm>
        </p:grpSpPr>
        <p:sp>
          <p:nvSpPr>
            <p:cNvPr id="21510" name="Line 6"/>
            <p:cNvSpPr>
              <a:spLocks noChangeShapeType="1"/>
            </p:cNvSpPr>
            <p:nvPr/>
          </p:nvSpPr>
          <p:spPr bwMode="auto">
            <a:xfrm>
              <a:off x="1215" y="3326"/>
              <a:ext cx="3492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1511" name="Oval 7"/>
            <p:cNvSpPr>
              <a:spLocks noChangeArrowheads="1"/>
            </p:cNvSpPr>
            <p:nvPr/>
          </p:nvSpPr>
          <p:spPr bwMode="auto">
            <a:xfrm>
              <a:off x="3029" y="3281"/>
              <a:ext cx="45" cy="45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1512" name="Oval 8"/>
            <p:cNvSpPr>
              <a:spLocks noChangeArrowheads="1"/>
            </p:cNvSpPr>
            <p:nvPr/>
          </p:nvSpPr>
          <p:spPr bwMode="auto">
            <a:xfrm>
              <a:off x="3891" y="3281"/>
              <a:ext cx="45" cy="46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1513" name="Oval 9"/>
            <p:cNvSpPr>
              <a:spLocks noChangeArrowheads="1"/>
            </p:cNvSpPr>
            <p:nvPr/>
          </p:nvSpPr>
          <p:spPr bwMode="auto">
            <a:xfrm>
              <a:off x="2167" y="3281"/>
              <a:ext cx="46" cy="45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1514" name="Arc 10"/>
            <p:cNvSpPr>
              <a:spLocks/>
            </p:cNvSpPr>
            <p:nvPr/>
          </p:nvSpPr>
          <p:spPr bwMode="auto">
            <a:xfrm rot="-2789898">
              <a:off x="3211" y="2918"/>
              <a:ext cx="576" cy="576"/>
            </a:xfrm>
            <a:custGeom>
              <a:avLst/>
              <a:gdLst>
                <a:gd name="G0" fmla="+- 0 0 0"/>
                <a:gd name="G1" fmla="+- 21600 0 0"/>
                <a:gd name="G2" fmla="+- 21600 0 0"/>
                <a:gd name="T0" fmla="*/ 0 w 21600"/>
                <a:gd name="T1" fmla="*/ 0 h 21600"/>
                <a:gd name="T2" fmla="*/ 21600 w 21600"/>
                <a:gd name="T3" fmla="*/ 21600 h 21600"/>
                <a:gd name="T4" fmla="*/ 0 w 21600"/>
                <a:gd name="T5" fmla="*/ 216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1515" name="Arc 11"/>
            <p:cNvSpPr>
              <a:spLocks/>
            </p:cNvSpPr>
            <p:nvPr/>
          </p:nvSpPr>
          <p:spPr bwMode="auto">
            <a:xfrm>
              <a:off x="2167" y="3009"/>
              <a:ext cx="863" cy="545"/>
            </a:xfrm>
            <a:custGeom>
              <a:avLst/>
              <a:gdLst>
                <a:gd name="G0" fmla="+- 17747 0 0"/>
                <a:gd name="G1" fmla="+- 21600 0 0"/>
                <a:gd name="G2" fmla="+- 21600 0 0"/>
                <a:gd name="T0" fmla="*/ 0 w 34414"/>
                <a:gd name="T1" fmla="*/ 9288 h 21600"/>
                <a:gd name="T2" fmla="*/ 34414 w 34414"/>
                <a:gd name="T3" fmla="*/ 7861 h 21600"/>
                <a:gd name="T4" fmla="*/ 17747 w 34414"/>
                <a:gd name="T5" fmla="*/ 216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4414" h="21600" fill="none" extrusionOk="0">
                  <a:moveTo>
                    <a:pt x="-1" y="9287"/>
                  </a:moveTo>
                  <a:cubicBezTo>
                    <a:pt x="4035" y="3470"/>
                    <a:pt x="10666" y="-1"/>
                    <a:pt x="17747" y="0"/>
                  </a:cubicBezTo>
                  <a:cubicBezTo>
                    <a:pt x="24197" y="0"/>
                    <a:pt x="30311" y="2883"/>
                    <a:pt x="34414" y="7860"/>
                  </a:cubicBezTo>
                </a:path>
                <a:path w="34414" h="21600" stroke="0" extrusionOk="0">
                  <a:moveTo>
                    <a:pt x="-1" y="9287"/>
                  </a:moveTo>
                  <a:cubicBezTo>
                    <a:pt x="4035" y="3470"/>
                    <a:pt x="10666" y="-1"/>
                    <a:pt x="17747" y="0"/>
                  </a:cubicBezTo>
                  <a:cubicBezTo>
                    <a:pt x="24197" y="0"/>
                    <a:pt x="30311" y="2883"/>
                    <a:pt x="34414" y="7860"/>
                  </a:cubicBezTo>
                  <a:lnTo>
                    <a:pt x="17747" y="21600"/>
                  </a:lnTo>
                  <a:close/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1516" name="Text Box 12"/>
            <p:cNvSpPr txBox="1">
              <a:spLocks noChangeArrowheads="1"/>
            </p:cNvSpPr>
            <p:nvPr/>
          </p:nvSpPr>
          <p:spPr bwMode="auto">
            <a:xfrm>
              <a:off x="2971" y="3293"/>
              <a:ext cx="116" cy="2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endParaRPr lang="ru-RU" sz="2400" b="1" dirty="0">
                <a:latin typeface="Arial" charset="0"/>
              </a:endParaRPr>
            </a:p>
          </p:txBody>
        </p:sp>
        <p:sp>
          <p:nvSpPr>
            <p:cNvPr id="21517" name="Text Box 13"/>
            <p:cNvSpPr txBox="1">
              <a:spLocks noChangeArrowheads="1"/>
            </p:cNvSpPr>
            <p:nvPr/>
          </p:nvSpPr>
          <p:spPr bwMode="auto">
            <a:xfrm>
              <a:off x="1986" y="3339"/>
              <a:ext cx="407" cy="4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r>
                <a:rPr lang="ru-RU" sz="3600" b="1" dirty="0" smtClean="0"/>
                <a:t> </a:t>
              </a:r>
              <a:r>
                <a:rPr lang="ru-RU" sz="3600" b="1" dirty="0" err="1" smtClean="0"/>
                <a:t>х</a:t>
              </a:r>
              <a:endParaRPr lang="ru-RU" sz="3600" b="1" dirty="0">
                <a:latin typeface="Arial" charset="0"/>
              </a:endParaRPr>
            </a:p>
          </p:txBody>
        </p:sp>
        <p:sp>
          <p:nvSpPr>
            <p:cNvPr id="21518" name="Text Box 14"/>
            <p:cNvSpPr txBox="1">
              <a:spLocks noChangeArrowheads="1"/>
            </p:cNvSpPr>
            <p:nvPr/>
          </p:nvSpPr>
          <p:spPr bwMode="auto">
            <a:xfrm>
              <a:off x="3878" y="3339"/>
              <a:ext cx="116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endParaRPr lang="ru-RU" b="1">
                <a:latin typeface="Arial" charset="0"/>
              </a:endParaRPr>
            </a:p>
          </p:txBody>
        </p:sp>
        <p:sp>
          <p:nvSpPr>
            <p:cNvPr id="21519" name="Text Box 15"/>
            <p:cNvSpPr txBox="1">
              <a:spLocks noChangeArrowheads="1"/>
            </p:cNvSpPr>
            <p:nvPr/>
          </p:nvSpPr>
          <p:spPr bwMode="auto">
            <a:xfrm>
              <a:off x="3813" y="3353"/>
              <a:ext cx="278" cy="4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ru-RU" sz="3600" b="1" dirty="0" err="1"/>
                <a:t>х</a:t>
              </a:r>
              <a:endParaRPr lang="ru-RU" sz="3600" b="1" dirty="0">
                <a:latin typeface="Arial" charset="0"/>
              </a:endParaRPr>
            </a:p>
          </p:txBody>
        </p:sp>
      </p:grpSp>
      <p:cxnSp>
        <p:nvCxnSpPr>
          <p:cNvPr id="18" name="Прямая соединительная линия 17"/>
          <p:cNvCxnSpPr/>
          <p:nvPr/>
        </p:nvCxnSpPr>
        <p:spPr>
          <a:xfrm rot="5400000">
            <a:off x="3215472" y="1500174"/>
            <a:ext cx="427834" cy="794"/>
          </a:xfrm>
          <a:prstGeom prst="line">
            <a:avLst/>
          </a:prstGeom>
          <a:ln w="38100">
            <a:solidFill>
              <a:srgbClr val="0000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Прямоугольник 22"/>
          <p:cNvSpPr/>
          <p:nvPr/>
        </p:nvSpPr>
        <p:spPr>
          <a:xfrm>
            <a:off x="4143372" y="4500570"/>
            <a:ext cx="50006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i="1" dirty="0" smtClean="0">
                <a:solidFill>
                  <a:srgbClr val="0000FF"/>
                </a:solidFill>
                <a:latin typeface="Comic Sans MS" pitchFamily="66" charset="0"/>
              </a:rPr>
              <a:t>а</a:t>
            </a:r>
            <a:endParaRPr lang="ru-RU" sz="3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b="1">
                <a:solidFill>
                  <a:srgbClr val="0000FF"/>
                </a:solidFill>
                <a:latin typeface="Comic Sans MS" pitchFamily="66" charset="0"/>
              </a:rPr>
              <a:t>Примеры решений уравнений.</a:t>
            </a:r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Tx/>
              <a:buNone/>
            </a:pPr>
            <a:r>
              <a:rPr lang="ru-RU" sz="4000" dirty="0">
                <a:solidFill>
                  <a:srgbClr val="0000FF"/>
                </a:solidFill>
                <a:latin typeface="Comic Sans MS" pitchFamily="66" charset="0"/>
                <a:cs typeface="Arial" charset="0"/>
              </a:rPr>
              <a:t>   │</a:t>
            </a:r>
            <a:r>
              <a:rPr lang="ru-RU" sz="4000" b="1" i="1" dirty="0">
                <a:solidFill>
                  <a:srgbClr val="0000FF"/>
                </a:solidFill>
                <a:latin typeface="Comic Sans MS" pitchFamily="66" charset="0"/>
                <a:cs typeface="Arial" charset="0"/>
              </a:rPr>
              <a:t>Х- </a:t>
            </a:r>
            <a:r>
              <a:rPr lang="ru-RU" sz="4000" b="1" i="1" dirty="0" smtClean="0">
                <a:solidFill>
                  <a:srgbClr val="0000FF"/>
                </a:solidFill>
                <a:latin typeface="Comic Sans MS" pitchFamily="66" charset="0"/>
                <a:cs typeface="Arial" charset="0"/>
              </a:rPr>
              <a:t>2 = </a:t>
            </a:r>
            <a:r>
              <a:rPr lang="ru-RU" sz="4000" b="1" i="1" dirty="0">
                <a:solidFill>
                  <a:srgbClr val="0000FF"/>
                </a:solidFill>
                <a:latin typeface="Comic Sans MS" pitchFamily="66" charset="0"/>
                <a:cs typeface="Arial" charset="0"/>
              </a:rPr>
              <a:t>5 </a:t>
            </a:r>
          </a:p>
          <a:p>
            <a:pPr>
              <a:buFontTx/>
              <a:buNone/>
            </a:pPr>
            <a:endParaRPr lang="ru-RU" sz="4000" b="1" i="1" dirty="0">
              <a:solidFill>
                <a:srgbClr val="0000FF"/>
              </a:solidFill>
              <a:latin typeface="Comic Sans MS" pitchFamily="66" charset="0"/>
              <a:cs typeface="Arial" charset="0"/>
            </a:endParaRPr>
          </a:p>
          <a:p>
            <a:pPr>
              <a:buFontTx/>
              <a:buNone/>
            </a:pPr>
            <a:endParaRPr lang="ru-RU" b="1" i="1" dirty="0">
              <a:cs typeface="Arial" charset="0"/>
            </a:endParaRPr>
          </a:p>
          <a:p>
            <a:pPr>
              <a:buFontTx/>
              <a:buNone/>
            </a:pPr>
            <a:endParaRPr lang="ru-RU" dirty="0">
              <a:cs typeface="Arial" charset="0"/>
            </a:endParaRPr>
          </a:p>
        </p:txBody>
      </p:sp>
      <p:sp>
        <p:nvSpPr>
          <p:cNvPr id="22532" name="Text Box 4"/>
          <p:cNvSpPr txBox="1">
            <a:spLocks noChangeArrowheads="1"/>
          </p:cNvSpPr>
          <p:nvPr/>
        </p:nvSpPr>
        <p:spPr bwMode="auto">
          <a:xfrm>
            <a:off x="2339975" y="2995613"/>
            <a:ext cx="5397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400" b="1" dirty="0">
                <a:latin typeface="Arial" charset="0"/>
              </a:rPr>
              <a:t>- 3</a:t>
            </a:r>
          </a:p>
        </p:txBody>
      </p:sp>
      <p:sp>
        <p:nvSpPr>
          <p:cNvPr id="22533" name="Text Box 5"/>
          <p:cNvSpPr txBox="1">
            <a:spLocks noChangeArrowheads="1"/>
          </p:cNvSpPr>
          <p:nvPr/>
        </p:nvSpPr>
        <p:spPr bwMode="auto">
          <a:xfrm>
            <a:off x="4343400" y="2971800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2400" b="1">
                <a:latin typeface="Arial" charset="0"/>
              </a:rPr>
              <a:t>  2</a:t>
            </a:r>
          </a:p>
        </p:txBody>
      </p:sp>
      <p:sp>
        <p:nvSpPr>
          <p:cNvPr id="22534" name="Text Box 6"/>
          <p:cNvSpPr txBox="1">
            <a:spLocks noChangeArrowheads="1"/>
          </p:cNvSpPr>
          <p:nvPr/>
        </p:nvSpPr>
        <p:spPr bwMode="auto">
          <a:xfrm>
            <a:off x="6588125" y="2971800"/>
            <a:ext cx="498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2400" b="1" dirty="0">
                <a:latin typeface="Arial" charset="0"/>
              </a:rPr>
              <a:t>7</a:t>
            </a:r>
          </a:p>
        </p:txBody>
      </p:sp>
      <p:grpSp>
        <p:nvGrpSpPr>
          <p:cNvPr id="2" name="Group 7"/>
          <p:cNvGrpSpPr>
            <a:grpSpLocks/>
          </p:cNvGrpSpPr>
          <p:nvPr/>
        </p:nvGrpSpPr>
        <p:grpSpPr bwMode="auto">
          <a:xfrm>
            <a:off x="1547813" y="3500438"/>
            <a:ext cx="6840537" cy="835025"/>
            <a:chOff x="930" y="1888"/>
            <a:chExt cx="4309" cy="526"/>
          </a:xfrm>
        </p:grpSpPr>
        <p:sp>
          <p:nvSpPr>
            <p:cNvPr id="22536" name="Line 8"/>
            <p:cNvSpPr>
              <a:spLocks noChangeShapeType="1"/>
            </p:cNvSpPr>
            <p:nvPr/>
          </p:nvSpPr>
          <p:spPr bwMode="auto">
            <a:xfrm>
              <a:off x="930" y="1888"/>
              <a:ext cx="4309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2537" name="Oval 9"/>
            <p:cNvSpPr>
              <a:spLocks noChangeArrowheads="1"/>
            </p:cNvSpPr>
            <p:nvPr/>
          </p:nvSpPr>
          <p:spPr bwMode="auto">
            <a:xfrm>
              <a:off x="2880" y="1888"/>
              <a:ext cx="45" cy="45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2538" name="Oval 10"/>
            <p:cNvSpPr>
              <a:spLocks noChangeArrowheads="1"/>
            </p:cNvSpPr>
            <p:nvPr/>
          </p:nvSpPr>
          <p:spPr bwMode="auto">
            <a:xfrm flipH="1">
              <a:off x="4195" y="1888"/>
              <a:ext cx="45" cy="45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2539" name="Oval 11"/>
            <p:cNvSpPr>
              <a:spLocks noChangeArrowheads="1"/>
            </p:cNvSpPr>
            <p:nvPr/>
          </p:nvSpPr>
          <p:spPr bwMode="auto">
            <a:xfrm>
              <a:off x="1565" y="1888"/>
              <a:ext cx="45" cy="45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2540" name="AutoShape 12"/>
            <p:cNvSpPr>
              <a:spLocks/>
            </p:cNvSpPr>
            <p:nvPr/>
          </p:nvSpPr>
          <p:spPr bwMode="auto">
            <a:xfrm rot="5400000" flipV="1">
              <a:off x="2087" y="1366"/>
              <a:ext cx="272" cy="1315"/>
            </a:xfrm>
            <a:prstGeom prst="rightBrace">
              <a:avLst>
                <a:gd name="adj1" fmla="val 40288"/>
                <a:gd name="adj2" fmla="val 50000"/>
              </a:avLst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2541" name="AutoShape 13"/>
            <p:cNvSpPr>
              <a:spLocks/>
            </p:cNvSpPr>
            <p:nvPr/>
          </p:nvSpPr>
          <p:spPr bwMode="auto">
            <a:xfrm rot="5400000" flipV="1">
              <a:off x="3467" y="1391"/>
              <a:ext cx="232" cy="1315"/>
            </a:xfrm>
            <a:prstGeom prst="rightBrace">
              <a:avLst>
                <a:gd name="adj1" fmla="val 47234"/>
                <a:gd name="adj2" fmla="val 50000"/>
              </a:avLst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2542" name="Text Box 14"/>
            <p:cNvSpPr txBox="1">
              <a:spLocks noChangeArrowheads="1"/>
            </p:cNvSpPr>
            <p:nvPr/>
          </p:nvSpPr>
          <p:spPr bwMode="auto">
            <a:xfrm>
              <a:off x="1915" y="2126"/>
              <a:ext cx="287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ru-RU" sz="2400" b="1">
                  <a:latin typeface="Arial" charset="0"/>
                </a:rPr>
                <a:t>-5</a:t>
              </a:r>
            </a:p>
          </p:txBody>
        </p:sp>
        <p:sp>
          <p:nvSpPr>
            <p:cNvPr id="22543" name="Text Box 15"/>
            <p:cNvSpPr txBox="1">
              <a:spLocks noChangeArrowheads="1"/>
            </p:cNvSpPr>
            <p:nvPr/>
          </p:nvSpPr>
          <p:spPr bwMode="auto">
            <a:xfrm>
              <a:off x="3502" y="2126"/>
              <a:ext cx="223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ru-RU" sz="2400" b="1" dirty="0">
                  <a:latin typeface="Arial" charset="0"/>
                </a:rPr>
                <a:t>5</a:t>
              </a:r>
            </a:p>
          </p:txBody>
        </p:sp>
      </p:grpSp>
      <p:sp>
        <p:nvSpPr>
          <p:cNvPr id="22544" name="Text Box 16"/>
          <p:cNvSpPr txBox="1">
            <a:spLocks noChangeArrowheads="1"/>
          </p:cNvSpPr>
          <p:nvPr/>
        </p:nvSpPr>
        <p:spPr bwMode="auto">
          <a:xfrm>
            <a:off x="1258888" y="4076700"/>
            <a:ext cx="63373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 sz="2400" b="1">
              <a:latin typeface="Arial" charset="0"/>
            </a:endParaRPr>
          </a:p>
        </p:txBody>
      </p:sp>
      <p:sp>
        <p:nvSpPr>
          <p:cNvPr id="22545" name="Text Box 17"/>
          <p:cNvSpPr txBox="1">
            <a:spLocks noChangeArrowheads="1"/>
          </p:cNvSpPr>
          <p:nvPr/>
        </p:nvSpPr>
        <p:spPr bwMode="auto">
          <a:xfrm>
            <a:off x="1357290" y="5000636"/>
            <a:ext cx="7127875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600" b="1" i="1" dirty="0">
                <a:solidFill>
                  <a:srgbClr val="FF0000"/>
                </a:solidFill>
              </a:rPr>
              <a:t>Ответ.  </a:t>
            </a:r>
            <a:r>
              <a:rPr lang="ru-RU" sz="3600" b="1" i="1" dirty="0" smtClean="0">
                <a:solidFill>
                  <a:srgbClr val="FF0000"/>
                </a:solidFill>
              </a:rPr>
              <a:t>Х </a:t>
            </a:r>
            <a:r>
              <a:rPr lang="ru-RU" sz="3600" b="1" i="1" dirty="0">
                <a:solidFill>
                  <a:srgbClr val="FF0000"/>
                </a:solidFill>
              </a:rPr>
              <a:t>= - 3  и  Х = 7</a:t>
            </a:r>
          </a:p>
        </p:txBody>
      </p:sp>
      <p:cxnSp>
        <p:nvCxnSpPr>
          <p:cNvPr id="19" name="Прямая соединительная линия 18"/>
          <p:cNvCxnSpPr/>
          <p:nvPr/>
        </p:nvCxnSpPr>
        <p:spPr>
          <a:xfrm rot="5400000">
            <a:off x="2322497" y="1963727"/>
            <a:ext cx="642942" cy="1588"/>
          </a:xfrm>
          <a:prstGeom prst="line">
            <a:avLst/>
          </a:prstGeom>
          <a:ln w="38100">
            <a:solidFill>
              <a:srgbClr val="0000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25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2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225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2" grpId="0"/>
      <p:bldP spid="22534" grpId="0"/>
      <p:bldP spid="2254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rgbClr val="0000FF"/>
                </a:solidFill>
                <a:latin typeface="Comic Sans MS" pitchFamily="66" charset="0"/>
              </a:rPr>
              <a:t>Решите уравнения</a:t>
            </a:r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2597150"/>
            <a:ext cx="4033838" cy="3529013"/>
          </a:xfrm>
        </p:spPr>
        <p:txBody>
          <a:bodyPr/>
          <a:lstStyle/>
          <a:p>
            <a:r>
              <a:rPr lang="ru-RU" sz="3600" dirty="0" err="1">
                <a:cs typeface="Arial" charset="0"/>
              </a:rPr>
              <a:t>│</a:t>
            </a:r>
            <a:r>
              <a:rPr lang="ru-RU" sz="3600" b="1" i="1" dirty="0" err="1">
                <a:cs typeface="Arial" charset="0"/>
              </a:rPr>
              <a:t>х│=</a:t>
            </a:r>
            <a:r>
              <a:rPr lang="ru-RU" sz="3600" b="1" i="1" dirty="0">
                <a:cs typeface="Arial" charset="0"/>
              </a:rPr>
              <a:t> 25</a:t>
            </a:r>
          </a:p>
          <a:p>
            <a:r>
              <a:rPr lang="ru-RU" sz="3600" dirty="0" err="1">
                <a:cs typeface="Arial" charset="0"/>
              </a:rPr>
              <a:t>│</a:t>
            </a:r>
            <a:r>
              <a:rPr lang="ru-RU" sz="3600" b="1" i="1" dirty="0" err="1">
                <a:cs typeface="Arial" charset="0"/>
              </a:rPr>
              <a:t>х</a:t>
            </a:r>
            <a:r>
              <a:rPr lang="ru-RU" sz="3600" b="1" i="1" dirty="0">
                <a:cs typeface="Arial" charset="0"/>
              </a:rPr>
              <a:t> - 12│= 6</a:t>
            </a:r>
          </a:p>
          <a:p>
            <a:r>
              <a:rPr lang="ru-RU" sz="3600" b="1" i="1" dirty="0" err="1">
                <a:cs typeface="Arial" charset="0"/>
              </a:rPr>
              <a:t>│х</a:t>
            </a:r>
            <a:r>
              <a:rPr lang="ru-RU" sz="3600" b="1" i="1" dirty="0">
                <a:cs typeface="Arial" charset="0"/>
              </a:rPr>
              <a:t> - 3│= 0</a:t>
            </a:r>
          </a:p>
          <a:p>
            <a:r>
              <a:rPr lang="ru-RU" sz="3600" dirty="0" err="1">
                <a:cs typeface="Arial" charset="0"/>
              </a:rPr>
              <a:t>│</a:t>
            </a:r>
            <a:r>
              <a:rPr lang="ru-RU" sz="3600" b="1" i="1" dirty="0" err="1">
                <a:cs typeface="Arial" charset="0"/>
              </a:rPr>
              <a:t>х│=</a:t>
            </a:r>
            <a:r>
              <a:rPr lang="ru-RU" sz="3600" b="1" i="1" dirty="0">
                <a:cs typeface="Arial" charset="0"/>
              </a:rPr>
              <a:t> - 7,5</a:t>
            </a:r>
          </a:p>
        </p:txBody>
      </p:sp>
      <p:sp>
        <p:nvSpPr>
          <p:cNvPr id="23556" name="Rectangle 4"/>
          <p:cNvSpPr>
            <a:spLocks noGrp="1" noChangeArrowheads="1"/>
          </p:cNvSpPr>
          <p:nvPr>
            <p:ph type="body" sz="half" idx="2"/>
          </p:nvPr>
        </p:nvSpPr>
        <p:spPr>
          <a:xfrm>
            <a:off x="4652963" y="2519363"/>
            <a:ext cx="4033837" cy="3606800"/>
          </a:xfrm>
        </p:spPr>
        <p:txBody>
          <a:bodyPr/>
          <a:lstStyle/>
          <a:p>
            <a:pPr>
              <a:buFontTx/>
              <a:buNone/>
            </a:pPr>
            <a:r>
              <a:rPr lang="ru-RU" sz="3600" dirty="0" err="1">
                <a:solidFill>
                  <a:srgbClr val="FF0000"/>
                </a:solidFill>
              </a:rPr>
              <a:t>х</a:t>
            </a:r>
            <a:r>
              <a:rPr lang="ru-RU" sz="3600" dirty="0">
                <a:solidFill>
                  <a:srgbClr val="FF0000"/>
                </a:solidFill>
              </a:rPr>
              <a:t> = 25 и </a:t>
            </a:r>
            <a:r>
              <a:rPr lang="ru-RU" sz="3600" dirty="0" err="1">
                <a:solidFill>
                  <a:srgbClr val="FF0000"/>
                </a:solidFill>
              </a:rPr>
              <a:t>х</a:t>
            </a:r>
            <a:r>
              <a:rPr lang="ru-RU" sz="3600" dirty="0">
                <a:solidFill>
                  <a:srgbClr val="FF0000"/>
                </a:solidFill>
              </a:rPr>
              <a:t> = - 25</a:t>
            </a:r>
          </a:p>
          <a:p>
            <a:pPr>
              <a:buFontTx/>
              <a:buNone/>
            </a:pPr>
            <a:r>
              <a:rPr lang="ru-RU" sz="3600" dirty="0" err="1">
                <a:solidFill>
                  <a:srgbClr val="FF0000"/>
                </a:solidFill>
              </a:rPr>
              <a:t>х</a:t>
            </a:r>
            <a:r>
              <a:rPr lang="ru-RU" sz="3600" dirty="0">
                <a:solidFill>
                  <a:srgbClr val="FF0000"/>
                </a:solidFill>
              </a:rPr>
              <a:t> = 18 и </a:t>
            </a:r>
            <a:r>
              <a:rPr lang="ru-RU" sz="3600" dirty="0" err="1">
                <a:solidFill>
                  <a:srgbClr val="FF0000"/>
                </a:solidFill>
              </a:rPr>
              <a:t>х</a:t>
            </a:r>
            <a:r>
              <a:rPr lang="ru-RU" sz="3600" dirty="0">
                <a:solidFill>
                  <a:srgbClr val="FF0000"/>
                </a:solidFill>
              </a:rPr>
              <a:t> = 6</a:t>
            </a:r>
          </a:p>
          <a:p>
            <a:pPr>
              <a:buFontTx/>
              <a:buNone/>
            </a:pPr>
            <a:r>
              <a:rPr lang="ru-RU" sz="3600" dirty="0" err="1">
                <a:solidFill>
                  <a:srgbClr val="FF0000"/>
                </a:solidFill>
              </a:rPr>
              <a:t>х</a:t>
            </a:r>
            <a:r>
              <a:rPr lang="ru-RU" sz="3600" dirty="0">
                <a:solidFill>
                  <a:srgbClr val="FF0000"/>
                </a:solidFill>
              </a:rPr>
              <a:t> = 3 </a:t>
            </a:r>
          </a:p>
          <a:p>
            <a:pPr>
              <a:buFontTx/>
              <a:buNone/>
            </a:pPr>
            <a:r>
              <a:rPr lang="ru-RU" sz="3600" dirty="0">
                <a:solidFill>
                  <a:srgbClr val="FF0000"/>
                </a:solidFill>
              </a:rPr>
              <a:t>Корней нет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35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35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35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355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355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355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355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355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355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355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355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355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6"/>
          <p:cNvGrpSpPr/>
          <p:nvPr/>
        </p:nvGrpSpPr>
        <p:grpSpPr>
          <a:xfrm>
            <a:off x="357158" y="1916832"/>
            <a:ext cx="8358247" cy="4353957"/>
            <a:chOff x="607488" y="1344094"/>
            <a:chExt cx="7925326" cy="5189402"/>
          </a:xfrm>
        </p:grpSpPr>
        <p:grpSp>
          <p:nvGrpSpPr>
            <p:cNvPr id="3" name="Группа 1"/>
            <p:cNvGrpSpPr>
              <a:grpSpLocks/>
            </p:cNvGrpSpPr>
            <p:nvPr/>
          </p:nvGrpSpPr>
          <p:grpSpPr bwMode="auto">
            <a:xfrm>
              <a:off x="607488" y="1344094"/>
              <a:ext cx="7925326" cy="4486216"/>
              <a:chOff x="607288" y="-815361"/>
              <a:chExt cx="7925152" cy="5608007"/>
            </a:xfrm>
          </p:grpSpPr>
          <p:sp>
            <p:nvSpPr>
              <p:cNvPr id="5" name="Прямоугольник 4"/>
              <p:cNvSpPr/>
              <p:nvPr/>
            </p:nvSpPr>
            <p:spPr>
              <a:xfrm>
                <a:off x="607288" y="-815361"/>
                <a:ext cx="7925152" cy="444804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defRPr/>
                </a:pPr>
                <a:r>
                  <a:rPr lang="ru-RU" dirty="0">
                    <a:solidFill>
                      <a:prstClr val="black"/>
                    </a:solidFill>
                    <a:latin typeface="Monotype Corsiva" pitchFamily="66" charset="0"/>
                  </a:rPr>
                  <a:t>Вы можете использовать </a:t>
                </a:r>
              </a:p>
              <a:p>
                <a:pPr algn="ctr">
                  <a:defRPr/>
                </a:pPr>
                <a:r>
                  <a:rPr lang="ru-RU" dirty="0">
                    <a:solidFill>
                      <a:prstClr val="black"/>
                    </a:solidFill>
                    <a:latin typeface="Monotype Corsiva" pitchFamily="66" charset="0"/>
                  </a:rPr>
                  <a:t>данное оформление </a:t>
                </a:r>
              </a:p>
              <a:p>
                <a:pPr algn="ctr">
                  <a:defRPr/>
                </a:pPr>
                <a:r>
                  <a:rPr lang="ru-RU" dirty="0">
                    <a:solidFill>
                      <a:prstClr val="black"/>
                    </a:solidFill>
                    <a:latin typeface="Monotype Corsiva" pitchFamily="66" charset="0"/>
                  </a:rPr>
                  <a:t>для создания своих презентаций, </a:t>
                </a:r>
              </a:p>
              <a:p>
                <a:pPr algn="ctr">
                  <a:defRPr/>
                </a:pPr>
                <a:r>
                  <a:rPr lang="ru-RU" dirty="0">
                    <a:solidFill>
                      <a:prstClr val="black"/>
                    </a:solidFill>
                    <a:latin typeface="Monotype Corsiva" pitchFamily="66" charset="0"/>
                  </a:rPr>
                  <a:t>но в своей презентации вы должны указать </a:t>
                </a:r>
              </a:p>
              <a:p>
                <a:pPr algn="ctr">
                  <a:defRPr/>
                </a:pPr>
                <a:r>
                  <a:rPr lang="ru-RU" dirty="0">
                    <a:solidFill>
                      <a:prstClr val="black"/>
                    </a:solidFill>
                    <a:latin typeface="Monotype Corsiva" pitchFamily="66" charset="0"/>
                  </a:rPr>
                  <a:t>источник шаблона: </a:t>
                </a:r>
              </a:p>
              <a:p>
                <a:pPr algn="ctr">
                  <a:defRPr/>
                </a:pPr>
                <a:endParaRPr lang="ru-RU" sz="800" dirty="0">
                  <a:solidFill>
                    <a:prstClr val="black"/>
                  </a:solidFill>
                  <a:latin typeface="Monotype Corsiva" pitchFamily="66" charset="0"/>
                </a:endParaRPr>
              </a:p>
              <a:p>
                <a:pPr algn="ctr">
                  <a:defRPr/>
                </a:pPr>
                <a:r>
                  <a:rPr lang="ru-RU" dirty="0">
                    <a:solidFill>
                      <a:srgbClr val="0070C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Monotype Corsiva" pitchFamily="66" charset="0"/>
                  </a:rPr>
                  <a:t>Фокина Лидия Петровна</a:t>
                </a:r>
              </a:p>
              <a:p>
                <a:pPr algn="ctr">
                  <a:defRPr/>
                </a:pPr>
                <a:r>
                  <a:rPr lang="ru-RU" dirty="0">
                    <a:solidFill>
                      <a:srgbClr val="0070C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Monotype Corsiva" pitchFamily="66" charset="0"/>
                  </a:rPr>
                  <a:t>учитель начальных классов</a:t>
                </a:r>
              </a:p>
              <a:p>
                <a:pPr algn="ctr">
                  <a:defRPr/>
                </a:pPr>
                <a:r>
                  <a:rPr lang="ru-RU" dirty="0">
                    <a:solidFill>
                      <a:srgbClr val="0070C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Monotype Corsiva" pitchFamily="66" charset="0"/>
                  </a:rPr>
                  <a:t>МКОУ «СОШ ст. Евсино»</a:t>
                </a:r>
              </a:p>
              <a:p>
                <a:pPr algn="ctr">
                  <a:defRPr/>
                </a:pPr>
                <a:r>
                  <a:rPr lang="ru-RU" dirty="0" err="1">
                    <a:solidFill>
                      <a:srgbClr val="0070C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Monotype Corsiva" pitchFamily="66" charset="0"/>
                  </a:rPr>
                  <a:t>Искитимского</a:t>
                </a:r>
                <a:r>
                  <a:rPr lang="ru-RU" dirty="0">
                    <a:solidFill>
                      <a:srgbClr val="0070C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Monotype Corsiva" pitchFamily="66" charset="0"/>
                  </a:rPr>
                  <a:t> района</a:t>
                </a:r>
              </a:p>
              <a:p>
                <a:pPr algn="ctr">
                  <a:defRPr/>
                </a:pPr>
                <a:r>
                  <a:rPr lang="ru-RU" dirty="0">
                    <a:solidFill>
                      <a:srgbClr val="0070C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Monotype Corsiva" pitchFamily="66" charset="0"/>
                  </a:rPr>
                  <a:t>Новосибирской области</a:t>
                </a:r>
                <a:endParaRPr lang="ru-RU" dirty="0">
                  <a:solidFill>
                    <a:srgbClr val="0070C0"/>
                  </a:solidFill>
                </a:endParaRPr>
              </a:p>
            </p:txBody>
          </p:sp>
          <p:sp>
            <p:nvSpPr>
              <p:cNvPr id="6" name="Прямоугольник 3"/>
              <p:cNvSpPr>
                <a:spLocks noChangeArrowheads="1"/>
              </p:cNvSpPr>
              <p:nvPr/>
            </p:nvSpPr>
            <p:spPr bwMode="auto">
              <a:xfrm>
                <a:off x="2699547" y="4196516"/>
                <a:ext cx="3628503" cy="5961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pPr algn="ctr"/>
                <a:endParaRPr lang="ru-RU" sz="2000" b="1" dirty="0">
                  <a:solidFill>
                    <a:prstClr val="black"/>
                  </a:solidFill>
                  <a:latin typeface="Monotype Corsiva" pitchFamily="66" charset="0"/>
                </a:endParaRPr>
              </a:p>
            </p:txBody>
          </p:sp>
        </p:grpSp>
        <p:sp>
          <p:nvSpPr>
            <p:cNvPr id="4" name="TextBox 3"/>
            <p:cNvSpPr txBox="1"/>
            <p:nvPr/>
          </p:nvSpPr>
          <p:spPr>
            <a:xfrm>
              <a:off x="2411760" y="6093296"/>
              <a:ext cx="175163" cy="4402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endParaRPr lang="ru-RU" b="1" dirty="0">
                <a:solidFill>
                  <a:srgbClr val="0070C0"/>
                </a:solidFill>
              </a:endParaRPr>
            </a:p>
          </p:txBody>
        </p:sp>
      </p:grpSp>
      <p:sp>
        <p:nvSpPr>
          <p:cNvPr id="7" name="Прямоугольник 6"/>
          <p:cNvSpPr/>
          <p:nvPr/>
        </p:nvSpPr>
        <p:spPr>
          <a:xfrm>
            <a:off x="285720" y="714356"/>
            <a:ext cx="8577953" cy="18466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2000" b="1" dirty="0">
                <a:solidFill>
                  <a:srgbClr val="0070C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Интернет-ресурсы:</a:t>
            </a:r>
          </a:p>
          <a:p>
            <a:pPr algn="ctr">
              <a:lnSpc>
                <a:spcPct val="150000"/>
              </a:lnSpc>
            </a:pPr>
            <a:r>
              <a:rPr lang="ru-RU" sz="14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Фон для рамки </a:t>
            </a:r>
            <a:r>
              <a:rPr lang="en-US" sz="14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hlinkClick r:id="rId2"/>
              </a:rPr>
              <a:t>http://it.wallpaperswiki.org/wallpapers/2012/11/Sfondi-astrazione-linea-sfondo-arancione-giallo-verde-485x728.jpg</a:t>
            </a:r>
            <a:r>
              <a:rPr lang="ru-RU" sz="14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>
              <a:lnSpc>
                <a:spcPct val="150000"/>
              </a:lnSpc>
            </a:pP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50000"/>
              </a:lnSpc>
            </a:pPr>
            <a:endParaRPr lang="ru-RU" sz="1400" dirty="0">
              <a:solidFill>
                <a:prstClr val="black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1142976" y="785794"/>
            <a:ext cx="7286676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70C0"/>
                </a:solidFill>
                <a:latin typeface="Times New Roman" pitchFamily="18" charset="0"/>
              </a:rPr>
              <a:t>Повторение</a:t>
            </a:r>
          </a:p>
          <a:p>
            <a:pPr algn="ctr"/>
            <a:endParaRPr lang="ru-RU" sz="3200" b="1" dirty="0" smtClean="0">
              <a:solidFill>
                <a:srgbClr val="0070C0"/>
              </a:solidFill>
              <a:latin typeface="Times New Roman" pitchFamily="18" charset="0"/>
            </a:endParaRPr>
          </a:p>
          <a:p>
            <a:r>
              <a:rPr lang="ru-RU" sz="2800" b="1" dirty="0" smtClean="0">
                <a:latin typeface="Times New Roman" pitchFamily="18" charset="0"/>
              </a:rPr>
              <a:t>1.Что </a:t>
            </a:r>
            <a:r>
              <a:rPr lang="ru-RU" sz="2800" b="1" dirty="0">
                <a:latin typeface="Times New Roman" pitchFamily="18" charset="0"/>
              </a:rPr>
              <a:t>такое координатная прямая?</a:t>
            </a:r>
          </a:p>
          <a:p>
            <a:r>
              <a:rPr lang="ru-RU" sz="2800" b="1" dirty="0">
                <a:latin typeface="Times New Roman" pitchFamily="18" charset="0"/>
              </a:rPr>
              <a:t>2.Что называют координатой точки на прямой?</a:t>
            </a:r>
          </a:p>
          <a:p>
            <a:r>
              <a:rPr lang="ru-RU" sz="2800" b="1" dirty="0">
                <a:latin typeface="Times New Roman" pitchFamily="18" charset="0"/>
              </a:rPr>
              <a:t>3.Какие числа называются </a:t>
            </a:r>
            <a:endParaRPr lang="en-US" sz="2800" b="1" dirty="0">
              <a:latin typeface="Times New Roman" pitchFamily="18" charset="0"/>
            </a:endParaRPr>
          </a:p>
          <a:p>
            <a:r>
              <a:rPr lang="ru-RU" sz="2800" b="1" dirty="0">
                <a:latin typeface="Times New Roman" pitchFamily="18" charset="0"/>
              </a:rPr>
              <a:t>противоположными?</a:t>
            </a:r>
            <a:endParaRPr lang="en-US" sz="2800" b="1" dirty="0">
              <a:latin typeface="Times New Roman" pitchFamily="18" charset="0"/>
            </a:endParaRPr>
          </a:p>
          <a:p>
            <a:r>
              <a:rPr lang="en-US" sz="2800" b="1" dirty="0">
                <a:latin typeface="Times New Roman" pitchFamily="18" charset="0"/>
              </a:rPr>
              <a:t>4</a:t>
            </a:r>
            <a:r>
              <a:rPr lang="ru-RU" sz="2800" b="1" dirty="0">
                <a:latin typeface="Times New Roman" pitchFamily="18" charset="0"/>
              </a:rPr>
              <a:t>.Как обозначается число, противоположное числу а?</a:t>
            </a:r>
          </a:p>
          <a:p>
            <a:r>
              <a:rPr lang="ru-RU" sz="2800" b="1" dirty="0">
                <a:latin typeface="Times New Roman" pitchFamily="18" charset="0"/>
              </a:rPr>
              <a:t>5.Какие числа называют целыми?</a:t>
            </a:r>
          </a:p>
        </p:txBody>
      </p:sp>
      <p:pic>
        <p:nvPicPr>
          <p:cNvPr id="3" name="Рисунок 2" descr="D:\Презентация и шаблоны\картинки к шаблонам\фигуры.png"/>
          <p:cNvPicPr/>
          <p:nvPr/>
        </p:nvPicPr>
        <p:blipFill>
          <a:blip r:embed="rId2"/>
          <a:srcRect r="68517" b="67179"/>
          <a:stretch>
            <a:fillRect/>
          </a:stretch>
        </p:blipFill>
        <p:spPr bwMode="auto">
          <a:xfrm>
            <a:off x="7358082" y="4643446"/>
            <a:ext cx="1311277" cy="14826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1071538" y="714356"/>
            <a:ext cx="6929454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70C0"/>
                </a:solidFill>
                <a:latin typeface="Times New Roman" pitchFamily="18" charset="0"/>
              </a:rPr>
              <a:t>Посчитаем устно</a:t>
            </a:r>
            <a:endParaRPr lang="ru-RU" sz="3200" b="1" dirty="0">
              <a:latin typeface="Times New Roman" pitchFamily="18" charset="0"/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2"/>
          <a:srcRect l="28239" t="35031" r="33405" b="24641"/>
          <a:stretch>
            <a:fillRect/>
          </a:stretch>
        </p:blipFill>
        <p:spPr bwMode="auto">
          <a:xfrm>
            <a:off x="642910" y="1428736"/>
            <a:ext cx="8001056" cy="47863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 descr="D:\Презентация и шаблоны\картинки к шаблонам\фигуры.png"/>
          <p:cNvPicPr/>
          <p:nvPr/>
        </p:nvPicPr>
        <p:blipFill>
          <a:blip r:embed="rId3"/>
          <a:srcRect t="34615" r="67437" b="30769"/>
          <a:stretch>
            <a:fillRect/>
          </a:stretch>
        </p:blipFill>
        <p:spPr bwMode="auto">
          <a:xfrm>
            <a:off x="7286644" y="4500570"/>
            <a:ext cx="1428760" cy="178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1071538" y="714356"/>
            <a:ext cx="6929454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70C0"/>
                </a:solidFill>
                <a:latin typeface="Times New Roman" pitchFamily="18" charset="0"/>
              </a:rPr>
              <a:t>Посчитаем устно</a:t>
            </a:r>
            <a:endParaRPr lang="ru-RU" sz="3200" b="1" dirty="0">
              <a:latin typeface="Times New Roman" pitchFamily="18" charset="0"/>
            </a:endParaRPr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785786" y="1500174"/>
            <a:ext cx="6688691" cy="304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5397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391275" algn="l"/>
              </a:tabLst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Найдите значения выражения: 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539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391275" algn="l"/>
              </a:tabLst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А) 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-(-(-(-1)));   </a:t>
            </a:r>
          </a:p>
          <a:p>
            <a:pPr marL="0" marR="0" lvl="0" indent="539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391275" algn="l"/>
              </a:tabLst>
            </a:pP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539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391275" algn="l"/>
              </a:tabLst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Б) 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-(-(-1));      </a:t>
            </a:r>
          </a:p>
          <a:p>
            <a:pPr marL="0" marR="0" lvl="0" indent="539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391275" algn="l"/>
              </a:tabLst>
            </a:pP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539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391275" algn="l"/>
              </a:tabLst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В) 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-(-(-(-(-1))))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Рисунок 3" descr="D:\Презентация и шаблоны\картинки к шаблонам\фигуры.png"/>
          <p:cNvPicPr/>
          <p:nvPr/>
        </p:nvPicPr>
        <p:blipFill>
          <a:blip r:embed="rId2"/>
          <a:srcRect l="64256" t="1282" r="1823" b="62820"/>
          <a:stretch>
            <a:fillRect/>
          </a:stretch>
        </p:blipFill>
        <p:spPr bwMode="auto">
          <a:xfrm>
            <a:off x="6286512" y="3429000"/>
            <a:ext cx="2053381" cy="2115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D:\Презентация и шаблоны\картинки к шаблонам\фигуры.png"/>
          <p:cNvPicPr/>
          <p:nvPr/>
        </p:nvPicPr>
        <p:blipFill>
          <a:blip r:embed="rId2"/>
          <a:srcRect l="32540" t="32584" r="34812" b="29519"/>
          <a:stretch>
            <a:fillRect/>
          </a:stretch>
        </p:blipFill>
        <p:spPr bwMode="auto">
          <a:xfrm flipH="1">
            <a:off x="500034" y="571480"/>
            <a:ext cx="1071570" cy="1285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57224" y="785794"/>
            <a:ext cx="7772400" cy="1470025"/>
          </a:xfrm>
        </p:spPr>
        <p:txBody>
          <a:bodyPr/>
          <a:lstStyle/>
          <a:p>
            <a:r>
              <a:rPr lang="ru-RU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Модуль числа</a:t>
            </a:r>
            <a:endParaRPr lang="ru-RU" sz="32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20" name="Прямая со стрелкой 19"/>
          <p:cNvCxnSpPr/>
          <p:nvPr/>
        </p:nvCxnSpPr>
        <p:spPr>
          <a:xfrm>
            <a:off x="1357290" y="3786190"/>
            <a:ext cx="6858048" cy="1588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Овал 20"/>
          <p:cNvSpPr/>
          <p:nvPr/>
        </p:nvSpPr>
        <p:spPr>
          <a:xfrm>
            <a:off x="4929190" y="3714752"/>
            <a:ext cx="71438" cy="11715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TextBox 21"/>
          <p:cNvSpPr txBox="1"/>
          <p:nvPr/>
        </p:nvSpPr>
        <p:spPr>
          <a:xfrm>
            <a:off x="4786314" y="3286124"/>
            <a:ext cx="42351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latin typeface="Arial Black" pitchFamily="34" charset="0"/>
              </a:rPr>
              <a:t>0</a:t>
            </a:r>
            <a:endParaRPr lang="ru-RU" sz="2800" dirty="0">
              <a:latin typeface="Arial Black" pitchFamily="34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3000364" y="1928802"/>
            <a:ext cx="41434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/>
              <a:t>На 5 единичных отрезков  </a:t>
            </a:r>
            <a:endParaRPr lang="ru-RU" sz="2000" b="1" dirty="0"/>
          </a:p>
        </p:txBody>
      </p:sp>
      <p:pic>
        <p:nvPicPr>
          <p:cNvPr id="24" name="Рисунок 23" descr="http://avtoshkola-kursk.ru/images/site/skobka.jpg"/>
          <p:cNvPicPr/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929190" y="3786190"/>
            <a:ext cx="2794716" cy="2901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Рисунок 24" descr="http://avtoshkola-kursk.ru/images/site/skobka.jpg"/>
          <p:cNvPicPr/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214546" y="3786190"/>
            <a:ext cx="2794716" cy="2901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" name="TextBox 25"/>
          <p:cNvSpPr txBox="1"/>
          <p:nvPr/>
        </p:nvSpPr>
        <p:spPr>
          <a:xfrm>
            <a:off x="7358082" y="3286124"/>
            <a:ext cx="5715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rgbClr val="FF0000"/>
                </a:solidFill>
                <a:latin typeface="Arial Black" pitchFamily="34" charset="0"/>
              </a:rPr>
              <a:t>5</a:t>
            </a:r>
            <a:endParaRPr lang="ru-RU" sz="2800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28" name="Овал 27"/>
          <p:cNvSpPr/>
          <p:nvPr/>
        </p:nvSpPr>
        <p:spPr>
          <a:xfrm>
            <a:off x="2285984" y="3714752"/>
            <a:ext cx="71438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Овал 28"/>
          <p:cNvSpPr/>
          <p:nvPr/>
        </p:nvSpPr>
        <p:spPr>
          <a:xfrm>
            <a:off x="7572396" y="3714752"/>
            <a:ext cx="71438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TextBox 29"/>
          <p:cNvSpPr txBox="1"/>
          <p:nvPr/>
        </p:nvSpPr>
        <p:spPr>
          <a:xfrm>
            <a:off x="1928794" y="3214686"/>
            <a:ext cx="7858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rgbClr val="0070C0"/>
                </a:solidFill>
                <a:latin typeface="Arial Black" pitchFamily="34" charset="0"/>
              </a:rPr>
              <a:t>- 5</a:t>
            </a:r>
            <a:endParaRPr lang="ru-RU" sz="2800" dirty="0">
              <a:solidFill>
                <a:srgbClr val="0070C0"/>
              </a:solidFill>
              <a:latin typeface="Arial Black" pitchFamily="34" charset="0"/>
            </a:endParaRPr>
          </a:p>
        </p:txBody>
      </p:sp>
      <p:pic>
        <p:nvPicPr>
          <p:cNvPr id="1026" name="Picture 2" descr="C:\Users\mir\Desktop\995698547.jpg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6248" y="2786058"/>
            <a:ext cx="857250" cy="990600"/>
          </a:xfrm>
          <a:prstGeom prst="rect">
            <a:avLst/>
          </a:prstGeom>
          <a:noFill/>
        </p:spPr>
      </p:pic>
      <p:pic>
        <p:nvPicPr>
          <p:cNvPr id="32" name="Picture 2" descr="C:\Users\mir\Desktop\995698547.jpg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flipH="1">
            <a:off x="4786314" y="2786058"/>
            <a:ext cx="857250" cy="990600"/>
          </a:xfrm>
          <a:prstGeom prst="rect">
            <a:avLst/>
          </a:prstGeom>
          <a:noFill/>
        </p:spPr>
      </p:pic>
      <p:sp>
        <p:nvSpPr>
          <p:cNvPr id="33" name="TextBox 32"/>
          <p:cNvSpPr txBox="1"/>
          <p:nvPr/>
        </p:nvSpPr>
        <p:spPr>
          <a:xfrm>
            <a:off x="2571736" y="4143380"/>
            <a:ext cx="17859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5 ед.отрезков</a:t>
            </a:r>
            <a:endParaRPr lang="ru-RU" dirty="0"/>
          </a:p>
        </p:txBody>
      </p:sp>
      <p:sp>
        <p:nvSpPr>
          <p:cNvPr id="34" name="TextBox 33"/>
          <p:cNvSpPr txBox="1"/>
          <p:nvPr/>
        </p:nvSpPr>
        <p:spPr>
          <a:xfrm>
            <a:off x="5500694" y="4143380"/>
            <a:ext cx="17859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5 ед.отрезков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.25 0  E" pathEditMode="relative" ptsTypes="">
                                      <p:cBhvr>
                                        <p:cTn id="46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7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-0.25 0  E" pathEditMode="relative" ptsTypes="">
                                      <p:cBhvr>
                                        <p:cTn id="48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6" grpId="0"/>
      <p:bldP spid="28" grpId="0" animBg="1"/>
      <p:bldP spid="29" grpId="0" animBg="1"/>
      <p:bldP spid="30" grpId="0"/>
      <p:bldP spid="33" grpId="0"/>
      <p:bldP spid="3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762000" y="762000"/>
            <a:ext cx="7696200" cy="2667000"/>
          </a:xfrm>
        </p:spPr>
        <p:txBody>
          <a:bodyPr/>
          <a:lstStyle/>
          <a:p>
            <a:r>
              <a:rPr lang="ru-RU" sz="4000" b="1" u="sng" dirty="0">
                <a:solidFill>
                  <a:srgbClr val="0000FF"/>
                </a:solidFill>
                <a:latin typeface="Comic Sans MS" pitchFamily="66" charset="0"/>
              </a:rPr>
              <a:t>Модулем</a:t>
            </a:r>
            <a:r>
              <a:rPr lang="ru-RU" sz="4000" dirty="0">
                <a:solidFill>
                  <a:srgbClr val="0000FF"/>
                </a:solidFill>
                <a:latin typeface="Comic Sans MS" pitchFamily="66" charset="0"/>
              </a:rPr>
              <a:t> числа </a:t>
            </a:r>
            <a:r>
              <a:rPr lang="ru-RU" sz="4000" b="1" i="1" dirty="0">
                <a:solidFill>
                  <a:srgbClr val="0000FF"/>
                </a:solidFill>
                <a:latin typeface="Comic Sans MS" pitchFamily="66" charset="0"/>
              </a:rPr>
              <a:t>а </a:t>
            </a:r>
            <a:r>
              <a:rPr lang="ru-RU" sz="4000" dirty="0">
                <a:solidFill>
                  <a:srgbClr val="0000FF"/>
                </a:solidFill>
                <a:latin typeface="Comic Sans MS" pitchFamily="66" charset="0"/>
              </a:rPr>
              <a:t>называют </a:t>
            </a:r>
            <a:r>
              <a:rPr lang="ru-RU" sz="4000" i="1" dirty="0">
                <a:solidFill>
                  <a:srgbClr val="0000FF"/>
                </a:solidFill>
                <a:latin typeface="Comic Sans MS" pitchFamily="66" charset="0"/>
              </a:rPr>
              <a:t>расстояние</a:t>
            </a:r>
            <a:r>
              <a:rPr lang="ru-RU" sz="4000" dirty="0">
                <a:solidFill>
                  <a:srgbClr val="0000FF"/>
                </a:solidFill>
                <a:latin typeface="Comic Sans MS" pitchFamily="66" charset="0"/>
              </a:rPr>
              <a:t> (в единичных отрезках) от начала координат до точки А(</a:t>
            </a:r>
            <a:r>
              <a:rPr lang="ru-RU" sz="4000" b="1" i="1" dirty="0" err="1">
                <a:solidFill>
                  <a:srgbClr val="0000FF"/>
                </a:solidFill>
                <a:latin typeface="Comic Sans MS" pitchFamily="66" charset="0"/>
              </a:rPr>
              <a:t>а</a:t>
            </a:r>
            <a:r>
              <a:rPr lang="ru-RU" sz="4000" dirty="0">
                <a:solidFill>
                  <a:srgbClr val="0000FF"/>
                </a:solidFill>
                <a:latin typeface="Comic Sans MS" pitchFamily="66" charset="0"/>
              </a:rPr>
              <a:t>)</a:t>
            </a:r>
          </a:p>
        </p:txBody>
      </p:sp>
      <p:cxnSp>
        <p:nvCxnSpPr>
          <p:cNvPr id="15364" name="AutoShape 4"/>
          <p:cNvCxnSpPr>
            <a:cxnSpLocks noChangeShapeType="1"/>
            <a:endCxn id="15363" idx="1"/>
          </p:cNvCxnSpPr>
          <p:nvPr/>
        </p:nvCxnSpPr>
        <p:spPr bwMode="auto">
          <a:xfrm>
            <a:off x="755650" y="6057900"/>
            <a:ext cx="0" cy="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</p:cxnSp>
      <p:grpSp>
        <p:nvGrpSpPr>
          <p:cNvPr id="2" name="Group 5"/>
          <p:cNvGrpSpPr>
            <a:grpSpLocks/>
          </p:cNvGrpSpPr>
          <p:nvPr/>
        </p:nvGrpSpPr>
        <p:grpSpPr bwMode="auto">
          <a:xfrm>
            <a:off x="1219200" y="3962400"/>
            <a:ext cx="6858000" cy="1563688"/>
            <a:chOff x="1655" y="2172"/>
            <a:chExt cx="2903" cy="886"/>
          </a:xfrm>
        </p:grpSpPr>
        <p:sp>
          <p:nvSpPr>
            <p:cNvPr id="15366" name="Line 6"/>
            <p:cNvSpPr>
              <a:spLocks noChangeShapeType="1"/>
            </p:cNvSpPr>
            <p:nvPr/>
          </p:nvSpPr>
          <p:spPr bwMode="auto">
            <a:xfrm>
              <a:off x="1655" y="2523"/>
              <a:ext cx="2903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5367" name="Text Box 7"/>
            <p:cNvSpPr txBox="1">
              <a:spLocks noChangeArrowheads="1"/>
            </p:cNvSpPr>
            <p:nvPr/>
          </p:nvSpPr>
          <p:spPr bwMode="auto">
            <a:xfrm>
              <a:off x="3412" y="2172"/>
              <a:ext cx="421" cy="25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r>
                <a:rPr lang="ru-RU" sz="2400" b="1">
                  <a:latin typeface="Arial" charset="0"/>
                </a:rPr>
                <a:t>А(а)</a:t>
              </a:r>
            </a:p>
          </p:txBody>
        </p:sp>
        <p:sp>
          <p:nvSpPr>
            <p:cNvPr id="15368" name="Oval 8"/>
            <p:cNvSpPr>
              <a:spLocks noChangeArrowheads="1"/>
            </p:cNvSpPr>
            <p:nvPr/>
          </p:nvSpPr>
          <p:spPr bwMode="auto">
            <a:xfrm>
              <a:off x="2608" y="2523"/>
              <a:ext cx="45" cy="45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5369" name="Oval 9"/>
            <p:cNvSpPr>
              <a:spLocks noChangeArrowheads="1"/>
            </p:cNvSpPr>
            <p:nvPr/>
          </p:nvSpPr>
          <p:spPr bwMode="auto">
            <a:xfrm>
              <a:off x="3651" y="2523"/>
              <a:ext cx="45" cy="45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5370" name="AutoShape 10"/>
            <p:cNvSpPr>
              <a:spLocks/>
            </p:cNvSpPr>
            <p:nvPr/>
          </p:nvSpPr>
          <p:spPr bwMode="auto">
            <a:xfrm rot="-5400000">
              <a:off x="3127" y="2185"/>
              <a:ext cx="96" cy="1043"/>
            </a:xfrm>
            <a:prstGeom prst="leftBrace">
              <a:avLst>
                <a:gd name="adj1" fmla="val 90538"/>
                <a:gd name="adj2" fmla="val 50000"/>
              </a:avLst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5371" name="Text Box 11"/>
            <p:cNvSpPr txBox="1">
              <a:spLocks noChangeArrowheads="1"/>
            </p:cNvSpPr>
            <p:nvPr/>
          </p:nvSpPr>
          <p:spPr bwMode="auto">
            <a:xfrm>
              <a:off x="2880" y="2799"/>
              <a:ext cx="691" cy="25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ru-RU" sz="2400" b="1" i="1">
                  <a:latin typeface="Arial" charset="0"/>
                </a:rPr>
                <a:t>а  </a:t>
              </a:r>
              <a:r>
                <a:rPr lang="ru-RU" sz="2400" b="1">
                  <a:latin typeface="Arial" charset="0"/>
                </a:rPr>
                <a:t>единиц</a:t>
              </a:r>
            </a:p>
          </p:txBody>
        </p:sp>
        <p:sp>
          <p:nvSpPr>
            <p:cNvPr id="15372" name="Text Box 12"/>
            <p:cNvSpPr txBox="1">
              <a:spLocks noChangeArrowheads="1"/>
            </p:cNvSpPr>
            <p:nvPr/>
          </p:nvSpPr>
          <p:spPr bwMode="auto">
            <a:xfrm>
              <a:off x="2517" y="2210"/>
              <a:ext cx="150" cy="25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ru-RU" sz="2400" b="1">
                  <a:latin typeface="Arial" charset="0"/>
                </a:rPr>
                <a:t>0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838200" y="762000"/>
            <a:ext cx="7620000" cy="2209800"/>
          </a:xfrm>
        </p:spPr>
        <p:txBody>
          <a:bodyPr>
            <a:normAutofit fontScale="90000"/>
          </a:bodyPr>
          <a:lstStyle/>
          <a:p>
            <a:r>
              <a:rPr lang="ru-RU">
                <a:solidFill>
                  <a:srgbClr val="0000FF"/>
                </a:solidFill>
                <a:latin typeface="Comic Sans MS" pitchFamily="66" charset="0"/>
              </a:rPr>
              <a:t>Модуль положительного числа равен самому числу.</a:t>
            </a:r>
            <a:br>
              <a:rPr lang="ru-RU">
                <a:solidFill>
                  <a:srgbClr val="0000FF"/>
                </a:solidFill>
                <a:latin typeface="Comic Sans MS" pitchFamily="66" charset="0"/>
              </a:rPr>
            </a:br>
            <a:r>
              <a:rPr lang="ru-RU">
                <a:solidFill>
                  <a:srgbClr val="0000FF"/>
                </a:solidFill>
                <a:latin typeface="Comic Sans MS" pitchFamily="66" charset="0"/>
              </a:rPr>
              <a:t/>
            </a:r>
            <a:br>
              <a:rPr lang="ru-RU">
                <a:solidFill>
                  <a:srgbClr val="0000FF"/>
                </a:solidFill>
                <a:latin typeface="Comic Sans MS" pitchFamily="66" charset="0"/>
              </a:rPr>
            </a:br>
            <a:r>
              <a:rPr lang="ru-RU">
                <a:solidFill>
                  <a:srgbClr val="0000FF"/>
                </a:solidFill>
                <a:latin typeface="Comic Sans MS" pitchFamily="66" charset="0"/>
              </a:rPr>
              <a:t>Модуль нуля равен нулю.</a:t>
            </a:r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468313" y="3810000"/>
            <a:ext cx="8135937" cy="2571750"/>
          </a:xfrm>
        </p:spPr>
        <p:txBody>
          <a:bodyPr/>
          <a:lstStyle/>
          <a:p>
            <a:r>
              <a:rPr lang="ru-RU"/>
              <a:t>  </a:t>
            </a:r>
          </a:p>
        </p:txBody>
      </p:sp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996950" y="3810000"/>
            <a:ext cx="7150100" cy="2406650"/>
            <a:chOff x="599" y="2432"/>
            <a:chExt cx="4504" cy="1516"/>
          </a:xfrm>
        </p:grpSpPr>
        <p:sp>
          <p:nvSpPr>
            <p:cNvPr id="16389" name="Line 5"/>
            <p:cNvSpPr>
              <a:spLocks noChangeShapeType="1"/>
            </p:cNvSpPr>
            <p:nvPr/>
          </p:nvSpPr>
          <p:spPr bwMode="auto">
            <a:xfrm>
              <a:off x="793" y="2704"/>
              <a:ext cx="4037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6390" name="Oval 6"/>
            <p:cNvSpPr>
              <a:spLocks noChangeArrowheads="1"/>
            </p:cNvSpPr>
            <p:nvPr/>
          </p:nvSpPr>
          <p:spPr bwMode="auto">
            <a:xfrm>
              <a:off x="3651" y="2704"/>
              <a:ext cx="45" cy="46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6391" name="Oval 7"/>
            <p:cNvSpPr>
              <a:spLocks noChangeArrowheads="1"/>
            </p:cNvSpPr>
            <p:nvPr/>
          </p:nvSpPr>
          <p:spPr bwMode="auto">
            <a:xfrm>
              <a:off x="2064" y="2704"/>
              <a:ext cx="45" cy="46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6392" name="AutoShape 8"/>
            <p:cNvSpPr>
              <a:spLocks/>
            </p:cNvSpPr>
            <p:nvPr/>
          </p:nvSpPr>
          <p:spPr bwMode="auto">
            <a:xfrm rot="-5400000">
              <a:off x="2787" y="2072"/>
              <a:ext cx="141" cy="1587"/>
            </a:xfrm>
            <a:prstGeom prst="leftBrace">
              <a:avLst>
                <a:gd name="adj1" fmla="val 93794"/>
                <a:gd name="adj2" fmla="val 50000"/>
              </a:avLst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6393" name="Text Box 9"/>
            <p:cNvSpPr txBox="1">
              <a:spLocks noChangeArrowheads="1"/>
            </p:cNvSpPr>
            <p:nvPr/>
          </p:nvSpPr>
          <p:spPr bwMode="auto">
            <a:xfrm>
              <a:off x="3560" y="2432"/>
              <a:ext cx="409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r>
                <a:rPr lang="ru-RU" b="1">
                  <a:latin typeface="Arial" charset="0"/>
                </a:rPr>
                <a:t>А(7)</a:t>
              </a:r>
            </a:p>
          </p:txBody>
        </p:sp>
        <p:sp>
          <p:nvSpPr>
            <p:cNvPr id="16394" name="Text Box 10"/>
            <p:cNvSpPr txBox="1">
              <a:spLocks noChangeArrowheads="1"/>
            </p:cNvSpPr>
            <p:nvPr/>
          </p:nvSpPr>
          <p:spPr bwMode="auto">
            <a:xfrm>
              <a:off x="2006" y="2445"/>
              <a:ext cx="196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ru-RU" b="1">
                  <a:latin typeface="Arial" charset="0"/>
                </a:rPr>
                <a:t>0</a:t>
              </a:r>
            </a:p>
          </p:txBody>
        </p:sp>
        <p:sp>
          <p:nvSpPr>
            <p:cNvPr id="16395" name="Text Box 11"/>
            <p:cNvSpPr txBox="1">
              <a:spLocks noChangeArrowheads="1"/>
            </p:cNvSpPr>
            <p:nvPr/>
          </p:nvSpPr>
          <p:spPr bwMode="auto">
            <a:xfrm>
              <a:off x="2777" y="2898"/>
              <a:ext cx="975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ru-RU" sz="2400" b="1">
                  <a:latin typeface="Arial" charset="0"/>
                </a:rPr>
                <a:t>7 единиц</a:t>
              </a:r>
            </a:p>
          </p:txBody>
        </p:sp>
        <p:sp>
          <p:nvSpPr>
            <p:cNvPr id="16396" name="Text Box 12"/>
            <p:cNvSpPr txBox="1">
              <a:spLocks noChangeArrowheads="1"/>
            </p:cNvSpPr>
            <p:nvPr/>
          </p:nvSpPr>
          <p:spPr bwMode="auto">
            <a:xfrm>
              <a:off x="599" y="3352"/>
              <a:ext cx="4504" cy="5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r>
                <a:rPr lang="ru-RU" sz="2800" b="1">
                  <a:solidFill>
                    <a:srgbClr val="0000FF"/>
                  </a:solidFill>
                  <a:latin typeface="Arial" charset="0"/>
                  <a:cs typeface="Arial" charset="0"/>
                </a:rPr>
                <a:t>│7│=7              │1,5│= 1,5       </a:t>
              </a:r>
              <a:r>
                <a:rPr lang="ru-RU" sz="2800" b="1">
                  <a:solidFill>
                    <a:srgbClr val="0000FF"/>
                  </a:solidFill>
                  <a:latin typeface="Arial" charset="0"/>
                </a:rPr>
                <a:t>│0│ = 0</a:t>
              </a:r>
            </a:p>
            <a:p>
              <a:r>
                <a:rPr lang="ru-RU" sz="2800" b="1">
                  <a:latin typeface="Arial" charset="0"/>
                  <a:cs typeface="Arial" charset="0"/>
                </a:rPr>
                <a:t>                       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838200" y="1066800"/>
            <a:ext cx="7620000" cy="2533650"/>
          </a:xfrm>
        </p:spPr>
        <p:txBody>
          <a:bodyPr/>
          <a:lstStyle/>
          <a:p>
            <a:r>
              <a:rPr lang="ru-RU" dirty="0">
                <a:solidFill>
                  <a:srgbClr val="0000FF"/>
                </a:solidFill>
                <a:latin typeface="Comic Sans MS" pitchFamily="66" charset="0"/>
              </a:rPr>
              <a:t>Модуль отрицательного числа равен противоположному числу.</a:t>
            </a:r>
          </a:p>
        </p:txBody>
      </p:sp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1066800" y="4191000"/>
            <a:ext cx="7597775" cy="2049463"/>
            <a:chOff x="645" y="2655"/>
            <a:chExt cx="4786" cy="1291"/>
          </a:xfrm>
        </p:grpSpPr>
        <p:sp>
          <p:nvSpPr>
            <p:cNvPr id="17412" name="Line 4"/>
            <p:cNvSpPr>
              <a:spLocks noChangeShapeType="1"/>
            </p:cNvSpPr>
            <p:nvPr/>
          </p:nvSpPr>
          <p:spPr bwMode="auto">
            <a:xfrm>
              <a:off x="1020" y="2976"/>
              <a:ext cx="4083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7413" name="Oval 5"/>
            <p:cNvSpPr>
              <a:spLocks noChangeArrowheads="1"/>
            </p:cNvSpPr>
            <p:nvPr/>
          </p:nvSpPr>
          <p:spPr bwMode="auto">
            <a:xfrm>
              <a:off x="3696" y="2976"/>
              <a:ext cx="46" cy="46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7414" name="Oval 6"/>
            <p:cNvSpPr>
              <a:spLocks noChangeArrowheads="1"/>
            </p:cNvSpPr>
            <p:nvPr/>
          </p:nvSpPr>
          <p:spPr bwMode="auto">
            <a:xfrm>
              <a:off x="2109" y="2976"/>
              <a:ext cx="45" cy="46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7415" name="Text Box 7"/>
            <p:cNvSpPr txBox="1">
              <a:spLocks noChangeArrowheads="1"/>
            </p:cNvSpPr>
            <p:nvPr/>
          </p:nvSpPr>
          <p:spPr bwMode="auto">
            <a:xfrm>
              <a:off x="3684" y="2655"/>
              <a:ext cx="205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ru-RU" sz="2000" b="1">
                  <a:latin typeface="Arial" charset="0"/>
                </a:rPr>
                <a:t>0</a:t>
              </a:r>
            </a:p>
          </p:txBody>
        </p:sp>
        <p:sp>
          <p:nvSpPr>
            <p:cNvPr id="17416" name="Text Box 8"/>
            <p:cNvSpPr txBox="1">
              <a:spLocks noChangeArrowheads="1"/>
            </p:cNvSpPr>
            <p:nvPr/>
          </p:nvSpPr>
          <p:spPr bwMode="auto">
            <a:xfrm>
              <a:off x="2051" y="2701"/>
              <a:ext cx="524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ru-RU" sz="2000" b="1">
                  <a:latin typeface="Arial" charset="0"/>
                </a:rPr>
                <a:t>А(- 7)</a:t>
              </a:r>
            </a:p>
          </p:txBody>
        </p:sp>
        <p:sp>
          <p:nvSpPr>
            <p:cNvPr id="17417" name="AutoShape 9"/>
            <p:cNvSpPr>
              <a:spLocks/>
            </p:cNvSpPr>
            <p:nvPr/>
          </p:nvSpPr>
          <p:spPr bwMode="auto">
            <a:xfrm rot="-5400000">
              <a:off x="2787" y="2389"/>
              <a:ext cx="232" cy="1587"/>
            </a:xfrm>
            <a:prstGeom prst="leftBrace">
              <a:avLst>
                <a:gd name="adj1" fmla="val 57004"/>
                <a:gd name="adj2" fmla="val 50000"/>
              </a:avLst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7418" name="Text Box 10"/>
            <p:cNvSpPr txBox="1">
              <a:spLocks noChangeArrowheads="1"/>
            </p:cNvSpPr>
            <p:nvPr/>
          </p:nvSpPr>
          <p:spPr bwMode="auto">
            <a:xfrm>
              <a:off x="2822" y="3245"/>
              <a:ext cx="831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ru-RU" sz="2000" b="1" dirty="0">
                  <a:latin typeface="Arial" charset="0"/>
                </a:rPr>
                <a:t>7 единиц</a:t>
              </a:r>
            </a:p>
          </p:txBody>
        </p:sp>
        <p:sp>
          <p:nvSpPr>
            <p:cNvPr id="17419" name="Text Box 11"/>
            <p:cNvSpPr txBox="1">
              <a:spLocks noChangeArrowheads="1"/>
            </p:cNvSpPr>
            <p:nvPr/>
          </p:nvSpPr>
          <p:spPr bwMode="auto">
            <a:xfrm>
              <a:off x="735" y="3715"/>
              <a:ext cx="116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endParaRPr lang="ru-RU">
                <a:latin typeface="Arial" charset="0"/>
              </a:endParaRPr>
            </a:p>
          </p:txBody>
        </p:sp>
        <p:sp>
          <p:nvSpPr>
            <p:cNvPr id="17420" name="Text Box 12"/>
            <p:cNvSpPr txBox="1">
              <a:spLocks noChangeArrowheads="1"/>
            </p:cNvSpPr>
            <p:nvPr/>
          </p:nvSpPr>
          <p:spPr bwMode="auto">
            <a:xfrm>
              <a:off x="645" y="3546"/>
              <a:ext cx="4786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ru-RU" sz="2800">
                  <a:solidFill>
                    <a:srgbClr val="0000FF"/>
                  </a:solidFill>
                  <a:latin typeface="Arial" charset="0"/>
                  <a:cs typeface="Arial" charset="0"/>
                </a:rPr>
                <a:t>     │</a:t>
              </a:r>
              <a:r>
                <a:rPr lang="ru-RU" sz="2800" b="1">
                  <a:solidFill>
                    <a:srgbClr val="0000FF"/>
                  </a:solidFill>
                  <a:latin typeface="Arial" charset="0"/>
                  <a:cs typeface="Arial" charset="0"/>
                </a:rPr>
                <a:t>- 7│= 7                      │- 1,5│ = 1,5</a:t>
              </a:r>
              <a:r>
                <a:rPr lang="ru-RU" b="1">
                  <a:latin typeface="Arial" charset="0"/>
                  <a:cs typeface="Arial" charset="0"/>
                </a:rPr>
                <a:t>                     </a:t>
              </a:r>
              <a:endParaRPr lang="ru-RU">
                <a:latin typeface="Arial" charset="0"/>
                <a:cs typeface="Arial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>
                <a:solidFill>
                  <a:srgbClr val="0000FF"/>
                </a:solidFill>
                <a:latin typeface="Comic Sans MS" pitchFamily="66" charset="0"/>
              </a:rPr>
              <a:t>Противоположные числа имеют равные модули.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4648200"/>
            <a:ext cx="8153400" cy="1477963"/>
          </a:xfrm>
        </p:spPr>
        <p:txBody>
          <a:bodyPr/>
          <a:lstStyle/>
          <a:p>
            <a:pPr algn="ctr">
              <a:buFontTx/>
              <a:buNone/>
            </a:pPr>
            <a:r>
              <a:rPr lang="ru-RU" sz="3600" dirty="0">
                <a:solidFill>
                  <a:srgbClr val="FF0000"/>
                </a:solidFill>
                <a:latin typeface="Comic Sans MS" pitchFamily="66" charset="0"/>
              </a:rPr>
              <a:t>Модуль не может быть отрицательным числом!</a:t>
            </a:r>
          </a:p>
        </p:txBody>
      </p:sp>
      <p:sp>
        <p:nvSpPr>
          <p:cNvPr id="18436" name="Text Box 4"/>
          <p:cNvSpPr txBox="1">
            <a:spLocks noChangeArrowheads="1"/>
          </p:cNvSpPr>
          <p:nvPr/>
        </p:nvSpPr>
        <p:spPr bwMode="auto">
          <a:xfrm>
            <a:off x="1851025" y="2841625"/>
            <a:ext cx="1841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>
                <a:latin typeface="Arial" charset="0"/>
                <a:cs typeface="Arial" charset="0"/>
              </a:rPr>
              <a:t>││</a:t>
            </a:r>
          </a:p>
        </p:txBody>
      </p:sp>
      <p:sp>
        <p:nvSpPr>
          <p:cNvPr id="18437" name="Text Box 5"/>
          <p:cNvSpPr txBox="1">
            <a:spLocks noChangeArrowheads="1"/>
          </p:cNvSpPr>
          <p:nvPr/>
        </p:nvSpPr>
        <p:spPr bwMode="auto">
          <a:xfrm>
            <a:off x="1671638" y="5897563"/>
            <a:ext cx="184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lang="ru-RU" b="1">
              <a:latin typeface="Arial" charset="0"/>
            </a:endParaRPr>
          </a:p>
        </p:txBody>
      </p:sp>
      <p:grpSp>
        <p:nvGrpSpPr>
          <p:cNvPr id="2" name="Group 6"/>
          <p:cNvGrpSpPr>
            <a:grpSpLocks/>
          </p:cNvGrpSpPr>
          <p:nvPr/>
        </p:nvGrpSpPr>
        <p:grpSpPr bwMode="auto">
          <a:xfrm>
            <a:off x="2057400" y="2209800"/>
            <a:ext cx="5853113" cy="1774825"/>
            <a:chOff x="1292" y="1084"/>
            <a:chExt cx="3687" cy="977"/>
          </a:xfrm>
        </p:grpSpPr>
        <p:grpSp>
          <p:nvGrpSpPr>
            <p:cNvPr id="3" name="Group 7"/>
            <p:cNvGrpSpPr>
              <a:grpSpLocks/>
            </p:cNvGrpSpPr>
            <p:nvPr/>
          </p:nvGrpSpPr>
          <p:grpSpPr bwMode="auto">
            <a:xfrm>
              <a:off x="1292" y="1084"/>
              <a:ext cx="3687" cy="796"/>
              <a:chOff x="1234" y="1097"/>
              <a:chExt cx="3687" cy="796"/>
            </a:xfrm>
          </p:grpSpPr>
          <p:sp>
            <p:nvSpPr>
              <p:cNvPr id="18440" name="Text Box 8"/>
              <p:cNvSpPr txBox="1">
                <a:spLocks noChangeArrowheads="1"/>
              </p:cNvSpPr>
              <p:nvPr/>
            </p:nvSpPr>
            <p:spPr bwMode="auto">
              <a:xfrm>
                <a:off x="1234" y="1097"/>
                <a:ext cx="3373" cy="28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r>
                  <a:rPr lang="ru-RU" sz="2800" dirty="0" smtClean="0">
                    <a:latin typeface="Arial" charset="0"/>
                    <a:cs typeface="Arial" charset="0"/>
                  </a:rPr>
                  <a:t>│-</a:t>
                </a:r>
                <a:r>
                  <a:rPr lang="ru-RU" sz="2800" b="1" dirty="0" smtClean="0">
                    <a:latin typeface="Arial" charset="0"/>
                    <a:cs typeface="Arial" charset="0"/>
                  </a:rPr>
                  <a:t>5</a:t>
                </a:r>
                <a:r>
                  <a:rPr lang="ru-RU" sz="2800" b="1" dirty="0">
                    <a:latin typeface="Arial" charset="0"/>
                    <a:cs typeface="Arial" charset="0"/>
                  </a:rPr>
                  <a:t>│ = </a:t>
                </a:r>
                <a:r>
                  <a:rPr lang="ru-RU" sz="2800" b="1" dirty="0">
                    <a:solidFill>
                      <a:srgbClr val="FF0000"/>
                    </a:solidFill>
                    <a:latin typeface="Arial" charset="0"/>
                    <a:cs typeface="Arial" charset="0"/>
                  </a:rPr>
                  <a:t>5</a:t>
                </a:r>
                <a:r>
                  <a:rPr lang="ru-RU" sz="2800" b="1" dirty="0">
                    <a:solidFill>
                      <a:schemeClr val="hlink"/>
                    </a:solidFill>
                    <a:latin typeface="Arial" charset="0"/>
                    <a:cs typeface="Arial" charset="0"/>
                  </a:rPr>
                  <a:t> </a:t>
                </a:r>
                <a:r>
                  <a:rPr lang="ru-RU" sz="2800" b="1" dirty="0">
                    <a:latin typeface="Arial" charset="0"/>
                    <a:cs typeface="Arial" charset="0"/>
                  </a:rPr>
                  <a:t>                        </a:t>
                </a:r>
                <a:r>
                  <a:rPr lang="ru-RU" sz="2800" b="1" dirty="0" smtClean="0">
                    <a:latin typeface="Arial" charset="0"/>
                    <a:cs typeface="Arial" charset="0"/>
                  </a:rPr>
                  <a:t>│ </a:t>
                </a:r>
                <a:r>
                  <a:rPr lang="ru-RU" sz="2800" b="1" dirty="0">
                    <a:latin typeface="Arial" charset="0"/>
                    <a:cs typeface="Arial" charset="0"/>
                  </a:rPr>
                  <a:t>5│ = </a:t>
                </a:r>
                <a:r>
                  <a:rPr lang="ru-RU" sz="2800" b="1" dirty="0">
                    <a:solidFill>
                      <a:srgbClr val="FF0000"/>
                    </a:solidFill>
                    <a:latin typeface="Arial" charset="0"/>
                    <a:cs typeface="Arial" charset="0"/>
                  </a:rPr>
                  <a:t>5</a:t>
                </a:r>
                <a:endParaRPr lang="ru-RU" sz="2800" dirty="0">
                  <a:solidFill>
                    <a:srgbClr val="FF0000"/>
                  </a:solidFill>
                  <a:latin typeface="Arial" charset="0"/>
                  <a:cs typeface="Arial" charset="0"/>
                </a:endParaRPr>
              </a:p>
            </p:txBody>
          </p:sp>
          <p:sp>
            <p:nvSpPr>
              <p:cNvPr id="18441" name="Line 9"/>
              <p:cNvSpPr>
                <a:spLocks noChangeShapeType="1"/>
              </p:cNvSpPr>
              <p:nvPr/>
            </p:nvSpPr>
            <p:spPr bwMode="auto">
              <a:xfrm>
                <a:off x="1292" y="1706"/>
                <a:ext cx="3629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8442" name="Oval 10"/>
              <p:cNvSpPr>
                <a:spLocks noChangeArrowheads="1"/>
              </p:cNvSpPr>
              <p:nvPr/>
            </p:nvSpPr>
            <p:spPr bwMode="auto">
              <a:xfrm>
                <a:off x="3061" y="1706"/>
                <a:ext cx="46" cy="46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8443" name="Oval 11"/>
              <p:cNvSpPr>
                <a:spLocks noChangeArrowheads="1"/>
              </p:cNvSpPr>
              <p:nvPr/>
            </p:nvSpPr>
            <p:spPr bwMode="auto">
              <a:xfrm>
                <a:off x="4150" y="1706"/>
                <a:ext cx="45" cy="46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8444" name="Oval 12"/>
              <p:cNvSpPr>
                <a:spLocks noChangeArrowheads="1"/>
              </p:cNvSpPr>
              <p:nvPr/>
            </p:nvSpPr>
            <p:spPr bwMode="auto">
              <a:xfrm>
                <a:off x="1927" y="1706"/>
                <a:ext cx="46" cy="46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8445" name="Text Box 13"/>
              <p:cNvSpPr txBox="1">
                <a:spLocks noChangeArrowheads="1"/>
              </p:cNvSpPr>
              <p:nvPr/>
            </p:nvSpPr>
            <p:spPr bwMode="auto">
              <a:xfrm>
                <a:off x="1869" y="1387"/>
                <a:ext cx="302" cy="21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r>
                  <a:rPr lang="ru-RU" sz="2000" b="1">
                    <a:latin typeface="Arial" charset="0"/>
                  </a:rPr>
                  <a:t>- 5</a:t>
                </a:r>
              </a:p>
            </p:txBody>
          </p:sp>
          <p:sp>
            <p:nvSpPr>
              <p:cNvPr id="18446" name="Text Box 14"/>
              <p:cNvSpPr txBox="1">
                <a:spLocks noChangeArrowheads="1"/>
              </p:cNvSpPr>
              <p:nvPr/>
            </p:nvSpPr>
            <p:spPr bwMode="auto">
              <a:xfrm>
                <a:off x="4092" y="1433"/>
                <a:ext cx="205" cy="21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r>
                  <a:rPr lang="ru-RU" sz="2000" b="1">
                    <a:latin typeface="Arial" charset="0"/>
                  </a:rPr>
                  <a:t>5</a:t>
                </a:r>
              </a:p>
            </p:txBody>
          </p:sp>
          <p:sp>
            <p:nvSpPr>
              <p:cNvPr id="18447" name="AutoShape 15"/>
              <p:cNvSpPr>
                <a:spLocks/>
              </p:cNvSpPr>
              <p:nvPr/>
            </p:nvSpPr>
            <p:spPr bwMode="auto">
              <a:xfrm rot="-5400000">
                <a:off x="2446" y="1279"/>
                <a:ext cx="141" cy="1088"/>
              </a:xfrm>
              <a:prstGeom prst="leftBrace">
                <a:avLst>
                  <a:gd name="adj1" fmla="val 64303"/>
                  <a:gd name="adj2" fmla="val 50000"/>
                </a:avLst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8448" name="AutoShape 16"/>
              <p:cNvSpPr>
                <a:spLocks/>
              </p:cNvSpPr>
              <p:nvPr/>
            </p:nvSpPr>
            <p:spPr bwMode="auto">
              <a:xfrm rot="-5400000">
                <a:off x="3512" y="1255"/>
                <a:ext cx="187" cy="1089"/>
              </a:xfrm>
              <a:prstGeom prst="leftBrace">
                <a:avLst>
                  <a:gd name="adj1" fmla="val 48529"/>
                  <a:gd name="adj2" fmla="val 50000"/>
                </a:avLst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8449" name="Text Box 17"/>
              <p:cNvSpPr txBox="1">
                <a:spLocks noChangeArrowheads="1"/>
              </p:cNvSpPr>
              <p:nvPr/>
            </p:nvSpPr>
            <p:spPr bwMode="auto">
              <a:xfrm>
                <a:off x="3026" y="1518"/>
                <a:ext cx="116" cy="20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endParaRPr lang="ru-RU" b="1">
                  <a:latin typeface="Arial" charset="0"/>
                </a:endParaRPr>
              </a:p>
            </p:txBody>
          </p:sp>
          <p:sp>
            <p:nvSpPr>
              <p:cNvPr id="18450" name="Text Box 18"/>
              <p:cNvSpPr txBox="1">
                <a:spLocks noChangeArrowheads="1"/>
              </p:cNvSpPr>
              <p:nvPr/>
            </p:nvSpPr>
            <p:spPr bwMode="auto">
              <a:xfrm>
                <a:off x="3003" y="1433"/>
                <a:ext cx="205" cy="21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r>
                  <a:rPr lang="ru-RU" sz="2000" b="1">
                    <a:latin typeface="Arial" charset="0"/>
                  </a:rPr>
                  <a:t>0</a:t>
                </a:r>
              </a:p>
            </p:txBody>
          </p:sp>
        </p:grpSp>
        <p:sp>
          <p:nvSpPr>
            <p:cNvPr id="18451" name="Text Box 19"/>
            <p:cNvSpPr txBox="1">
              <a:spLocks noChangeArrowheads="1"/>
            </p:cNvSpPr>
            <p:nvPr/>
          </p:nvSpPr>
          <p:spPr bwMode="auto">
            <a:xfrm>
              <a:off x="3198" y="1842"/>
              <a:ext cx="1496" cy="21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r>
                <a:rPr lang="ru-RU" sz="2000" b="1">
                  <a:solidFill>
                    <a:schemeClr val="hlink"/>
                  </a:solidFill>
                  <a:latin typeface="Arial" charset="0"/>
                </a:rPr>
                <a:t>5</a:t>
              </a:r>
              <a:r>
                <a:rPr lang="ru-RU" sz="2000" b="1">
                  <a:latin typeface="Arial" charset="0"/>
                </a:rPr>
                <a:t> единиц</a:t>
              </a:r>
            </a:p>
          </p:txBody>
        </p:sp>
        <p:sp>
          <p:nvSpPr>
            <p:cNvPr id="18452" name="Text Box 20"/>
            <p:cNvSpPr txBox="1">
              <a:spLocks noChangeArrowheads="1"/>
            </p:cNvSpPr>
            <p:nvPr/>
          </p:nvSpPr>
          <p:spPr bwMode="auto">
            <a:xfrm>
              <a:off x="2064" y="1843"/>
              <a:ext cx="874" cy="2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r>
                <a:rPr lang="ru-RU" sz="2000" b="1">
                  <a:solidFill>
                    <a:schemeClr val="hlink"/>
                  </a:solidFill>
                  <a:latin typeface="Arial" charset="0"/>
                </a:rPr>
                <a:t>5</a:t>
              </a:r>
              <a:r>
                <a:rPr lang="ru-RU" sz="2000" b="1">
                  <a:latin typeface="Arial" charset="0"/>
                </a:rPr>
                <a:t> единиц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8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4" grpId="0"/>
      <p:bldP spid="18435" grpId="0" build="p"/>
    </p:bldLst>
  </p:timing>
</p:sld>
</file>

<file path=ppt/theme/theme1.xml><?xml version="1.0" encoding="utf-8"?>
<a:theme xmlns:a="http://schemas.openxmlformats.org/drawingml/2006/main" name="Тема Office">
  <a:themeElements>
    <a:clrScheme name="Другая 166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366092"/>
      </a:hlink>
      <a:folHlink>
        <a:srgbClr val="244061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374</TotalTime>
  <Words>360</Words>
  <Application>Microsoft Office PowerPoint</Application>
  <PresentationFormat>Экран (4:3)</PresentationFormat>
  <Paragraphs>98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Слайд 1</vt:lpstr>
      <vt:lpstr>Слайд 2</vt:lpstr>
      <vt:lpstr>Слайд 3</vt:lpstr>
      <vt:lpstr>Слайд 4</vt:lpstr>
      <vt:lpstr>Модуль числа</vt:lpstr>
      <vt:lpstr>Модулем числа а называют расстояние (в единичных отрезках) от начала координат до точки А(а)</vt:lpstr>
      <vt:lpstr>Модуль положительного числа равен самому числу.  Модуль нуля равен нулю.</vt:lpstr>
      <vt:lpstr>Модуль отрицательного числа равен противоположному числу.</vt:lpstr>
      <vt:lpstr>Противоположные числа имеют равные модули.</vt:lpstr>
      <vt:lpstr>Решение уравнений</vt:lpstr>
      <vt:lpstr>Решение уравнений</vt:lpstr>
      <vt:lpstr>Примеры решений уравнений.</vt:lpstr>
      <vt:lpstr>Решите уравнения</vt:lpstr>
      <vt:lpstr>Слайд 14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mir</cp:lastModifiedBy>
  <cp:revision>19</cp:revision>
  <dcterms:created xsi:type="dcterms:W3CDTF">2014-06-24T15:51:35Z</dcterms:created>
  <dcterms:modified xsi:type="dcterms:W3CDTF">2022-10-11T13:24:08Z</dcterms:modified>
</cp:coreProperties>
</file>