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</p:sldMasterIdLst>
  <p:notesMasterIdLst>
    <p:notesMasterId r:id="rId79"/>
  </p:notesMasterIdLst>
  <p:sldIdLst>
    <p:sldId id="256" r:id="rId2"/>
    <p:sldId id="278" r:id="rId3"/>
    <p:sldId id="258" r:id="rId4"/>
    <p:sldId id="259" r:id="rId5"/>
    <p:sldId id="279" r:id="rId6"/>
    <p:sldId id="260" r:id="rId7"/>
    <p:sldId id="261" r:id="rId8"/>
    <p:sldId id="281" r:id="rId9"/>
    <p:sldId id="262" r:id="rId10"/>
    <p:sldId id="334" r:id="rId11"/>
    <p:sldId id="336" r:id="rId12"/>
    <p:sldId id="280" r:id="rId13"/>
    <p:sldId id="282" r:id="rId14"/>
    <p:sldId id="283" r:id="rId15"/>
    <p:sldId id="284" r:id="rId16"/>
    <p:sldId id="285" r:id="rId17"/>
    <p:sldId id="335" r:id="rId18"/>
    <p:sldId id="286" r:id="rId19"/>
    <p:sldId id="289" r:id="rId20"/>
    <p:sldId id="287" r:id="rId21"/>
    <p:sldId id="288" r:id="rId22"/>
    <p:sldId id="290" r:id="rId23"/>
    <p:sldId id="291" r:id="rId24"/>
    <p:sldId id="339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40" r:id="rId42"/>
    <p:sldId id="308" r:id="rId43"/>
    <p:sldId id="337" r:id="rId44"/>
    <p:sldId id="309" r:id="rId45"/>
    <p:sldId id="310" r:id="rId46"/>
    <p:sldId id="311" r:id="rId47"/>
    <p:sldId id="312" r:id="rId48"/>
    <p:sldId id="338" r:id="rId49"/>
    <p:sldId id="263" r:id="rId50"/>
    <p:sldId id="315" r:id="rId51"/>
    <p:sldId id="314" r:id="rId52"/>
    <p:sldId id="316" r:id="rId53"/>
    <p:sldId id="341" r:id="rId54"/>
    <p:sldId id="318" r:id="rId55"/>
    <p:sldId id="321" r:id="rId56"/>
    <p:sldId id="344" r:id="rId57"/>
    <p:sldId id="319" r:id="rId58"/>
    <p:sldId id="345" r:id="rId59"/>
    <p:sldId id="320" r:id="rId60"/>
    <p:sldId id="343" r:id="rId61"/>
    <p:sldId id="322" r:id="rId62"/>
    <p:sldId id="346" r:id="rId63"/>
    <p:sldId id="323" r:id="rId64"/>
    <p:sldId id="347" r:id="rId65"/>
    <p:sldId id="266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265" r:id="rId74"/>
    <p:sldId id="331" r:id="rId75"/>
    <p:sldId id="332" r:id="rId76"/>
    <p:sldId id="277" r:id="rId77"/>
    <p:sldId id="333" r:id="rId78"/>
  </p:sldIdLst>
  <p:sldSz cx="9144000" cy="6858000" type="screen4x3"/>
  <p:notesSz cx="6858000" cy="9144000"/>
  <p:embeddedFontLst>
    <p:embeddedFont>
      <p:font typeface="Brush Script MT" panose="03060802040406070304" pitchFamily="66" charset="0"/>
      <p:italic r:id="rId80"/>
    </p:embeddedFont>
    <p:embeddedFont>
      <p:font typeface="Calibri" panose="020F0502020204030204" pitchFamily="34" charset="0"/>
      <p:regular r:id="rId81"/>
      <p:bold r:id="rId82"/>
      <p:italic r:id="rId83"/>
      <p:boldItalic r:id="rId84"/>
    </p:embeddedFont>
    <p:embeddedFont>
      <p:font typeface="Georgia" panose="02040502050405020303" pitchFamily="18" charset="0"/>
      <p:regular r:id="rId85"/>
      <p:bold r:id="rId86"/>
      <p:italic r:id="rId87"/>
      <p:boldItalic r:id="rId88"/>
    </p:embeddedFont>
    <p:embeddedFont>
      <p:font typeface="Comic Sans MS" panose="030F0702030302020204" pitchFamily="66" charset="0"/>
      <p:regular r:id="rId89"/>
      <p:bold r:id="rId90"/>
    </p:embeddedFont>
    <p:embeddedFont>
      <p:font typeface="Constantia" panose="02030602050306030303" pitchFamily="18" charset="0"/>
      <p:regular r:id="rId91"/>
      <p:bold r:id="rId92"/>
      <p:italic r:id="rId93"/>
      <p:boldItalic r:id="rId9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9B2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40C1327-FA75-4726-860F-73E5D95ECFC5}">
  <a:tblStyle styleId="{640C1327-FA75-4726-860F-73E5D95ECFC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8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font" Target="fonts/font5.fntdata"/><Relationship Id="rId89" Type="http://schemas.openxmlformats.org/officeDocument/2006/relationships/font" Target="fonts/font10.fntdata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87" Type="http://schemas.openxmlformats.org/officeDocument/2006/relationships/font" Target="fonts/font8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3.fntdata"/><Relationship Id="rId90" Type="http://schemas.openxmlformats.org/officeDocument/2006/relationships/font" Target="fonts/font11.fntdata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1.fntdata"/><Relationship Id="rId85" Type="http://schemas.openxmlformats.org/officeDocument/2006/relationships/font" Target="fonts/font6.fntdata"/><Relationship Id="rId93" Type="http://schemas.openxmlformats.org/officeDocument/2006/relationships/font" Target="fonts/font14.fntdata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4.fntdata"/><Relationship Id="rId88" Type="http://schemas.openxmlformats.org/officeDocument/2006/relationships/font" Target="fonts/font9.fntdata"/><Relationship Id="rId91" Type="http://schemas.openxmlformats.org/officeDocument/2006/relationships/font" Target="fonts/font12.fntdata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font" Target="fonts/font2.fntdata"/><Relationship Id="rId86" Type="http://schemas.openxmlformats.org/officeDocument/2006/relationships/font" Target="fonts/font7.fntdata"/><Relationship Id="rId94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7733523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785829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14877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93375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30438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35984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77453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80305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746897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79939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147750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4818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756843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91938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74675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72415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12757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67623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15186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95185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3866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600771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29115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12121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83556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114897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830778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107772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232758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50070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983335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44820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602850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21676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614722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6091490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9978024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2641037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537993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6742446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617832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897379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266175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928827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4316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995224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4220680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192369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167761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8334924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821632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7345994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288052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681528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685201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75537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228553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4415191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313066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577628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0031629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517356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00274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203552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0977188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592978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88470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5124964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490983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9235257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57510333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120374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370265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6053442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609078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57406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74526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66936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раздела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600"/>
              </a:spcBef>
              <a:spcAft>
                <a:spcPts val="160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" name="Shape 63" descr="2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913660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000">
                <a:solidFill>
                  <a:schemeClr val="dk2"/>
                </a:solidFill>
              </a:rPr>
              <a:pPr marL="0" lvl="0" indent="0" algn="r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0" r:id="rId12"/>
  </p:sldLayoutIdLst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rugosvet.ru/articles/116/1011633/1011633a1.htm" TargetMode="External"/><Relationship Id="rId13" Type="http://schemas.openxmlformats.org/officeDocument/2006/relationships/image" Target="../media/image37.jpeg"/><Relationship Id="rId3" Type="http://schemas.openxmlformats.org/officeDocument/2006/relationships/image" Target="../media/image3.jpeg"/><Relationship Id="rId7" Type="http://schemas.openxmlformats.org/officeDocument/2006/relationships/image" Target="../media/image34.jpeg"/><Relationship Id="rId12" Type="http://schemas.openxmlformats.org/officeDocument/2006/relationships/hyperlink" Target="http://www.krugosvet.ru/articles/09/1000917/1000917a1.htm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krugosvet.ru/articles/10/1001035/1001035a1.htm" TargetMode="External"/><Relationship Id="rId11" Type="http://schemas.openxmlformats.org/officeDocument/2006/relationships/image" Target="../media/image36.png"/><Relationship Id="rId5" Type="http://schemas.openxmlformats.org/officeDocument/2006/relationships/image" Target="../media/image33.jpeg"/><Relationship Id="rId10" Type="http://schemas.openxmlformats.org/officeDocument/2006/relationships/hyperlink" Target="http://www.krugosvet.ru/articles/05/1000565/1000565a1.htm" TargetMode="External"/><Relationship Id="rId4" Type="http://schemas.openxmlformats.org/officeDocument/2006/relationships/hyperlink" Target="http://www.krugosvet.ru/articles/05/1000527/1000527a1.htm" TargetMode="External"/><Relationship Id="rId9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3.jpeg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gi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gi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8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1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1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9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23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27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2.png"/><Relationship Id="rId4" Type="http://schemas.openxmlformats.org/officeDocument/2006/relationships/image" Target="../media/image84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8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/>
        </p:nvSpPr>
        <p:spPr>
          <a:xfrm>
            <a:off x="154215" y="1753012"/>
            <a:ext cx="5392500" cy="222390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3600" b="1" dirty="0" smtClean="0">
              <a:solidFill>
                <a:srgbClr val="C0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solidFill>
                <a:srgbClr val="C0000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214" y="1584420"/>
            <a:ext cx="5784373" cy="47849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ВИРТУАЛЬНАЯ ЭКСКУРСИЯ</a:t>
            </a:r>
          </a:p>
          <a:p>
            <a:pPr algn="ctr"/>
            <a:endParaRPr lang="ru-RU" sz="3200" b="1" dirty="0" smtClean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«Театра мир откроет нам свои кулисы…»</a:t>
            </a:r>
          </a:p>
          <a:p>
            <a:pPr algn="ctr"/>
            <a:endParaRPr lang="ru-RU" sz="3200" b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Подготовила: </a:t>
            </a:r>
          </a:p>
          <a:p>
            <a:pPr algn="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воспитатель</a:t>
            </a:r>
          </a:p>
          <a:p>
            <a:pPr algn="r"/>
            <a:r>
              <a:rPr lang="ru-RU" sz="2000" b="1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Левшонкова</a:t>
            </a: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С.В.</a:t>
            </a:r>
          </a:p>
          <a:p>
            <a:pPr algn="ctr"/>
            <a:endParaRPr lang="ru-RU" sz="3200" b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ctr"/>
            <a:endParaRPr lang="ru-RU" sz="3200" b="1" dirty="0" smtClean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ctr"/>
            <a:endParaRPr lang="ru-RU" sz="3200" b="1" dirty="0" smtClean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61921" y="0"/>
            <a:ext cx="3752705" cy="40011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Устройство театра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1030" name="Picture 6" descr="https://avatars.mds.yandex.net/get-pdb/1906811/574e862a-eb56-49c4-8887-ccb7ea813806/s1200?webp=fal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352" y="4095634"/>
            <a:ext cx="3779747" cy="2762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05337" y="601580"/>
            <a:ext cx="3322095" cy="5606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Здание театра состоит из 3 частей:</a:t>
            </a:r>
          </a:p>
          <a:p>
            <a:pPr algn="ctr"/>
            <a:endParaRPr lang="ru-RU" sz="2200" b="1" dirty="0" smtClean="0">
              <a:solidFill>
                <a:schemeClr val="accent4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а</a:t>
            </a: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) </a:t>
            </a:r>
            <a:r>
              <a:rPr lang="ru-RU" sz="2200" b="1" dirty="0" err="1" smtClean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театрон</a:t>
            </a:r>
            <a:r>
              <a:rPr lang="ru-RU" sz="2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– (от глагола «смотрю») - места для зрителей </a:t>
            </a:r>
          </a:p>
          <a:p>
            <a:pPr algn="just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б</a:t>
            </a: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) </a:t>
            </a:r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орхестра</a:t>
            </a: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– (от глагола «пляшу») – круглая площадка, где разворачивалось действие</a:t>
            </a:r>
          </a:p>
          <a:p>
            <a:pPr algn="just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в</a:t>
            </a: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) </a:t>
            </a:r>
            <a:r>
              <a:rPr lang="ru-RU" sz="2200" b="1" dirty="0" smtClean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скена</a:t>
            </a: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– (от греч. «палатка», постройка, примыкающая к орхестре, на ней размещались декорации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1036" name="Picture 12" descr="https://pptcloud3.ams3.digitaloceanspaces.com/slides/pics/000/695/137/original/Slide9.jpg?148027062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" t="4485" r="49988" b="47328"/>
          <a:stretch/>
        </p:blipFill>
        <p:spPr bwMode="auto">
          <a:xfrm>
            <a:off x="1093595" y="601579"/>
            <a:ext cx="4511741" cy="3494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0412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32116" y="234515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Механические приспособления древнегреческого театра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3076" name="Picture 4" descr="https://wou.edu/~aarndt08/myweb/Images/mechane%2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205" y="1219201"/>
            <a:ext cx="4261763" cy="5165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aesthesis.ru/image/June2018/mechan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882" y="2416352"/>
            <a:ext cx="4157118" cy="338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834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Актёрами в древнегреческом театре могли быть только мужчины: они играли и мужские, и женские роли.</a:t>
            </a:r>
          </a:p>
        </p:txBody>
      </p:sp>
      <p:pic>
        <p:nvPicPr>
          <p:cNvPr id="4" name="Picture 4" descr="img1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 bwMode="auto">
          <a:xfrm>
            <a:off x="1114880" y="891764"/>
            <a:ext cx="3943350" cy="2608505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intgrty.co.za/wp-content/uploads/2018/08/GREEK-SCAL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785" y="891764"/>
            <a:ext cx="3213004" cy="286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900igr.net/up/datai/260168/0011-008-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832" y="3169848"/>
            <a:ext cx="5090795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9664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101566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Актёрам приходилось выступать в специальных масках, обозначающих либо сценический тип </a:t>
            </a: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персонажа, </a:t>
            </a:r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либо душевное </a:t>
            </a: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состояние.</a:t>
            </a:r>
            <a:endParaRPr lang="ru-RU" sz="32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7" descr="Greek-Masks-664x100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40955"/>
            <a:ext cx="3829050" cy="5511770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Ð¢ÐµÐ°ÑÑ Ð² ÐÑÐµÐ²Ð½ÐµÐ¹ ÐÑÐµÑÐ¸Ð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971" y="2553751"/>
            <a:ext cx="3817229" cy="3096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9665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Актёры античного театра, что бы казаться выше выходили к публике на высоких подошвах – котурнах.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6" descr="http://900igr.net/up/datas/211478/01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8" t="2431" r="8784" b="20625"/>
          <a:stretch/>
        </p:blipFill>
        <p:spPr bwMode="auto">
          <a:xfrm>
            <a:off x="1267280" y="1199436"/>
            <a:ext cx="7581900" cy="527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661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07282" y="298178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Театральные действия проходили три раза в год, во время празднования Дионисий. </a:t>
            </a:r>
            <a:endParaRPr lang="ru-RU" sz="32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2" descr="https://i.ytimg.com/vi/CqS1Zjry12Q/maxresdefaul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480" y="1595357"/>
            <a:ext cx="7426925" cy="4177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670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40011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Для народа это были великие праздники.</a:t>
            </a:r>
            <a:endParaRPr lang="ru-RU" sz="4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4" descr="https://avatars.mds.yandex.net/get-pdb/1593737/fef634d2-6d28-4d1b-8d82-b3fc80e6644b/s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564" y="1162049"/>
            <a:ext cx="8019436" cy="497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208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40011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Представления в театрах шли с рассвета до заката. </a:t>
            </a:r>
            <a:endParaRPr lang="ru-RU" sz="32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2050" name="Picture 2" descr="https://prazdnikson.ru/wp-content/uploads/2019/01/Otkrytaya-teatralnaya-ploshhadka-vremena-Gomera-i-Sofokl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154" y="909305"/>
            <a:ext cx="7658151" cy="524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423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27466" y="183878"/>
            <a:ext cx="5897334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Древнегреческие трагики</a:t>
            </a:r>
            <a:endParaRPr lang="ru-RU" sz="4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5" descr="eshil_100_10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85900" y="93345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sofokl_100_100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22070" y="970482"/>
            <a:ext cx="16351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evrepid_100_100_black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58000" y="10668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600200" y="2845727"/>
            <a:ext cx="1672317" cy="355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Эсхил</a:t>
            </a:r>
            <a:endParaRPr lang="ru-RU" sz="2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03475" y="2895897"/>
            <a:ext cx="1672317" cy="355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Софокл</a:t>
            </a:r>
            <a:endParaRPr lang="ru-RU" sz="2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15150" y="2980349"/>
            <a:ext cx="1672317" cy="355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Еврипид</a:t>
            </a:r>
            <a:endParaRPr lang="ru-RU" sz="2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89089" y="3470239"/>
            <a:ext cx="6901088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Древнегреческие </a:t>
            </a:r>
            <a:r>
              <a:rPr lang="ru-RU" sz="2800" b="1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комидиографы</a:t>
            </a:r>
            <a:endParaRPr lang="ru-RU" sz="4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11" name="Picture 14" descr="aristofan_100_100_black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27466" y="4128082"/>
            <a:ext cx="20193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7" descr="menandr_100_100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905500" y="4149889"/>
            <a:ext cx="20193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007056" y="6311174"/>
            <a:ext cx="2039710" cy="377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Аристофан</a:t>
            </a:r>
            <a:endParaRPr lang="ru-RU" sz="2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54300" y="6333490"/>
            <a:ext cx="1672317" cy="355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Менандр</a:t>
            </a:r>
            <a:endParaRPr lang="ru-RU" sz="2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7516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" name="Picture 2" descr="http://image.blingee.com/images19/content/output/000/000/000/7fe/819819130_17354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332232" cy="747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751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/>
        </p:nvSpPr>
        <p:spPr>
          <a:xfrm>
            <a:off x="154215" y="1753012"/>
            <a:ext cx="5392500" cy="222390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3600" b="1" dirty="0" smtClean="0">
              <a:solidFill>
                <a:srgbClr val="C0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solidFill>
                <a:srgbClr val="C0000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215" y="2667413"/>
            <a:ext cx="5550549" cy="2354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Весь мир театр,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В нём женщины, мужчины –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Georgia" panose="02040502050405020303" pitchFamily="18" charset="0"/>
              </a:rPr>
              <a:t>в</a:t>
            </a:r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се актёры.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У них свои есть выходы, уходы,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И каждый не одну играет роль.</a:t>
            </a:r>
          </a:p>
          <a:p>
            <a:pPr algn="ctr"/>
            <a:endParaRPr lang="ru-RU" sz="2400" b="1" dirty="0" smtClean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r"/>
            <a:r>
              <a:rPr lang="ru-RU" sz="2000" b="1" dirty="0" err="1" smtClean="0">
                <a:solidFill>
                  <a:srgbClr val="C00000"/>
                </a:solidFill>
                <a:latin typeface="Georgia" panose="02040502050405020303" pitchFamily="18" charset="0"/>
              </a:rPr>
              <a:t>В.Шекспир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1134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" name="Picture 2" descr="https://i.gifer.com/MEK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30662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Римские граждане, в отличие от греческих, считали театр искусством низким, почти позорным</a:t>
            </a:r>
            <a:endParaRPr lang="ru-RU" sz="4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4" descr="https://interessno.ru/wp-content/uploads/2019/10/b5ec7a9971d82357c949e267089c2ac0-1024x85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" y="2228850"/>
            <a:ext cx="4893993" cy="406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i.pinimg.com/736x/09/b1/4a/09b14afe1a4ed3648c6cf6e63107cc6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416" y="1447800"/>
            <a:ext cx="3726617" cy="521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019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Б</a:t>
            </a: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ольшим </a:t>
            </a:r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успехом у публики пользовались не театральные постановки, а гладиаторские бои. </a:t>
            </a:r>
            <a:endParaRPr lang="ru-RU" sz="4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2" descr="https://i.pinimg.com/originals/14/3b/96/143b9610e74c1b02b3082e10e4df69ff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9"/>
          <a:stretch/>
        </p:blipFill>
        <p:spPr bwMode="auto">
          <a:xfrm>
            <a:off x="2050753" y="1378424"/>
            <a:ext cx="6014954" cy="4933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917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Когда Нерон пел, никому не дозволялось выходить из театра.</a:t>
            </a:r>
            <a:endParaRPr lang="ru-RU" sz="4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2" descr="https://avatars.mds.yandex.net/get-zen_doc/1540250/pub_5d1dcc0ad8f04500ad938c3e_5d1dcf467782bf00adbe497f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171" y="1181100"/>
            <a:ext cx="7394117" cy="504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564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59431" y="169363"/>
            <a:ext cx="6110515" cy="40011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Мимы Древнего Рима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 descr="https://upload.wikimedia.org/wikipedia/commons/a/a6/Vagantmusiciansmosaic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64"/>
          <a:stretch/>
        </p:blipFill>
        <p:spPr bwMode="auto">
          <a:xfrm>
            <a:off x="1633563" y="928914"/>
            <a:ext cx="6523466" cy="5811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8966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" name="Picture 2" descr="http://image.blingee.com/images19/content/output/000/000/000/7fe/819819130_17354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332232" cy="747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6230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" name="Picture 2" descr="https://i.gifer.com/MEK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92204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Во время Средневековья - быть артистом, музыкантом или циркачом было довольно опасно. </a:t>
            </a:r>
            <a:endParaRPr lang="ru-RU" sz="4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4" descr="1905664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130" y="1219200"/>
            <a:ext cx="6934200" cy="520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5474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Во время Средневековья - быть артистом, музыкантом или циркачом было довольно опасно. </a:t>
            </a:r>
            <a:endParaRPr lang="ru-RU" sz="4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2" descr="https://artchive.ru/res/media/img/orig/work/f77/2089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955" y="1090347"/>
            <a:ext cx="3851275" cy="321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shoppingator.ru/pict/tovar/httpswwwwww.artwall.ru/files/products/poster_p-7144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550" y="1090347"/>
            <a:ext cx="3384550" cy="33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litobozrenie.com/wp-content/uploads/2018/08/Commedia-dell-Arte-Masks-masters-and-servants_7-1024x57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719" y="4051028"/>
            <a:ext cx="4753106" cy="2673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1031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101566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Театральное искусство выжило</a:t>
            </a:r>
            <a:r>
              <a:rPr lang="ru-RU" dirty="0"/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благодаря </a:t>
            </a:r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маленьким бродячим театральным труппам.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  </a:t>
            </a:r>
            <a:endParaRPr lang="ru-RU" sz="4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2" descr="https://upload.wikimedia.org/wikipedia/commons/c/c3/Carl_Spitzweg_-_Fahrende_Kom%C3%B6dianten_%28ca.1839%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116" y="1199542"/>
            <a:ext cx="3992409" cy="317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balaganchik.pro/wp-content/gallery/delarte/dosie-i-files-commedia-00028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1"/>
          <a:stretch/>
        </p:blipFill>
        <p:spPr bwMode="auto">
          <a:xfrm>
            <a:off x="4659827" y="2360613"/>
            <a:ext cx="419618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www.gctm.ru/wp-content/uploads/2017/03/brodyachiy-kukolni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604" y="4005220"/>
            <a:ext cx="2731921" cy="2731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7276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kirov-portal.ru/upload/resize_cache/site_afisha_event_1/624_396_1/ac3/ac378e3b418b7d06665fab12c4dde6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31" y="212115"/>
            <a:ext cx="4261757" cy="303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www.2do2go.ru/uploads/141ce3fea78a91637fe37ac3631bed9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728" y="432874"/>
            <a:ext cx="4212772" cy="293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://ptj.spb.ru/wp-content/gallery/blog_big/skazochnyj-balagan-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30" y="3575217"/>
            <a:ext cx="4261757" cy="284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s://vibirai.ru/image/164052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008" y="3700649"/>
            <a:ext cx="4507492" cy="284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http://i1.ytimg.com/vi/lMbQ5X_sp_Q/maxresdefault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124" y="2269924"/>
            <a:ext cx="4673146" cy="262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Литургические драмы средневековья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  </a:t>
            </a:r>
            <a:endParaRPr lang="ru-RU" sz="4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2" descr="http://900igr.net/up/datai/173216/0003-001-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705" y="1153746"/>
            <a:ext cx="3529263" cy="453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i.pinimg.com/474x/77/45/79/774579daeaba19edc86774ff1508065e--medieval-theatre-theatre-stage.jpg?nii=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743" y="1900539"/>
            <a:ext cx="3657601" cy="42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108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" name="Picture 2" descr="http://image.blingee.com/images19/content/output/000/000/000/7fe/819819130_17354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332232" cy="747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6103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" name="Picture 2" descr="https://i.gifer.com/MEK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25547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Театр эпохи Возрождения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  </a:t>
            </a:r>
            <a:endParaRPr lang="ru-RU" sz="4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4" descr="https://cf.ppt-online.org/files1/slide/7/7zX8YHc6KeklLVUh5G3nwdNBtMCbjAWpSZOP0sqFJ/slide-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2" t="16408" r="64235" b="54076"/>
          <a:stretch/>
        </p:blipFill>
        <p:spPr bwMode="auto">
          <a:xfrm>
            <a:off x="1132116" y="1217733"/>
            <a:ext cx="3070746" cy="2156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s://cf.ppt-online.org/files1/slide/7/7zX8YHc6KeklLVUh5G3nwdNBtMCbjAWpSZOP0sqFJ/slide-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8" t="47792" r="53880"/>
          <a:stretch/>
        </p:blipFill>
        <p:spPr bwMode="auto">
          <a:xfrm>
            <a:off x="1269702" y="3560807"/>
            <a:ext cx="2795574" cy="313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cf.ppt-online.org/files1/slide/7/7zX8YHc6KeklLVUh5G3nwdNBtMCbjAWpSZOP0sqFJ/slide-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97" t="18837" r="3228" b="38010"/>
          <a:stretch/>
        </p:blipFill>
        <p:spPr bwMode="auto">
          <a:xfrm>
            <a:off x="4344105" y="1091821"/>
            <a:ext cx="4640239" cy="315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s://cf.ppt-online.org/files1/slide/7/7zX8YHc6KeklLVUh5G3nwdNBtMCbjAWpSZOP0sqFJ/slide-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14" t="64392" r="10503" b="2143"/>
          <a:stretch/>
        </p:blipFill>
        <p:spPr bwMode="auto">
          <a:xfrm>
            <a:off x="5058230" y="4444512"/>
            <a:ext cx="3275463" cy="244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72423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88456" y="256449"/>
            <a:ext cx="5878287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Англия. Театр «Глобус».</a:t>
            </a:r>
            <a:endParaRPr lang="ru-RU" b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  </a:t>
            </a:r>
            <a:endParaRPr lang="ru-RU" sz="44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13" descr="И. Висхер. Лондон, театр «Глобус». 1616 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430" y="1525256"/>
            <a:ext cx="2520950" cy="475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5" descr="Макет театра «Глобус»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999" y="1092863"/>
            <a:ext cx="3311525" cy="319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teatr.znarosl.ru/wp-content/uploads/%D1%80%D0%B5%D0%BD%D0%B5%D1%81%D0%BC%D1%81%D0%B0%D0%BD%D1%8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104" y="4093700"/>
            <a:ext cx="2052329" cy="262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023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В театре «Глобус» великий Вильям Шекспир писал пьесы и играл в них</a:t>
            </a:r>
            <a:endParaRPr lang="ru-RU" sz="6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319" y="1095778"/>
            <a:ext cx="4189633" cy="2943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 descr="Сцена и зрительный зал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937" y="4039736"/>
            <a:ext cx="3965575" cy="264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890" y="990169"/>
            <a:ext cx="2425700" cy="295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550925" y="4243751"/>
            <a:ext cx="2433419" cy="669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Вильям </a:t>
            </a:r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Ш</a:t>
            </a: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експир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745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40011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Театры </a:t>
            </a:r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XVIII </a:t>
            </a: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века</a:t>
            </a:r>
            <a:endParaRPr lang="ru-RU" sz="8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2" descr="https://avatars.mds.yandex.net/get-altay/176734/2a00000165d654e04f5d30ccc3184cc0ed56/XX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508" y="1935994"/>
            <a:ext cx="3425589" cy="389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upload.wikimedia.org/wikipedia/commons/thumb/1/15/Paris_Comedie-Francaise.jpg/900px-Paris_Comedie-Francais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194" y="943143"/>
            <a:ext cx="3664754" cy="2646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img-fotki.yandex.ru/get/105980/37629529.df/0_eecb0_8f5dc23a_X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456" y="4038316"/>
            <a:ext cx="3406491" cy="263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193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" name="Picture 2" descr="http://image.blingee.com/images19/content/output/000/000/000/7fe/819819130_17354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332232" cy="747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837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" name="Picture 2" descr="https://i.gifer.com/MEK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5757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" name="Picture 2" descr="https://pimg.mycdn.me/getImage?url=http%3A%2F%2Fi.mycdn.me%2Fimage%3Fid%3D866361282831%26ts%3D00030000e1000003a201d2%26plc%3DUNKNOWN%26tkn%3D*zGOrDYTPy-J5LWCdjQqYxyn7cKw%26fn%3Dtopic_link_1080&amp;type=TOPIC_LINK_WIDE_548&amp;signatureToken=O13yuaGEEUYwKeYIBS43l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895" y="238244"/>
            <a:ext cx="5992548" cy="299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s://avatars.mds.yandex.net/get-pdb/1649566/099726c3-9dfb-42d1-8848-f7a9ddb110b7/s1200?webp=fal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894" y="2758269"/>
            <a:ext cx="3413125" cy="284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avatars.mds.yandex.net/get-pdb/1880254/6477e93f-c139-4da1-8d7f-0e9fd5b2809a/s12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669" y="3912480"/>
            <a:ext cx="4749704" cy="2727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1243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age.blingee.com/images19/content/output/000/000/000/7fe/819819130_17354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332232" cy="747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101566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В 11 веке на Руси появились скоморохи – бродячие актёры, комедианты. Они устраивали свои представления прямо на улицах, площадях, ярмарках.</a:t>
            </a:r>
          </a:p>
        </p:txBody>
      </p:sp>
      <p:pic>
        <p:nvPicPr>
          <p:cNvPr id="4" name="Picture 2" descr="https://altay-magia.ru/wp-content/uploads/2018/01/Vavila-i-skomoroh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116" y="1433014"/>
            <a:ext cx="4204281" cy="280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tayni-veka.ru/wp-content/uploads/2017/11/skomoroh_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397" y="2715904"/>
            <a:ext cx="3717109" cy="270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s://img1.liveinternet.ru/images/attach/c/10/111/386/111386041_Sergey_Alekseevich_Kirillov__Skomoroh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460" y="4233808"/>
            <a:ext cx="2743326" cy="250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100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32116" y="183878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Русские </a:t>
            </a: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актёры скоморохи</a:t>
            </a:r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  стали строить на городских площадях </a:t>
            </a: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балаганы. </a:t>
            </a:r>
            <a:endParaRPr lang="ru-RU" sz="32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2050" name="Picture 2" descr="https://sun9-27.userapi.com/c855620/v855620651/19bd53/x9eR3FkwtR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932" y="1393371"/>
            <a:ext cx="6773332" cy="487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567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101566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  <a:ea typeface="Times New Roman"/>
                <a:cs typeface="Times New Roman"/>
                <a:sym typeface="Times New Roman"/>
              </a:rPr>
              <a:t>Первый царский  театр в России появился в 1672 г. Это был придворный театр </a:t>
            </a:r>
            <a:r>
              <a:rPr lang="ru-RU" sz="2000" b="1" i="1" dirty="0">
                <a:solidFill>
                  <a:srgbClr val="C00000"/>
                </a:solidFill>
                <a:latin typeface="Georgia" panose="02040502050405020303" pitchFamily="18" charset="0"/>
                <a:ea typeface="Times New Roman"/>
                <a:cs typeface="Times New Roman"/>
                <a:sym typeface="Times New Roman"/>
              </a:rPr>
              <a:t>царя Алексея Михайловича (назывался он Потешной палатой</a:t>
            </a:r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  <a:ea typeface="Times New Roman"/>
                <a:cs typeface="Times New Roman"/>
                <a:sym typeface="Times New Roman"/>
              </a:rPr>
              <a:t>).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Shape 1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09700" y="1504950"/>
            <a:ext cx="6724650" cy="4476751"/>
          </a:xfrm>
          <a:prstGeom prst="rect">
            <a:avLst/>
          </a:prstGeom>
          <a:noFill/>
          <a:ln w="19050" cap="flat" cmpd="sng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3222799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124" name="Picture 4" descr="https://prazdnikson.ru/wp-content/uploads/2019/01/Predvornyj-teatr-TSary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681" y="0"/>
            <a:ext cx="6473853" cy="366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lide-share.ru/image/4927025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434" y="3402266"/>
            <a:ext cx="5759556" cy="3455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7509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2116" y="183878"/>
            <a:ext cx="7852228" cy="40011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Комедиантский двор. Театр при Петре 1.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2" descr="https://humaninside.ru/vk/img.php?url=https://pp.userapi.com/c850332/v850332737/69666/rMRWYVdl4a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728" y="1391301"/>
            <a:ext cx="6343004" cy="4587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513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32116" y="183878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Потом появились крепостные театры - частные театры  дворян, в которых играли крепостные актеры.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Picture 5" descr="z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566" y="1565949"/>
            <a:ext cx="4513262" cy="303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Shape 105"/>
          <p:cNvPicPr preferRelativeResize="0"/>
          <p:nvPr/>
        </p:nvPicPr>
        <p:blipFill rotWithShape="1">
          <a:blip r:embed="rId5">
            <a:alphaModFix/>
          </a:blip>
          <a:srcRect l="17106" t="20785" r="14164"/>
          <a:stretch/>
        </p:blipFill>
        <p:spPr>
          <a:xfrm>
            <a:off x="5753442" y="1880641"/>
            <a:ext cx="3022372" cy="374563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6194658" y="5793650"/>
            <a:ext cx="25811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Крепостная </a:t>
            </a:r>
            <a:r>
              <a:rPr lang="ru-RU" sz="1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актриса </a:t>
            </a:r>
          </a:p>
          <a:p>
            <a:r>
              <a:rPr lang="ru-RU" sz="1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Прасковья </a:t>
            </a:r>
            <a:r>
              <a:rPr lang="ru-RU" sz="1800" b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Жемчугова</a:t>
            </a:r>
            <a:endParaRPr lang="ru-RU" sz="1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570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73060" y="320355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Российский государственный академический театр </a:t>
            </a:r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драмы имени А.С. </a:t>
            </a:r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Пушкина </a:t>
            </a:r>
            <a:endParaRPr lang="ru-RU" sz="32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10" name="Picture 2" descr="http://itd2.mycdn.me/image?id=862263873175&amp;t=20&amp;plc=WEB&amp;tkn=*fRcvcf3udbB1bkDA4uoiyM805q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233" y="2082087"/>
            <a:ext cx="6733606" cy="448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avatars.mds.yandex.net/get-zen_doc/61014/pub_5a77222d8309055b37fc5ead_5a7725606104932e5dc14ce3/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90" y="1517804"/>
            <a:ext cx="2498724" cy="187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681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73060" y="320355"/>
            <a:ext cx="7852228" cy="5847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Большой театр (Петровский)</a:t>
            </a:r>
            <a:endParaRPr lang="ru-RU" sz="32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Picture 4" descr="https://b.radikal.ru/b15/1810/d7/3e20f5eb1d4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564" y="3150804"/>
            <a:ext cx="5150656" cy="3406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ic.pics.livejournal.com/pro100_mica/12814609/3187249/3187249_100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3" t="5534" r="5795" b="22165"/>
          <a:stretch/>
        </p:blipFill>
        <p:spPr bwMode="auto">
          <a:xfrm>
            <a:off x="1173060" y="1114160"/>
            <a:ext cx="4638925" cy="272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5337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6146" name="Picture 2" descr="https://www.operanews.ru/media/images/publication/140602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689" y="189334"/>
            <a:ext cx="4943510" cy="305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operacanon.io/conferences/operas_canonic_entanglements/theatr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096" y="3660794"/>
            <a:ext cx="4575620" cy="3049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rusballet.com/image/swan/full/swan1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1"/>
          <a:stretch/>
        </p:blipFill>
        <p:spPr bwMode="auto">
          <a:xfrm>
            <a:off x="1104292" y="3407340"/>
            <a:ext cx="5018939" cy="306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www.culture.ru/storage/images/4de2c0cdd8a2312510fc657cb2fcffca/fdb4885aafc9d2269ae38201d6d70e1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256" y="604893"/>
            <a:ext cx="4591390" cy="306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ochendaje.files.wordpress.com/2012/09/dsc_856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260" y="2106888"/>
            <a:ext cx="5192783" cy="344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347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/>
        </p:nvSpPr>
        <p:spPr>
          <a:xfrm>
            <a:off x="426112" y="169287"/>
            <a:ext cx="4980000" cy="953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- Какие </a:t>
            </a:r>
            <a:r>
              <a:rPr lang="ru-RU" sz="2400" b="1" dirty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бывают </a:t>
            </a:r>
            <a:r>
              <a:rPr lang="ru-RU" sz="2400" b="1" dirty="0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театры</a:t>
            </a:r>
            <a:r>
              <a:rPr lang="ru-RU" sz="2400" b="1" dirty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?</a:t>
            </a:r>
            <a:endParaRPr sz="24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2" name="Shape 132"/>
          <p:cNvSpPr txBox="1"/>
          <p:nvPr/>
        </p:nvSpPr>
        <p:spPr>
          <a:xfrm>
            <a:off x="60250" y="554350"/>
            <a:ext cx="5711725" cy="136728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  <a:ea typeface="Constantia"/>
                <a:cs typeface="Constantia"/>
                <a:sym typeface="Constantia"/>
              </a:rPr>
              <a:t>- Виды </a:t>
            </a: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  <a:ea typeface="Constantia"/>
                <a:cs typeface="Constantia"/>
                <a:sym typeface="Constantia"/>
              </a:rPr>
              <a:t>театров напрямую </a:t>
            </a:r>
            <a:endParaRPr lang="ru-RU" sz="20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  <a:ea typeface="Constantia"/>
                <a:cs typeface="Constantia"/>
                <a:sym typeface="Constantia"/>
              </a:rPr>
              <a:t>связаны </a:t>
            </a: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  <a:ea typeface="Constantia"/>
                <a:cs typeface="Constantia"/>
                <a:sym typeface="Constantia"/>
              </a:rPr>
              <a:t>с жанрами, которые </a:t>
            </a:r>
            <a:endParaRPr lang="ru-RU" sz="20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  <a:ea typeface="Constantia"/>
                <a:cs typeface="Constantia"/>
                <a:sym typeface="Constantia"/>
              </a:rPr>
              <a:t>представлены </a:t>
            </a: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  <a:ea typeface="Constantia"/>
                <a:cs typeface="Constantia"/>
                <a:sym typeface="Constantia"/>
              </a:rPr>
              <a:t>в </a:t>
            </a: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  <a:ea typeface="Constantia"/>
                <a:cs typeface="Constantia"/>
                <a:sym typeface="Constantia"/>
              </a:rPr>
              <a:t>них.</a:t>
            </a:r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  <a:ea typeface="Constantia"/>
                <a:cs typeface="Constantia"/>
                <a:sym typeface="Constantia"/>
              </a:rPr>
              <a:t>ИТАК:</a:t>
            </a:r>
            <a:endParaRPr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sh Script MT" panose="03060802040406070304" pitchFamily="66" charset="0"/>
              <a:ea typeface="Constantia"/>
              <a:cs typeface="Constantia"/>
              <a:sym typeface="Constantia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graphicFrame>
        <p:nvGraphicFramePr>
          <p:cNvPr id="133" name="Shape 133"/>
          <p:cNvGraphicFramePr/>
          <p:nvPr>
            <p:extLst>
              <p:ext uri="{D42A27DB-BD31-4B8C-83A1-F6EECF244321}">
                <p14:modId xmlns:p14="http://schemas.microsoft.com/office/powerpoint/2010/main" val="2013479281"/>
              </p:ext>
            </p:extLst>
          </p:nvPr>
        </p:nvGraphicFramePr>
        <p:xfrm>
          <a:off x="130912" y="1921636"/>
          <a:ext cx="5570400" cy="4632930"/>
        </p:xfrm>
        <a:graphic>
          <a:graphicData uri="http://schemas.openxmlformats.org/drawingml/2006/table">
            <a:tbl>
              <a:tblPr>
                <a:noFill/>
                <a:tableStyleId>{640C1327-FA75-4726-860F-73E5D95ECFC5}</a:tableStyleId>
              </a:tblPr>
              <a:tblGrid>
                <a:gridCol w="2785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26150"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оперный;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драматический;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театр кукол;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театр абсурда;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детский;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авторский;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театр одного актера;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театр света;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музыкальной комедии;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театр сатиры;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sz="18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театр поэзии; </a:t>
                      </a: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 smtClean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театр </a:t>
                      </a: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танца;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эстрадный;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театр роботов;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балетный;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театр зверей;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театр инвалидов;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крепостной;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театр теней;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театр пантомимы;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театр песни; </a:t>
                      </a:r>
                      <a:endParaRPr sz="2000" b="1" i="1" dirty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2000" b="1" i="1" dirty="0" smtClean="0">
                          <a:solidFill>
                            <a:schemeClr val="dk1"/>
                          </a:solidFill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уличный…</a:t>
                      </a: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 lang="ru-RU" sz="2000" b="1" i="1" dirty="0" smtClean="0">
                        <a:solidFill>
                          <a:schemeClr val="dk1"/>
                        </a:solidFill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3200" b="1" i="1" dirty="0" smtClean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…и </a:t>
                      </a:r>
                      <a:r>
                        <a:rPr lang="ru-RU" sz="3200" b="1" i="1" dirty="0">
                          <a:solidFill>
                            <a:srgbClr val="8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/>
                          <a:ea typeface="Constantia"/>
                          <a:cs typeface="Constantia"/>
                          <a:sym typeface="Constantia"/>
                        </a:rPr>
                        <a:t>другие.</a:t>
                      </a:r>
                      <a:endParaRPr sz="3200" b="1" i="1" dirty="0">
                        <a:solidFill>
                          <a:srgbClr val="8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nstantia"/>
                        <a:ea typeface="Constantia"/>
                        <a:cs typeface="Constantia"/>
                        <a:sym typeface="Constantia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gifer.com/MEK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875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" name="Picture 2" descr="http://image.blingee.com/images19/content/output/000/000/000/7fe/819819130_17354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332232" cy="747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109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" name="Picture 2" descr="https://i.gifer.com/MEK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5000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Shape 142"/>
          <p:cNvSpPr txBox="1">
            <a:spLocks/>
          </p:cNvSpPr>
          <p:nvPr/>
        </p:nvSpPr>
        <p:spPr>
          <a:xfrm>
            <a:off x="2099066" y="142464"/>
            <a:ext cx="6522420" cy="8523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2800" b="1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знаменитые  театры мира</a:t>
            </a:r>
            <a:endParaRPr lang="ru-RU" sz="28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" name="Shape 1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29495" y="889228"/>
            <a:ext cx="6568344" cy="478406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138"/>
          <p:cNvSpPr txBox="1"/>
          <p:nvPr/>
        </p:nvSpPr>
        <p:spPr>
          <a:xfrm>
            <a:off x="3255948" y="5673294"/>
            <a:ext cx="3703897" cy="1003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Мариинский театр</a:t>
            </a:r>
            <a:endParaRPr sz="2000" b="1" i="1" dirty="0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(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основан в </a:t>
            </a:r>
            <a:r>
              <a:rPr lang="ru-RU" sz="2000" b="1" i="1" dirty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1783 </a:t>
            </a: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году </a:t>
            </a:r>
            <a:endParaRPr lang="ru-RU" sz="2000" b="1" dirty="0" smtClean="0"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в </a:t>
            </a: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Санкт-Петербурге). </a:t>
            </a:r>
            <a:endParaRPr sz="2000" b="1" dirty="0">
              <a:latin typeface="Constantia"/>
              <a:ea typeface="Constantia"/>
              <a:cs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15348476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42"/>
          <p:cNvSpPr txBox="1">
            <a:spLocks/>
          </p:cNvSpPr>
          <p:nvPr/>
        </p:nvSpPr>
        <p:spPr>
          <a:xfrm>
            <a:off x="2826327" y="-52533"/>
            <a:ext cx="4527533" cy="8523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2800" b="1" dirty="0" smtClean="0">
                <a:solidFill>
                  <a:srgbClr val="CC0000"/>
                </a:solidFill>
                <a:latin typeface="Georgia" panose="02040502050405020303" pitchFamily="18" charset="0"/>
                <a:ea typeface="Comic Sans MS"/>
                <a:cs typeface="Comic Sans MS"/>
                <a:sym typeface="Comic Sans MS"/>
              </a:rPr>
              <a:t>Мариинский театр</a:t>
            </a:r>
            <a:endParaRPr lang="ru-RU" sz="2800" b="1" dirty="0">
              <a:solidFill>
                <a:srgbClr val="CC0000"/>
              </a:solidFill>
              <a:latin typeface="Georgia" panose="02040502050405020303" pitchFamily="18" charset="0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074" name="Picture 2" descr="http://balet24.ru/wp-content/uploads/2018/05/xsleeping_vikharev.png.pagespeed.ic_.TNrqzmZ_e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056" y="815520"/>
            <a:ext cx="4702630" cy="3135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novostivl.ru/media/images/2017/04/12/kMzXaR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696" y="3593797"/>
            <a:ext cx="4896304" cy="3264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cdn.rbth.com/all/2016/04/08/nutcracker_rian_02341181_b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84025" y="994764"/>
            <a:ext cx="3688580" cy="250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vladnews.ru/uploads/default/2019/06/13/e15280ac27998e643060f17baf213b317af28d89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914" y="3950607"/>
            <a:ext cx="4675999" cy="2812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86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Shape 142"/>
          <p:cNvSpPr txBox="1">
            <a:spLocks/>
          </p:cNvSpPr>
          <p:nvPr/>
        </p:nvSpPr>
        <p:spPr>
          <a:xfrm>
            <a:off x="2099066" y="142464"/>
            <a:ext cx="6522420" cy="8523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2800" b="1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знаменитые  театры мира</a:t>
            </a:r>
            <a:endParaRPr lang="ru-RU" sz="28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" name="Shape 1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82200" y="946255"/>
            <a:ext cx="6752116" cy="46808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140"/>
          <p:cNvSpPr txBox="1"/>
          <p:nvPr/>
        </p:nvSpPr>
        <p:spPr>
          <a:xfrm>
            <a:off x="2910499" y="5627135"/>
            <a:ext cx="4036103" cy="108756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Сиднейская опера </a:t>
            </a:r>
            <a:endParaRPr sz="2000" b="1" i="1" dirty="0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(основан в </a:t>
            </a:r>
            <a:r>
              <a:rPr lang="ru-RU" sz="2000" b="1" i="1" dirty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1973</a:t>
            </a: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 году </a:t>
            </a:r>
            <a:endParaRPr lang="ru-RU" sz="2000" b="1" dirty="0" smtClean="0"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в </a:t>
            </a: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Сиднее).</a:t>
            </a:r>
            <a:endParaRPr sz="2000" b="1" dirty="0">
              <a:latin typeface="Constantia"/>
              <a:ea typeface="Constantia"/>
              <a:cs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2441062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Shape 142"/>
          <p:cNvSpPr txBox="1">
            <a:spLocks/>
          </p:cNvSpPr>
          <p:nvPr/>
        </p:nvSpPr>
        <p:spPr>
          <a:xfrm>
            <a:off x="2099066" y="142464"/>
            <a:ext cx="6522420" cy="8523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2800" b="1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знаменитые  театры мира</a:t>
            </a:r>
            <a:endParaRPr lang="ru-RU" sz="28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" name="Shape 1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96788" y="946255"/>
            <a:ext cx="6892119" cy="463095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143"/>
          <p:cNvSpPr txBox="1"/>
          <p:nvPr/>
        </p:nvSpPr>
        <p:spPr>
          <a:xfrm>
            <a:off x="2984967" y="5577210"/>
            <a:ext cx="4739666" cy="105560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Венская государственная опера</a:t>
            </a:r>
            <a:endParaRPr sz="2000" b="1" i="1" dirty="0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(основан в </a:t>
            </a:r>
            <a:r>
              <a:rPr lang="ru-RU" sz="2000" b="1" i="1" dirty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1869</a:t>
            </a: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 году </a:t>
            </a:r>
            <a:endParaRPr lang="ru-RU" sz="2000" b="1" dirty="0" smtClean="0"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в </a:t>
            </a: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Вене)</a:t>
            </a:r>
            <a:endParaRPr sz="2000" b="1" dirty="0">
              <a:latin typeface="Constantia"/>
              <a:ea typeface="Constantia"/>
              <a:cs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1054972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42"/>
          <p:cNvSpPr txBox="1">
            <a:spLocks/>
          </p:cNvSpPr>
          <p:nvPr/>
        </p:nvSpPr>
        <p:spPr>
          <a:xfrm>
            <a:off x="2827728" y="142464"/>
            <a:ext cx="4673209" cy="8523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2800" b="1" dirty="0" smtClean="0">
                <a:solidFill>
                  <a:srgbClr val="CC0000"/>
                </a:solidFill>
                <a:latin typeface="Georgia" panose="02040502050405020303" pitchFamily="18" charset="0"/>
                <a:ea typeface="Comic Sans MS"/>
                <a:cs typeface="Comic Sans MS"/>
                <a:sym typeface="Comic Sans MS"/>
              </a:rPr>
              <a:t>Венский оперный бал</a:t>
            </a:r>
            <a:endParaRPr lang="ru-RU" sz="2800" b="1" dirty="0">
              <a:solidFill>
                <a:srgbClr val="CC0000"/>
              </a:solidFill>
              <a:latin typeface="Georgia" panose="02040502050405020303" pitchFamily="18" charset="0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6148" name="Picture 4" descr="https://img4.goodfon.ru/original/960x854/7/18/opernyi-bal-venskaia-gosudarstvennaia-opera-avstriia-zal-ta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272" y="1100136"/>
            <a:ext cx="6215566" cy="552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54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Shape 142"/>
          <p:cNvSpPr txBox="1">
            <a:spLocks/>
          </p:cNvSpPr>
          <p:nvPr/>
        </p:nvSpPr>
        <p:spPr>
          <a:xfrm>
            <a:off x="2099066" y="142464"/>
            <a:ext cx="6522420" cy="8523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2800" b="1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знаменитые  театры мира</a:t>
            </a:r>
            <a:endParaRPr lang="ru-RU" sz="28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" name="Shape 1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43238" y="1050877"/>
            <a:ext cx="6842382" cy="476306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152"/>
          <p:cNvSpPr txBox="1"/>
          <p:nvPr/>
        </p:nvSpPr>
        <p:spPr>
          <a:xfrm>
            <a:off x="3127062" y="5912095"/>
            <a:ext cx="3629075" cy="739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dirty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Большой театр </a:t>
            </a:r>
            <a:endParaRPr sz="1800" b="1" i="1" dirty="0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latin typeface="Constantia"/>
                <a:ea typeface="Constantia"/>
                <a:cs typeface="Constantia"/>
                <a:sym typeface="Constantia"/>
              </a:rPr>
              <a:t>(основан в </a:t>
            </a:r>
            <a:r>
              <a:rPr lang="ru-RU" sz="18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1776</a:t>
            </a:r>
            <a:r>
              <a:rPr lang="ru-RU" sz="1800" b="1" dirty="0" smtClean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lang="ru-RU" sz="1800" b="1" dirty="0">
                <a:latin typeface="Constantia"/>
                <a:ea typeface="Constantia"/>
                <a:cs typeface="Constantia"/>
                <a:sym typeface="Constantia"/>
              </a:rPr>
              <a:t>году в Москве)</a:t>
            </a:r>
            <a:endParaRPr sz="1800" b="1" dirty="0">
              <a:latin typeface="Constantia"/>
              <a:ea typeface="Constantia"/>
              <a:cs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3479933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42"/>
          <p:cNvSpPr txBox="1">
            <a:spLocks/>
          </p:cNvSpPr>
          <p:nvPr/>
        </p:nvSpPr>
        <p:spPr>
          <a:xfrm>
            <a:off x="3584966" y="142053"/>
            <a:ext cx="3730234" cy="8523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2800" b="1" dirty="0" smtClean="0">
                <a:solidFill>
                  <a:srgbClr val="CC0000"/>
                </a:solidFill>
                <a:latin typeface="Georgia" panose="02040502050405020303" pitchFamily="18" charset="0"/>
                <a:ea typeface="Comic Sans MS"/>
                <a:cs typeface="Comic Sans MS"/>
                <a:sym typeface="Comic Sans MS"/>
              </a:rPr>
              <a:t>Большой театр</a:t>
            </a:r>
            <a:endParaRPr lang="ru-RU" sz="2800" b="1" dirty="0">
              <a:solidFill>
                <a:srgbClr val="CC0000"/>
              </a:solidFill>
              <a:latin typeface="Georgia" panose="02040502050405020303" pitchFamily="18" charset="0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170" name="Picture 2" descr="https://expert.ru/data/public/340148/340319/la-scala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076" y="1051504"/>
            <a:ext cx="3709988" cy="247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vesti.ru/p/o_14236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5" y="3729038"/>
            <a:ext cx="5232400" cy="294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avatars.mds.yandex.net/get-pdb/214107/ca6824bd-3abb-4b43-99cf-9aca6d439184/s12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083" y="1196583"/>
            <a:ext cx="3245910" cy="215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07465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Shape 142"/>
          <p:cNvSpPr txBox="1">
            <a:spLocks/>
          </p:cNvSpPr>
          <p:nvPr/>
        </p:nvSpPr>
        <p:spPr>
          <a:xfrm>
            <a:off x="2099066" y="142464"/>
            <a:ext cx="6522420" cy="8523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2800" b="1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знаменитые  театры мира</a:t>
            </a:r>
            <a:endParaRPr lang="ru-RU" sz="28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" name="Shape 1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87606" y="1173707"/>
            <a:ext cx="6912018" cy="485162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149"/>
          <p:cNvSpPr txBox="1"/>
          <p:nvPr/>
        </p:nvSpPr>
        <p:spPr>
          <a:xfrm>
            <a:off x="2832050" y="6025336"/>
            <a:ext cx="3993000" cy="739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Ла Скала</a:t>
            </a:r>
            <a:endParaRPr sz="1800" b="1" i="1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latin typeface="Times New Roman"/>
                <a:ea typeface="Times New Roman"/>
                <a:cs typeface="Times New Roman"/>
                <a:sym typeface="Times New Roman"/>
              </a:rPr>
              <a:t>(основан в </a:t>
            </a:r>
            <a:r>
              <a:rPr lang="ru-RU" sz="18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1778</a:t>
            </a:r>
            <a:r>
              <a:rPr lang="ru-RU" sz="1800" b="1" dirty="0">
                <a:latin typeface="Times New Roman"/>
                <a:ea typeface="Times New Roman"/>
                <a:cs typeface="Times New Roman"/>
                <a:sym typeface="Times New Roman"/>
              </a:rPr>
              <a:t> году в Милане</a:t>
            </a: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8842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/>
        </p:nvSpPr>
        <p:spPr>
          <a:xfrm>
            <a:off x="4011550" y="1684675"/>
            <a:ext cx="4647900" cy="2610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800" b="1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2964325" y="634825"/>
            <a:ext cx="3451200" cy="531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CC0000"/>
              </a:solidFill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555925" y="1425250"/>
            <a:ext cx="8268000" cy="88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pic>
        <p:nvPicPr>
          <p:cNvPr id="9" name="Picture 8" descr="http://www.viktoria-dance.com/wp-content/uploads/2012/03/afrikan_danc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869" y="143883"/>
            <a:ext cx="4593193" cy="308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900igr.net/up/datai/83680/0002-002-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869" y="3541996"/>
            <a:ext cx="4658761" cy="301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www.magtu.ru/images/phocagallery/obrazovatelnye_struktury_7/institutyi_16/institut_stroitelstva_arkhitektury_i_iskusstva_23/kafedri_26/akad-ris-jivopis/art-pro-smotr-2014/lichnost-v-istorii-moego-kraja/18-25/thumbs/phoca_thumb_l_fomina-shamany-sever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913" y="2393971"/>
            <a:ext cx="3142162" cy="2631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42"/>
          <p:cNvSpPr txBox="1">
            <a:spLocks/>
          </p:cNvSpPr>
          <p:nvPr/>
        </p:nvSpPr>
        <p:spPr>
          <a:xfrm>
            <a:off x="2299853" y="114754"/>
            <a:ext cx="4520541" cy="8523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/>
            <a:r>
              <a:rPr lang="ru-RU" sz="2800" b="1" dirty="0" smtClean="0">
                <a:solidFill>
                  <a:srgbClr val="CC0000"/>
                </a:solidFill>
                <a:latin typeface="Georgia" panose="02040502050405020303" pitchFamily="18" charset="0"/>
                <a:ea typeface="Comic Sans MS"/>
                <a:cs typeface="Comic Sans MS"/>
                <a:sym typeface="Comic Sans MS"/>
              </a:rPr>
              <a:t>Ла Скала</a:t>
            </a:r>
            <a:endParaRPr lang="ru-RU" sz="2800" b="1" dirty="0">
              <a:solidFill>
                <a:srgbClr val="CC0000"/>
              </a:solidFill>
              <a:latin typeface="Georgia" panose="02040502050405020303" pitchFamily="18" charset="0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102" name="Picture 6" descr="https://www.travelviaitaly.com/wp-content/uploads/2014/10/Teatro-Alla-Scala-Milan-Lombardy-Ital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860" y="3266306"/>
            <a:ext cx="5081488" cy="338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mds.yandex.net/get-pdb/33827/32422aa8-6d38-4ae4-b80a-efb62e679345/s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505" y="842363"/>
            <a:ext cx="4883728" cy="3255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1.bp.blogspot.com/-MoMeLqCQgBs/VvROv5S3qOI/AAAAAAAATRg/o59qpehFy-wDnxGMO7cROTVT4NEIGdwVA/s1600/Toscaninn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242" y="222217"/>
            <a:ext cx="2323606" cy="293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7110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Shape 142"/>
          <p:cNvSpPr txBox="1">
            <a:spLocks/>
          </p:cNvSpPr>
          <p:nvPr/>
        </p:nvSpPr>
        <p:spPr>
          <a:xfrm>
            <a:off x="2099066" y="142464"/>
            <a:ext cx="6522420" cy="8523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2800" b="1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знаменитые  театры мира</a:t>
            </a:r>
            <a:endParaRPr lang="ru-RU" sz="28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" name="Shape 1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51379" y="1050878"/>
            <a:ext cx="6987655" cy="46939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154"/>
          <p:cNvSpPr txBox="1"/>
          <p:nvPr/>
        </p:nvSpPr>
        <p:spPr>
          <a:xfrm>
            <a:off x="2956691" y="5744821"/>
            <a:ext cx="3823200" cy="988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dirty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Королевский оперный театр </a:t>
            </a:r>
            <a:r>
              <a:rPr lang="ru-RU" sz="1800" b="1" i="1" dirty="0" err="1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Covent</a:t>
            </a:r>
            <a:r>
              <a:rPr lang="ru-RU" sz="1800" b="1" i="1" dirty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lang="ru-RU" sz="1800" b="1" i="1" dirty="0" err="1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Garden</a:t>
            </a:r>
            <a:endParaRPr sz="1800" b="1" i="1" dirty="0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latin typeface="Constantia"/>
                <a:ea typeface="Constantia"/>
                <a:cs typeface="Constantia"/>
                <a:sym typeface="Constantia"/>
              </a:rPr>
              <a:t>(основан в </a:t>
            </a:r>
            <a:r>
              <a:rPr lang="ru-RU" sz="1800" b="1" i="1" dirty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1732</a:t>
            </a:r>
            <a:r>
              <a:rPr lang="ru-RU" sz="1800" b="1" dirty="0">
                <a:latin typeface="Constantia"/>
                <a:ea typeface="Constantia"/>
                <a:cs typeface="Constantia"/>
                <a:sym typeface="Constantia"/>
              </a:rPr>
              <a:t> в Лондоне)</a:t>
            </a:r>
            <a:endParaRPr sz="1800" b="1" dirty="0">
              <a:latin typeface="Constantia"/>
              <a:ea typeface="Constantia"/>
              <a:cs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2492838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42"/>
          <p:cNvSpPr txBox="1">
            <a:spLocks/>
          </p:cNvSpPr>
          <p:nvPr/>
        </p:nvSpPr>
        <p:spPr>
          <a:xfrm>
            <a:off x="2099066" y="142464"/>
            <a:ext cx="6522420" cy="8523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lang="ru-RU" sz="28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194" name="Picture 2" descr="https://i.pinimg.com/originals/0f/5b/49/0f5b49c0d5991b9996843447727f30c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387" y="1163781"/>
            <a:ext cx="3297590" cy="2201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1387" y="142464"/>
            <a:ext cx="76835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i="1" dirty="0">
                <a:solidFill>
                  <a:srgbClr val="FF0000"/>
                </a:solidFill>
                <a:latin typeface="Georgia" panose="02040502050405020303" pitchFamily="18" charset="0"/>
                <a:ea typeface="Constantia"/>
                <a:cs typeface="Constantia"/>
                <a:sym typeface="Constantia"/>
              </a:rPr>
              <a:t>Королевский оперный театр </a:t>
            </a:r>
            <a:r>
              <a:rPr lang="ru-RU" sz="2400" b="1" i="1" dirty="0" err="1">
                <a:solidFill>
                  <a:srgbClr val="FF0000"/>
                </a:solidFill>
                <a:latin typeface="Georgia" panose="02040502050405020303" pitchFamily="18" charset="0"/>
                <a:ea typeface="Constantia"/>
                <a:cs typeface="Constantia"/>
                <a:sym typeface="Constantia"/>
              </a:rPr>
              <a:t>Covent</a:t>
            </a:r>
            <a:r>
              <a:rPr lang="ru-RU" sz="2400" b="1" i="1" dirty="0">
                <a:solidFill>
                  <a:srgbClr val="FF0000"/>
                </a:solidFill>
                <a:latin typeface="Georgia" panose="02040502050405020303" pitchFamily="18" charset="0"/>
                <a:ea typeface="Constantia"/>
                <a:cs typeface="Constantia"/>
                <a:sym typeface="Constantia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Georgia" panose="02040502050405020303" pitchFamily="18" charset="0"/>
                <a:ea typeface="Constantia"/>
                <a:cs typeface="Constantia"/>
                <a:sym typeface="Constantia"/>
              </a:rPr>
              <a:t>Garden</a:t>
            </a:r>
            <a:endParaRPr lang="ru-RU" sz="2400" b="1" i="1" dirty="0">
              <a:solidFill>
                <a:srgbClr val="FF0000"/>
              </a:solidFill>
              <a:latin typeface="Georgia" panose="02040502050405020303" pitchFamily="18" charset="0"/>
              <a:ea typeface="Constantia"/>
              <a:cs typeface="Constantia"/>
              <a:sym typeface="Constantia"/>
            </a:endParaRPr>
          </a:p>
        </p:txBody>
      </p:sp>
      <p:pic>
        <p:nvPicPr>
          <p:cNvPr id="8196" name="Picture 4" descr="http://www.newseventsturin.net/wp-content/uploads/2016/01/Cenerentola_teatro-torin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993" y="3616345"/>
            <a:ext cx="4400550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ic.pics.livejournal.com/futureinrussia/8392709/271872/271872_8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149" y="1081244"/>
            <a:ext cx="3160045" cy="236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8369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Shape 142"/>
          <p:cNvSpPr txBox="1">
            <a:spLocks/>
          </p:cNvSpPr>
          <p:nvPr/>
        </p:nvSpPr>
        <p:spPr>
          <a:xfrm>
            <a:off x="2099066" y="142464"/>
            <a:ext cx="6522420" cy="8523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2800" b="1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знаменитые  театры мира</a:t>
            </a:r>
            <a:endParaRPr lang="ru-RU" sz="28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" name="Shape 1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58061" y="994764"/>
            <a:ext cx="7430653" cy="486102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156"/>
          <p:cNvSpPr txBox="1"/>
          <p:nvPr/>
        </p:nvSpPr>
        <p:spPr>
          <a:xfrm>
            <a:off x="2523039" y="5905364"/>
            <a:ext cx="4614739" cy="72233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dirty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Метрополитен опера</a:t>
            </a:r>
            <a:endParaRPr sz="1800" b="1" i="1" dirty="0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>
                <a:latin typeface="Constantia"/>
                <a:ea typeface="Constantia"/>
                <a:cs typeface="Constantia"/>
                <a:sym typeface="Constantia"/>
              </a:rPr>
              <a:t>(основан </a:t>
            </a:r>
            <a:r>
              <a:rPr lang="ru-RU" sz="1800" b="1" i="1" dirty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1880</a:t>
            </a:r>
            <a:r>
              <a:rPr lang="ru-RU" sz="1800" b="1" dirty="0">
                <a:latin typeface="Constantia"/>
                <a:ea typeface="Constantia"/>
                <a:cs typeface="Constantia"/>
                <a:sym typeface="Constantia"/>
              </a:rPr>
              <a:t> году </a:t>
            </a:r>
            <a:endParaRPr lang="ru-RU" sz="1800" b="1" dirty="0" smtClean="0"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latin typeface="Constantia"/>
                <a:ea typeface="Constantia"/>
                <a:cs typeface="Constantia"/>
                <a:sym typeface="Constantia"/>
              </a:rPr>
              <a:t>в </a:t>
            </a:r>
            <a:r>
              <a:rPr lang="ru-RU" sz="1800" b="1" dirty="0">
                <a:latin typeface="Constantia"/>
                <a:ea typeface="Constantia"/>
                <a:cs typeface="Constantia"/>
                <a:sym typeface="Constantia"/>
              </a:rPr>
              <a:t>Нью-Йорке)</a:t>
            </a:r>
            <a:endParaRPr sz="1800" b="1" dirty="0">
              <a:latin typeface="Constantia"/>
              <a:ea typeface="Constantia"/>
              <a:cs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2257491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42"/>
          <p:cNvSpPr txBox="1">
            <a:spLocks/>
          </p:cNvSpPr>
          <p:nvPr/>
        </p:nvSpPr>
        <p:spPr>
          <a:xfrm>
            <a:off x="2628034" y="142464"/>
            <a:ext cx="4480529" cy="8523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2800" b="1" dirty="0" smtClean="0">
                <a:solidFill>
                  <a:srgbClr val="CC0000"/>
                </a:solidFill>
                <a:latin typeface="Georgia" panose="02040502050405020303" pitchFamily="18" charset="0"/>
                <a:ea typeface="Comic Sans MS"/>
                <a:cs typeface="Comic Sans MS"/>
                <a:sym typeface="Comic Sans MS"/>
              </a:rPr>
              <a:t>Метрополитен опера</a:t>
            </a:r>
            <a:endParaRPr lang="ru-RU" sz="2800" b="1" dirty="0">
              <a:solidFill>
                <a:srgbClr val="CC0000"/>
              </a:solidFill>
              <a:latin typeface="Georgia" panose="02040502050405020303" pitchFamily="18" charset="0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9218" name="Picture 2" descr="https://www.billboard.com/files/media/metropolitan-opera-interior-billboard-15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585" y="865310"/>
            <a:ext cx="3853978" cy="254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s://www.eventcombo.com/Images/ECImages/72264152-0b2f-4909-a025-6b5e6d628bb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793" y="3514726"/>
            <a:ext cx="7221070" cy="309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5737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63"/>
          <p:cNvSpPr txBox="1"/>
          <p:nvPr/>
        </p:nvSpPr>
        <p:spPr>
          <a:xfrm>
            <a:off x="116114" y="232229"/>
            <a:ext cx="5442857" cy="69668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необычные театры</a:t>
            </a:r>
            <a:endParaRPr sz="30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" name="Shape 162"/>
          <p:cNvSpPr txBox="1"/>
          <p:nvPr/>
        </p:nvSpPr>
        <p:spPr>
          <a:xfrm>
            <a:off x="479071" y="1038613"/>
            <a:ext cx="4172750" cy="693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</a:rPr>
              <a:t>Театр кошек  Куклачева</a:t>
            </a:r>
            <a:endParaRPr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8" name="Shape 1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9071" y="1557742"/>
            <a:ext cx="3807255" cy="2534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http://klassniytur.ru/wp-content/uploads/2016/07/kuklachyova-tsir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38" y="4266268"/>
            <a:ext cx="3682810" cy="2498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3"/>
          <p:cNvSpPr txBox="1"/>
          <p:nvPr/>
        </p:nvSpPr>
        <p:spPr>
          <a:xfrm>
            <a:off x="195309" y="167053"/>
            <a:ext cx="5238338" cy="73855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необычные театры</a:t>
            </a:r>
            <a:endParaRPr sz="30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" name="Shape 210"/>
          <p:cNvSpPr/>
          <p:nvPr/>
        </p:nvSpPr>
        <p:spPr>
          <a:xfrm>
            <a:off x="95069" y="1137442"/>
            <a:ext cx="5091193" cy="642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omic Sans MS"/>
                <a:ea typeface="Comic Sans MS"/>
                <a:cs typeface="Comic Sans MS"/>
                <a:sym typeface="Comic Sans MS"/>
              </a:rPr>
              <a:t>Плавающие оперные сцены </a:t>
            </a:r>
            <a:endParaRPr sz="2400" b="1" dirty="0">
              <a:solidFill>
                <a:schemeClr val="accent1">
                  <a:lumMod val="75000"/>
                </a:schemeClr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0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b="1" dirty="0">
              <a:solidFill>
                <a:srgbClr val="5B0F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b="1" dirty="0">
              <a:solidFill>
                <a:srgbClr val="5B0F0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4" name="Shape 2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4547" y="1727531"/>
            <a:ext cx="3901668" cy="28716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5" name="Shape 213"/>
          <p:cNvPicPr preferRelativeResize="0"/>
          <p:nvPr/>
        </p:nvPicPr>
        <p:blipFill rotWithShape="1">
          <a:blip r:embed="rId5">
            <a:alphaModFix/>
          </a:blip>
          <a:srcRect t="20912" r="4187" b="-911"/>
          <a:stretch/>
        </p:blipFill>
        <p:spPr>
          <a:xfrm>
            <a:off x="2617630" y="3901820"/>
            <a:ext cx="3476126" cy="25748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36371326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3"/>
          <p:cNvSpPr txBox="1"/>
          <p:nvPr/>
        </p:nvSpPr>
        <p:spPr>
          <a:xfrm>
            <a:off x="111573" y="310801"/>
            <a:ext cx="5238338" cy="73855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необычные театры</a:t>
            </a:r>
            <a:endParaRPr sz="30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" name="Shape 170"/>
          <p:cNvSpPr txBox="1"/>
          <p:nvPr/>
        </p:nvSpPr>
        <p:spPr>
          <a:xfrm>
            <a:off x="1163683" y="1181449"/>
            <a:ext cx="2354400" cy="590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None/>
            </a:pPr>
            <a:r>
              <a:rPr lang="ru-RU" sz="2400" b="1" dirty="0">
                <a:solidFill>
                  <a:srgbClr val="800000"/>
                </a:solidFill>
              </a:rPr>
              <a:t>   </a:t>
            </a:r>
            <a:r>
              <a:rPr lang="ru-RU" sz="2400" b="1" dirty="0">
                <a:solidFill>
                  <a:srgbClr val="CC0000"/>
                </a:solidFill>
              </a:rPr>
              <a:t>Т</a:t>
            </a:r>
            <a:r>
              <a:rPr lang="ru-RU" sz="2400" b="1" dirty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еатр теней</a:t>
            </a:r>
            <a:endParaRPr sz="24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" name="Shape 1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5771" y="2249714"/>
            <a:ext cx="5074140" cy="32802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9726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3"/>
          <p:cNvSpPr txBox="1"/>
          <p:nvPr/>
        </p:nvSpPr>
        <p:spPr>
          <a:xfrm>
            <a:off x="188685" y="374160"/>
            <a:ext cx="5238338" cy="73855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необычные театры</a:t>
            </a:r>
            <a:endParaRPr sz="30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" name="Shape 173"/>
          <p:cNvSpPr txBox="1"/>
          <p:nvPr/>
        </p:nvSpPr>
        <p:spPr>
          <a:xfrm>
            <a:off x="439189" y="1112714"/>
            <a:ext cx="5468683" cy="88017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Театр зверей </a:t>
            </a:r>
            <a:r>
              <a:rPr lang="ru-RU" sz="2400" b="1" dirty="0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имени Дурова</a:t>
            </a:r>
            <a:endParaRPr sz="24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" name="Shape 1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9189" y="2133600"/>
            <a:ext cx="3421315" cy="2551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4" descr="http://www.ugolokdurova.ru/sites/default/files/styles/large/public/img002_5.jpg?itok=HNz8tbQ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37" y="4306510"/>
            <a:ext cx="3525435" cy="2351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003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3"/>
          <p:cNvSpPr txBox="1"/>
          <p:nvPr/>
        </p:nvSpPr>
        <p:spPr>
          <a:xfrm>
            <a:off x="116115" y="391885"/>
            <a:ext cx="5186262" cy="76925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необычные театры</a:t>
            </a:r>
            <a:endParaRPr sz="30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" name="Shape 210"/>
          <p:cNvSpPr/>
          <p:nvPr/>
        </p:nvSpPr>
        <p:spPr>
          <a:xfrm>
            <a:off x="95069" y="1137442"/>
            <a:ext cx="5091193" cy="81418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mic Sans MS"/>
                <a:ea typeface="Comic Sans MS"/>
                <a:cs typeface="Comic Sans MS"/>
                <a:sym typeface="Comic Sans MS"/>
              </a:rPr>
              <a:t>Подводный театр «Прозрачный мир» </a:t>
            </a:r>
            <a:endParaRPr sz="2400" b="1" dirty="0">
              <a:solidFill>
                <a:schemeClr val="accent1">
                  <a:lumMod val="75000"/>
                </a:schemeClr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0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b="1" dirty="0">
              <a:solidFill>
                <a:srgbClr val="5B0F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b="1" dirty="0">
              <a:solidFill>
                <a:srgbClr val="5B0F0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4" name="Shape 18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069" y="1951630"/>
            <a:ext cx="2707587" cy="31525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5" name="Shape 180"/>
          <p:cNvPicPr preferRelativeResize="0"/>
          <p:nvPr/>
        </p:nvPicPr>
        <p:blipFill rotWithShape="1">
          <a:blip r:embed="rId5">
            <a:alphaModFix/>
          </a:blip>
          <a:srcRect l="738" t="10945" r="3338" b="-519"/>
          <a:stretch/>
        </p:blipFill>
        <p:spPr>
          <a:xfrm rot="737015">
            <a:off x="2442472" y="3556880"/>
            <a:ext cx="3365795" cy="2703442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283250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/>
        </p:nvSpPr>
        <p:spPr>
          <a:xfrm>
            <a:off x="4011550" y="1684675"/>
            <a:ext cx="4647900" cy="2610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800" b="1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11" name="Shape 111"/>
          <p:cNvSpPr txBox="1"/>
          <p:nvPr/>
        </p:nvSpPr>
        <p:spPr>
          <a:xfrm>
            <a:off x="2964325" y="634825"/>
            <a:ext cx="3451200" cy="531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CC0000"/>
              </a:solidFill>
            </a:endParaRPr>
          </a:p>
        </p:txBody>
      </p:sp>
      <p:sp>
        <p:nvSpPr>
          <p:cNvPr id="112" name="Shape 112"/>
          <p:cNvSpPr txBox="1"/>
          <p:nvPr/>
        </p:nvSpPr>
        <p:spPr>
          <a:xfrm>
            <a:off x="555925" y="1425250"/>
            <a:ext cx="8268000" cy="88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" name="Прямоугольник 9"/>
          <p:cNvSpPr/>
          <p:nvPr/>
        </p:nvSpPr>
        <p:spPr>
          <a:xfrm>
            <a:off x="1132116" y="183878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Местом рождения театра можно считать </a:t>
            </a:r>
            <a:endParaRPr lang="ru-RU" sz="2000" b="1" dirty="0" smtClean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Древнюю </a:t>
            </a:r>
            <a:r>
              <a:rPr lang="ru-RU" sz="2000" b="1" dirty="0">
                <a:solidFill>
                  <a:srgbClr val="C00000"/>
                </a:solidFill>
                <a:latin typeface="Georgia" panose="02040502050405020303" pitchFamily="18" charset="0"/>
              </a:rPr>
              <a:t>Грецию. </a:t>
            </a:r>
          </a:p>
        </p:txBody>
      </p:sp>
      <p:pic>
        <p:nvPicPr>
          <p:cNvPr id="11" name="Picture 7" descr="histori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3874" y="1055427"/>
            <a:ext cx="321945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antiq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3444" y="1055427"/>
            <a:ext cx="349504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402006" y="6141493"/>
            <a:ext cx="5827594" cy="4913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kern="10" dirty="0">
                <a:ln w="9525">
                  <a:round/>
                  <a:headEnd/>
                  <a:tailEnd/>
                </a:ln>
                <a:solidFill>
                  <a:srgbClr val="C00000"/>
                </a:solidFill>
                <a:latin typeface="Georgia" panose="02040502050405020303" pitchFamily="18" charset="0"/>
                <a:cs typeface="Arial"/>
              </a:rPr>
              <a:t>Дионис - </a:t>
            </a:r>
            <a:r>
              <a:rPr lang="ru-RU" sz="1800" b="1" kern="10" dirty="0" smtClean="0">
                <a:ln w="9525">
                  <a:round/>
                  <a:headEnd/>
                  <a:tailEnd/>
                </a:ln>
                <a:solidFill>
                  <a:srgbClr val="C00000"/>
                </a:solidFill>
                <a:latin typeface="Georgia" panose="02040502050405020303" pitchFamily="18" charset="0"/>
                <a:cs typeface="Arial"/>
              </a:rPr>
              <a:t>бог </a:t>
            </a:r>
            <a:r>
              <a:rPr lang="ru-RU" sz="1800" b="1" kern="10" dirty="0">
                <a:ln w="9525">
                  <a:round/>
                  <a:headEnd/>
                  <a:tailEnd/>
                </a:ln>
                <a:solidFill>
                  <a:srgbClr val="C00000"/>
                </a:solidFill>
                <a:latin typeface="Georgia" panose="02040502050405020303" pitchFamily="18" charset="0"/>
                <a:cs typeface="Arial"/>
              </a:rPr>
              <a:t>плодородия и виноделия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3"/>
          <p:cNvSpPr txBox="1"/>
          <p:nvPr/>
        </p:nvSpPr>
        <p:spPr>
          <a:xfrm>
            <a:off x="40655" y="348343"/>
            <a:ext cx="5186262" cy="65314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необычные театры</a:t>
            </a:r>
            <a:endParaRPr sz="30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" name="Shape 210"/>
          <p:cNvSpPr/>
          <p:nvPr/>
        </p:nvSpPr>
        <p:spPr>
          <a:xfrm>
            <a:off x="695571" y="1178542"/>
            <a:ext cx="3876430" cy="54123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omic Sans MS"/>
                <a:ea typeface="Comic Sans MS"/>
                <a:cs typeface="Comic Sans MS"/>
                <a:sym typeface="Comic Sans MS"/>
              </a:rPr>
              <a:t>Театр на ходулях» </a:t>
            </a:r>
            <a:endParaRPr sz="2400" b="1" dirty="0">
              <a:solidFill>
                <a:schemeClr val="accent1">
                  <a:lumMod val="75000"/>
                </a:schemeClr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30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b="1" dirty="0">
              <a:solidFill>
                <a:srgbClr val="5B0F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b="1" dirty="0">
              <a:solidFill>
                <a:srgbClr val="5B0F0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4" name="Shape 18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0881" y="1833244"/>
            <a:ext cx="2696981" cy="26906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5" name="Shape 18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852527">
            <a:off x="2512073" y="3804924"/>
            <a:ext cx="3015965" cy="2690601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38476301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03"/>
          <p:cNvSpPr txBox="1">
            <a:spLocks/>
          </p:cNvSpPr>
          <p:nvPr/>
        </p:nvSpPr>
        <p:spPr>
          <a:xfrm>
            <a:off x="174171" y="1048594"/>
            <a:ext cx="5392671" cy="1114033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>
              <a:buClr>
                <a:schemeClr val="dk1"/>
              </a:buClr>
              <a:buSzPts val="1100"/>
              <a:buFont typeface="Arial"/>
              <a:buNone/>
            </a:pPr>
            <a:r>
              <a:rPr lang="ru-RU" sz="2400" b="1" dirty="0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Театр «Странствующие куклы </a:t>
            </a:r>
          </a:p>
          <a:p>
            <a:pPr algn="ctr">
              <a:buClr>
                <a:schemeClr val="dk1"/>
              </a:buClr>
              <a:buSzPts val="1100"/>
              <a:buFont typeface="Arial"/>
              <a:buNone/>
            </a:pPr>
            <a:r>
              <a:rPr lang="ru-RU" sz="2400" b="1" dirty="0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господина </a:t>
            </a:r>
            <a:r>
              <a:rPr lang="ru-RU" sz="2400" b="1" dirty="0" err="1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Пэжо</a:t>
            </a:r>
            <a:r>
              <a:rPr lang="ru-RU" sz="2400" b="1" dirty="0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»</a:t>
            </a:r>
          </a:p>
          <a:p>
            <a:endParaRPr lang="ru-RU" sz="2400" b="1" dirty="0">
              <a:solidFill>
                <a:srgbClr val="80000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3" name="Shape 163"/>
          <p:cNvSpPr txBox="1"/>
          <p:nvPr/>
        </p:nvSpPr>
        <p:spPr>
          <a:xfrm>
            <a:off x="174171" y="395451"/>
            <a:ext cx="5186262" cy="65314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необычные театры</a:t>
            </a:r>
            <a:endParaRPr sz="30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" name="Shape 2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4282" y="2496457"/>
            <a:ext cx="4876151" cy="3652934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4164621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63"/>
          <p:cNvSpPr txBox="1"/>
          <p:nvPr/>
        </p:nvSpPr>
        <p:spPr>
          <a:xfrm>
            <a:off x="174171" y="395451"/>
            <a:ext cx="5186262" cy="65314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необычные театры</a:t>
            </a:r>
            <a:endParaRPr sz="30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" name="Shape 203"/>
          <p:cNvSpPr txBox="1">
            <a:spLocks/>
          </p:cNvSpPr>
          <p:nvPr/>
        </p:nvSpPr>
        <p:spPr>
          <a:xfrm>
            <a:off x="174171" y="1048594"/>
            <a:ext cx="4991923" cy="617674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>
              <a:buClr>
                <a:schemeClr val="dk1"/>
              </a:buClr>
              <a:buSzPts val="1100"/>
              <a:buFont typeface="Arial"/>
              <a:buNone/>
            </a:pPr>
            <a:r>
              <a:rPr lang="ru-RU" sz="2400" b="1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Театр на крыше (Красноярск)</a:t>
            </a:r>
            <a:endParaRPr lang="ru-RU" sz="2400" b="1" dirty="0">
              <a:solidFill>
                <a:srgbClr val="800000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95" y="2498554"/>
            <a:ext cx="5041938" cy="281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784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42"/>
          <p:cNvSpPr txBox="1">
            <a:spLocks/>
          </p:cNvSpPr>
          <p:nvPr/>
        </p:nvSpPr>
        <p:spPr>
          <a:xfrm>
            <a:off x="1575035" y="134898"/>
            <a:ext cx="6681861" cy="54749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2800" b="1" dirty="0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знаменитые  театры России</a:t>
            </a:r>
            <a:endParaRPr lang="ru-RU" sz="28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1" name="Picture 2" descr="https://top10a.ru/wp-content/uploads/2019/06/10-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498" y="682388"/>
            <a:ext cx="3024261" cy="196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hape 138"/>
          <p:cNvSpPr txBox="1"/>
          <p:nvPr/>
        </p:nvSpPr>
        <p:spPr>
          <a:xfrm>
            <a:off x="688717" y="2712074"/>
            <a:ext cx="4595241" cy="114761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Московский академический театр сатиры</a:t>
            </a:r>
            <a:endParaRPr sz="2000" b="1" i="1" dirty="0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(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основан в </a:t>
            </a: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1924 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году в Москве). </a:t>
            </a:r>
            <a:endParaRPr sz="2000" b="1" dirty="0"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14" name="Picture 4" descr="https://top10a.ru/wp-content/uploads/2019/06/9-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5" r="15191"/>
          <a:stretch/>
        </p:blipFill>
        <p:spPr bwMode="auto">
          <a:xfrm>
            <a:off x="5303495" y="672440"/>
            <a:ext cx="3296773" cy="203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hape 138"/>
          <p:cNvSpPr txBox="1"/>
          <p:nvPr/>
        </p:nvSpPr>
        <p:spPr>
          <a:xfrm>
            <a:off x="4924252" y="2780415"/>
            <a:ext cx="4055258" cy="82981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Зимний театр</a:t>
            </a:r>
            <a:endParaRPr sz="2000" b="1" i="1" dirty="0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(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основан в </a:t>
            </a: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1937 </a:t>
            </a: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году 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в Сочи). </a:t>
            </a:r>
            <a:endParaRPr sz="2000" b="1" dirty="0"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16" name="Picture 6" descr="https://top10a.ru/wp-content/uploads/2019/06/8-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498" y="3742972"/>
            <a:ext cx="2985188" cy="1916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hape 138"/>
          <p:cNvSpPr txBox="1"/>
          <p:nvPr/>
        </p:nvSpPr>
        <p:spPr>
          <a:xfrm>
            <a:off x="958708" y="5659931"/>
            <a:ext cx="4055258" cy="93969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Театр имени Евгения Вахтангова</a:t>
            </a:r>
            <a:endParaRPr sz="2000" b="1" i="1" dirty="0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(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основан в </a:t>
            </a: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1913 </a:t>
            </a: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году 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в Москве). </a:t>
            </a:r>
            <a:endParaRPr sz="2000" b="1" dirty="0"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18" name="Picture 10" descr="https://top10a.ru/wp-content/uploads/2019/06/7-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475" y="3523146"/>
            <a:ext cx="3324013" cy="186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Shape 138"/>
          <p:cNvSpPr txBox="1"/>
          <p:nvPr/>
        </p:nvSpPr>
        <p:spPr>
          <a:xfrm>
            <a:off x="4924252" y="5478530"/>
            <a:ext cx="4055258" cy="12233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Ростовский государственный музыкальный театр</a:t>
            </a:r>
            <a:endParaRPr sz="2000" b="1" i="1" dirty="0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(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основан в </a:t>
            </a: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1919 </a:t>
            </a: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году 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в Ростове на Дону). </a:t>
            </a:r>
            <a:endParaRPr sz="2000" b="1" dirty="0">
              <a:latin typeface="Constantia"/>
              <a:ea typeface="Constantia"/>
              <a:cs typeface="Constantia"/>
              <a:sym typeface="Constanti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9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42"/>
          <p:cNvSpPr txBox="1">
            <a:spLocks/>
          </p:cNvSpPr>
          <p:nvPr/>
        </p:nvSpPr>
        <p:spPr>
          <a:xfrm>
            <a:off x="1575035" y="134898"/>
            <a:ext cx="6681861" cy="54749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2800" b="1" dirty="0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знаменитые  театры России</a:t>
            </a:r>
            <a:endParaRPr lang="ru-RU" sz="28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" name="Picture 2" descr="https://top10a.ru/wp-content/uploads/2019/06/6-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912" y="647064"/>
            <a:ext cx="2928425" cy="1952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hape 138"/>
          <p:cNvSpPr txBox="1"/>
          <p:nvPr/>
        </p:nvSpPr>
        <p:spPr>
          <a:xfrm>
            <a:off x="901941" y="2604543"/>
            <a:ext cx="4235535" cy="100263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Александринский  театр </a:t>
            </a:r>
            <a:endParaRPr sz="2000" b="1" i="1" dirty="0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(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основан в </a:t>
            </a: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1756 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году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в Санкт - Петербурге). </a:t>
            </a:r>
            <a:endParaRPr sz="2000" b="1" dirty="0"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5" name="Picture 4" descr="https://top10a.ru/wp-content/uploads/2019/06/5-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421" y="647064"/>
            <a:ext cx="3102068" cy="207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hape 138"/>
          <p:cNvSpPr txBox="1"/>
          <p:nvPr/>
        </p:nvSpPr>
        <p:spPr>
          <a:xfrm>
            <a:off x="4924252" y="2604543"/>
            <a:ext cx="4055258" cy="138973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Екатеринбургский театр оперы и балета</a:t>
            </a:r>
            <a:endParaRPr sz="2000" b="1" i="1" dirty="0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(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основан в </a:t>
            </a: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1912 </a:t>
            </a: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году 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в Екатеринбурге). </a:t>
            </a:r>
            <a:endParaRPr sz="2000" b="1" dirty="0"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7" name="Picture 6" descr="https://top10a.ru/wp-content/uploads/2019/06/4-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895" y="3632363"/>
            <a:ext cx="2865626" cy="1925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hape 138"/>
          <p:cNvSpPr txBox="1"/>
          <p:nvPr/>
        </p:nvSpPr>
        <p:spPr>
          <a:xfrm>
            <a:off x="781173" y="5498680"/>
            <a:ext cx="4249691" cy="135932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Новосибирский театр оперы и балета</a:t>
            </a:r>
            <a:endParaRPr sz="2000" b="1" i="1" dirty="0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(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основан в </a:t>
            </a: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1945 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году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 в </a:t>
            </a: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Н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овосибирске ). </a:t>
            </a:r>
            <a:endParaRPr sz="2000" b="1" dirty="0"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9" name="Picture 8" descr="https://top10a.ru/wp-content/uploads/2019/06/3-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040" y="3941933"/>
            <a:ext cx="2828830" cy="178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hape 138"/>
          <p:cNvSpPr txBox="1"/>
          <p:nvPr/>
        </p:nvSpPr>
        <p:spPr>
          <a:xfrm>
            <a:off x="5359421" y="5634676"/>
            <a:ext cx="3483470" cy="12233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Михайловский  театр</a:t>
            </a:r>
            <a:endParaRPr sz="2000" b="1" i="1" dirty="0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(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основан в </a:t>
            </a: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1833 </a:t>
            </a: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году </a:t>
            </a:r>
            <a:endParaRPr lang="ru-RU" sz="2000" b="1" dirty="0" smtClean="0"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в Санкт - Петербурге). </a:t>
            </a:r>
            <a:endParaRPr sz="2000" b="1" dirty="0">
              <a:latin typeface="Constantia"/>
              <a:ea typeface="Constantia"/>
              <a:cs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4244437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1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42"/>
          <p:cNvSpPr txBox="1">
            <a:spLocks/>
          </p:cNvSpPr>
          <p:nvPr/>
        </p:nvSpPr>
        <p:spPr>
          <a:xfrm>
            <a:off x="1575035" y="134898"/>
            <a:ext cx="6681861" cy="54749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ru-RU" sz="2800" b="1" dirty="0" smtClean="0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Самые знаменитые  театры России</a:t>
            </a:r>
            <a:endParaRPr lang="ru-RU" sz="2800" b="1" dirty="0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" name="Shape 1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33145" y="835268"/>
            <a:ext cx="3947747" cy="252339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hape 138"/>
          <p:cNvSpPr txBox="1"/>
          <p:nvPr/>
        </p:nvSpPr>
        <p:spPr>
          <a:xfrm>
            <a:off x="5380892" y="1294724"/>
            <a:ext cx="3703897" cy="1003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Мариинский театр</a:t>
            </a:r>
            <a:endParaRPr sz="2000" b="1" i="1" dirty="0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(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основан в </a:t>
            </a:r>
            <a:r>
              <a:rPr lang="ru-RU" sz="2000" b="1" i="1" dirty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1783 </a:t>
            </a: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году </a:t>
            </a:r>
            <a:endParaRPr lang="ru-RU" sz="2000" b="1" dirty="0" smtClean="0"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в </a:t>
            </a: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Санкт-Петербурге). </a:t>
            </a:r>
            <a:endParaRPr sz="2000" b="1" dirty="0">
              <a:latin typeface="Constantia"/>
              <a:ea typeface="Constantia"/>
              <a:cs typeface="Constantia"/>
              <a:sym typeface="Constantia"/>
            </a:endParaRPr>
          </a:p>
        </p:txBody>
      </p:sp>
      <p:pic>
        <p:nvPicPr>
          <p:cNvPr id="5" name="Shape 1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85462" y="3565490"/>
            <a:ext cx="4054296" cy="303334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152"/>
          <p:cNvSpPr txBox="1"/>
          <p:nvPr/>
        </p:nvSpPr>
        <p:spPr>
          <a:xfrm>
            <a:off x="643987" y="4575662"/>
            <a:ext cx="3954390" cy="119208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1" dirty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Большой театр </a:t>
            </a:r>
            <a:endParaRPr sz="2000" b="1" i="1" dirty="0">
              <a:solidFill>
                <a:srgbClr val="FF0000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(основан в </a:t>
            </a:r>
            <a:r>
              <a:rPr lang="ru-RU" sz="2000" b="1" i="1" dirty="0" smtClean="0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1776</a:t>
            </a: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 году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lang="ru-RU" sz="2000" b="1" dirty="0">
                <a:latin typeface="Constantia"/>
                <a:ea typeface="Constantia"/>
                <a:cs typeface="Constantia"/>
                <a:sym typeface="Constantia"/>
              </a:rPr>
              <a:t>в Москве)</a:t>
            </a:r>
            <a:endParaRPr sz="2000" b="1" dirty="0">
              <a:latin typeface="Constantia"/>
              <a:ea typeface="Constantia"/>
              <a:cs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29148667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73060" y="320355"/>
            <a:ext cx="7029244" cy="5847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Кто работает в театре</a:t>
            </a:r>
            <a:endParaRPr lang="ru-RU" sz="32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Picture 4" descr="https://kibooki.by/upload/iblock/7d5/7d5b65d36d78663cc2e3d0a9a0a825cc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01"/>
          <a:stretch/>
        </p:blipFill>
        <p:spPr bwMode="auto">
          <a:xfrm>
            <a:off x="1072129" y="1081585"/>
            <a:ext cx="7938521" cy="5373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677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2012" y="2325611"/>
            <a:ext cx="552422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Georgia" panose="02040502050405020303" pitchFamily="18" charset="0"/>
              </a:rPr>
              <a:t>"Театр - это самое важное в мире, потому что там показывают, какими все должны быть и какими мечтают быть - правда, многим не хватает на это смелости - и какие они в жизни".</a:t>
            </a:r>
          </a:p>
        </p:txBody>
      </p:sp>
    </p:spTree>
    <p:extLst>
      <p:ext uri="{BB962C8B-B14F-4D97-AF65-F5344CB8AC3E}">
        <p14:creationId xmlns:p14="http://schemas.microsoft.com/office/powerpoint/2010/main" val="2447647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" name="Picture 5" descr="dionysus_seilenu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2004" y="357875"/>
            <a:ext cx="6347593" cy="472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99686" y="5732451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Дионисии – праздники в честь бога виноделия и смены времён года.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654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3384444" y="142464"/>
            <a:ext cx="5759556" cy="3523356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32116" y="234515"/>
            <a:ext cx="78522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Здание театра строилось на холме, под открытым небом</a:t>
            </a:r>
            <a:endParaRPr lang="ru-RU" sz="2000" b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Picture 2" descr="C:\Documents and Settings\user\Рабочий стол\бинарка\Картинки театра\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132116" y="3784355"/>
            <a:ext cx="4340657" cy="2960512"/>
          </a:xfrm>
          <a:prstGeom prst="rect">
            <a:avLst/>
          </a:prstGeom>
          <a:noFill/>
        </p:spPr>
      </p:pic>
      <p:pic>
        <p:nvPicPr>
          <p:cNvPr id="8" name="Объект 3" descr="http://www.mir-teatra.org/_nw/0/59038233.jpg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535" y="3568942"/>
            <a:ext cx="3710465" cy="317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Ð¢ÐµÐ°ÑÑ Ð² ÐÑÐµÐ²Ð½ÐµÐ¹ ÐÑÐµÑÐ¸Ð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082" y="972739"/>
            <a:ext cx="6268859" cy="3656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872</Words>
  <Application>Microsoft Office PowerPoint</Application>
  <PresentationFormat>Экран (4:3)</PresentationFormat>
  <Paragraphs>176</Paragraphs>
  <Slides>77</Slides>
  <Notes>77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77</vt:i4>
      </vt:variant>
    </vt:vector>
  </HeadingPairs>
  <TitlesOfParts>
    <vt:vector size="85" baseType="lpstr">
      <vt:lpstr>Arial</vt:lpstr>
      <vt:lpstr>Brush Script MT</vt:lpstr>
      <vt:lpstr>Times New Roman</vt:lpstr>
      <vt:lpstr>Calibri</vt:lpstr>
      <vt:lpstr>Georgia</vt:lpstr>
      <vt:lpstr>Comic Sans MS</vt:lpstr>
      <vt:lpstr>Constantia</vt:lpstr>
      <vt:lpstr>Simple 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Ольга</dc:creator>
  <cp:lastModifiedBy>Compaq</cp:lastModifiedBy>
  <cp:revision>47</cp:revision>
  <dcterms:modified xsi:type="dcterms:W3CDTF">2019-12-19T07:02:40Z</dcterms:modified>
</cp:coreProperties>
</file>