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3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65" autoAdjust="0"/>
  </p:normalViewPr>
  <p:slideViewPr>
    <p:cSldViewPr snapToGrid="0">
      <p:cViewPr varScale="1">
        <p:scale>
          <a:sx n="67" d="100"/>
          <a:sy n="67" d="100"/>
        </p:scale>
        <p:origin x="-82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001CED-9EA2-49A4-9984-5E5578B66F82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C31DA-27D7-4B49-9FC4-C0923E338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42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C31DA-27D7-4B49-9FC4-C0923E33880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912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437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30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1566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530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3884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794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9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82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45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56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322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955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9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84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28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56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B1748-D834-4135-872F-E664EACD175C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C412AC-D31B-44AA-A546-35E14E336F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1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21AAB5-D6A1-4380-A17A-5E14D74DD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1869439"/>
            <a:ext cx="6815669" cy="2407921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инвариантного модуля программы воспитания </a:t>
            </a:r>
            <a:b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«Курсы внеурочной деятельности</a:t>
            </a:r>
            <a:r>
              <a:rPr lang="ru-RU" sz="2400" b="1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B8592E2-E1FF-470C-A4CB-1350E739AC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sz="2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Гайрунова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4068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6" y="566737"/>
            <a:ext cx="10915650" cy="403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120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635" y="226695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Спасибо за внимание!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01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CF2C3A6-0CBA-4753-A0F9-0EAA9F8035AC}"/>
              </a:ext>
            </a:extLst>
          </p:cNvPr>
          <p:cNvSpPr txBox="1"/>
          <p:nvPr/>
        </p:nvSpPr>
        <p:spPr>
          <a:xfrm>
            <a:off x="0" y="185739"/>
            <a:ext cx="12192000" cy="7294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latinLnBrk="1">
              <a:lnSpc>
                <a:spcPct val="115000"/>
              </a:lnSpc>
              <a:spcAft>
                <a:spcPts val="10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коммуникативной культуры – курс «Мир общения» 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(развитие </a:t>
            </a:r>
            <a:r>
              <a:rPr lang="ru-RU" sz="2400" kern="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коммуникативных 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компетенций школьников, воспитание у них культуры общения, развитие умений слушать и слышать других, уважать чужое мнение и отстаивать свое собственное, терпимо относиться к разнообразию взглядов людей)</a:t>
            </a:r>
            <a:r>
              <a:rPr lang="ru-RU" sz="2400" i="1" kern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Спортивно-оздоровительное воспитание –курс  «Мир здоровья и спорта»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(физическое развитие школьников, развитие их ценностного</a:t>
            </a:r>
            <a:r>
              <a:rPr lang="ru-RU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отношения к своему здоровью, побуждение к здоровому образу жизни, воспитание силы воли, ответственности, формирование установок на защиту слабых).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Краеведческая деятельность – курс «Мое Оренбуржье»  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(воспитание у школьников любви к своему краю, его истории, культуре, природе, на развитие самостоятельности и ответственности школьников).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Интеллектуальное воспитание -  курс «Почемучка»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передача школьникам социально значимых знаний, развивает их любознательность,  привлекает их внимание к экономическим, политическим, экологическим, гуманитарным проблемам нашего общества, формирует их гуманистическое мировоззрение и научную картину мира).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276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3D1DD94-FC97-4C27-81D7-9BB861134685}"/>
              </a:ext>
            </a:extLst>
          </p:cNvPr>
          <p:cNvSpPr txBox="1"/>
          <p:nvPr/>
        </p:nvSpPr>
        <p:spPr>
          <a:xfrm>
            <a:off x="540774" y="228769"/>
            <a:ext cx="11651225" cy="4093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1397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1397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1397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1397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1397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algn="just" latinLnBrk="1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27419"/>
              </p:ext>
            </p:extLst>
          </p:nvPr>
        </p:nvGraphicFramePr>
        <p:xfrm>
          <a:off x="342898" y="457201"/>
          <a:ext cx="11187114" cy="5423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3557"/>
                <a:gridCol w="5593557"/>
              </a:tblGrid>
              <a:tr h="277177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Обще интеллектуальное развитие</a:t>
                      </a:r>
                      <a:endParaRPr lang="ru-RU" sz="3200" i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потребности к изучению нового, создание положительной эмоциональной атмосферы обучения, способствует  развитию и коррекции умственных и физических сил обучающихся</a:t>
                      </a:r>
                      <a:r>
                        <a:rPr lang="ru-RU" sz="2400" b="0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29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Гражданское и патриотическое </a:t>
                      </a:r>
                      <a:endParaRPr lang="ru-RU" sz="3200" b="1" i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осознание у обучающихся  себя как гражданина России; формирование чувства гордости за свою Родину, приобщение обучающихся к истории и культурному наследию, формирование экологических знаний.</a:t>
                      </a:r>
                      <a:endParaRPr lang="ru-RU" sz="2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247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638614"/>
              </p:ext>
            </p:extLst>
          </p:nvPr>
        </p:nvGraphicFramePr>
        <p:xfrm>
          <a:off x="471487" y="362481"/>
          <a:ext cx="11501439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3488"/>
                <a:gridCol w="6457951"/>
              </a:tblGrid>
              <a:tr h="281253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Духовно-нравственное (нравственно-эстетическое воспитание, семейное воспитание)</a:t>
                      </a:r>
                      <a:endParaRPr lang="ru-RU" sz="3200" b="1" i="0" dirty="0" smtClean="0"/>
                    </a:p>
                    <a:p>
                      <a:endParaRPr lang="ru-RU" sz="3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духовно-нравственных качеств личности, дружеских отношений в коллективе;</a:t>
                      </a:r>
                      <a:r>
                        <a:rPr lang="ru-RU" sz="2400" b="0" dirty="0" smtClean="0"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единой воспитывающей среды, в которой развивается личность ребенка (развитие этических чувств, доброжелательности и эмоционально-нравственной отзывчивости, понимания и сопереживания чувствам других людей).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2560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Здоровьесберегающее</a:t>
                      </a:r>
                      <a:endParaRPr lang="ru-RU" sz="3200" b="1" i="0" dirty="0" smtClean="0"/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физическое воспитание, формирование культуры здоровья  и развитие знаний, установок, личностных ориентиров и норм здорового и безопасного образа жизни.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251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992943"/>
              </p:ext>
            </p:extLst>
          </p:nvPr>
        </p:nvGraphicFramePr>
        <p:xfrm>
          <a:off x="585786" y="719666"/>
          <a:ext cx="10929939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2"/>
                <a:gridCol w="6357937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i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</a:t>
                      </a:r>
                      <a:endParaRPr lang="ru-RU" sz="3200" b="1" i="0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 личности с активной жизненной позицией, готовой к принятию ответственности за свои решения и полученный результат, формирование у обучающихся общественных мотивов трудовой деятельности и  готовности к выбору направления своей профессиональной деятельности.</a:t>
                      </a:r>
                      <a:endParaRPr lang="ru-RU" sz="24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227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B5DC334-D209-4B1F-AE5F-0411BAEED5E7}"/>
              </a:ext>
            </a:extLst>
          </p:cNvPr>
          <p:cNvSpPr txBox="1"/>
          <p:nvPr/>
        </p:nvSpPr>
        <p:spPr>
          <a:xfrm>
            <a:off x="3048000" y="1515132"/>
            <a:ext cx="6096000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" algn="just" latinLnBrk="1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1E8E6598-4D9C-4AB4-96F0-F444F9C15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80584"/>
              </p:ext>
            </p:extLst>
          </p:nvPr>
        </p:nvGraphicFramePr>
        <p:xfrm>
          <a:off x="157480" y="162561"/>
          <a:ext cx="1185164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1891">
                  <a:extLst>
                    <a:ext uri="{9D8B030D-6E8A-4147-A177-3AD203B41FA5}">
                      <a16:colId xmlns:a16="http://schemas.microsoft.com/office/drawing/2014/main" xmlns="" val="1935945986"/>
                    </a:ext>
                  </a:extLst>
                </a:gridCol>
                <a:gridCol w="7839749">
                  <a:extLst>
                    <a:ext uri="{9D8B030D-6E8A-4147-A177-3AD203B41FA5}">
                      <a16:colId xmlns:a16="http://schemas.microsoft.com/office/drawing/2014/main" xmlns="" val="997015265"/>
                    </a:ext>
                  </a:extLst>
                </a:gridCol>
              </a:tblGrid>
              <a:tr h="9190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Цель реализации программы:  </a:t>
                      </a:r>
                    </a:p>
                    <a:p>
                      <a:endParaRPr lang="ru-RU" sz="24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способствовать воспитанию патриотических чувств, пробуждение интереса и бережного отношения к историческим и культурным ценностям  Оренбуржья,  воспитание  любви  к  природе,  истории  и  культуре  родного края. </a:t>
                      </a:r>
                      <a:endParaRPr lang="ru-RU" sz="24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2400" b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2225981"/>
                  </a:ext>
                </a:extLst>
              </a:tr>
              <a:tr h="2573363">
                <a:tc>
                  <a:txBody>
                    <a:bodyPr/>
                    <a:lstStyle/>
                    <a:p>
                      <a:r>
                        <a:rPr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Формы работы: 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беседы;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экскурсии;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с разными источниками информации;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встречи  с  ветеранами  труда,  с  интересными  людьми  своего поселка;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оформление выставок рисунков, поделок, фотографий, творческих работ;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электронных презентаций;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работа над проектами; </a:t>
                      </a:r>
                    </a:p>
                    <a:p>
                      <a:pPr lvl="0"/>
                      <a:r>
                        <a:rPr lang="ru-RU" sz="24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просмотр и обсуждение видеоматериалов</a:t>
                      </a:r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87052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52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994792"/>
              </p:ext>
            </p:extLst>
          </p:nvPr>
        </p:nvGraphicFramePr>
        <p:xfrm>
          <a:off x="300039" y="719666"/>
          <a:ext cx="920115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0765"/>
                <a:gridCol w="6050385"/>
              </a:tblGrid>
              <a:tr h="2294997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Виды  деятельности: </a:t>
                      </a:r>
                      <a:endParaRPr lang="ru-RU" sz="24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игровая 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познавательная 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досугово - развлекательная  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художественное  творчество  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туристско- краеведческая </a:t>
                      </a:r>
                    </a:p>
                    <a:p>
                      <a:pPr lvl="0"/>
                      <a:r>
                        <a:rPr lang="ru-RU" sz="2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общественно-полезная деятельность</a:t>
                      </a:r>
                    </a:p>
                    <a:p>
                      <a:pPr lvl="0"/>
                      <a:endParaRPr lang="ru-RU" sz="2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1130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4" y="471487"/>
            <a:ext cx="11029950" cy="567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830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6" y="1"/>
            <a:ext cx="10901361" cy="272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" y="1943100"/>
            <a:ext cx="11072812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337923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356</TotalTime>
  <Words>421</Words>
  <Application>Microsoft Office PowerPoint</Application>
  <PresentationFormat>Произвольный</PresentationFormat>
  <Paragraphs>52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    Реализация инвариантного модуля программы воспитания  «Курсы внеурочной деятельности».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Реализация инвариантного модуля программы воспитания  «Курсы внеурочной деятельности»  в школе интернате. </dc:title>
  <dc:creator>user</dc:creator>
  <cp:lastModifiedBy>USER</cp:lastModifiedBy>
  <cp:revision>9</cp:revision>
  <dcterms:created xsi:type="dcterms:W3CDTF">2022-03-10T04:25:22Z</dcterms:created>
  <dcterms:modified xsi:type="dcterms:W3CDTF">2022-03-14T16:27:59Z</dcterms:modified>
</cp:coreProperties>
</file>