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59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58" r:id="rId1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8" d="100"/>
          <a:sy n="68" d="100"/>
        </p:scale>
        <p:origin x="79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6"/>
          <p:cNvSpPr/>
          <p:nvPr/>
        </p:nvSpPr>
        <p:spPr bwMode="auto">
          <a:xfrm>
            <a:off x="0" y="-3175"/>
            <a:ext cx="12192000" cy="5203825"/>
          </a:xfrm>
          <a:custGeom>
            <a:avLst/>
            <a:gdLst/>
            <a:ahLst/>
            <a:cxnLst/>
            <a:rect l="0" t="0" r="r" b="b"/>
            <a:pathLst>
              <a:path w="5760" h="3278">
                <a:moveTo>
                  <a:pt x="5760" y="0"/>
                </a:moveTo>
                <a:lnTo>
                  <a:pt x="0" y="0"/>
                </a:lnTo>
                <a:lnTo>
                  <a:pt x="0" y="3090"/>
                </a:lnTo>
                <a:lnTo>
                  <a:pt x="943" y="3090"/>
                </a:lnTo>
                <a:lnTo>
                  <a:pt x="1123" y="3270"/>
                </a:lnTo>
                <a:lnTo>
                  <a:pt x="1123" y="3270"/>
                </a:lnTo>
                <a:lnTo>
                  <a:pt x="1127" y="3272"/>
                </a:lnTo>
                <a:lnTo>
                  <a:pt x="1133" y="3275"/>
                </a:lnTo>
                <a:lnTo>
                  <a:pt x="1139" y="3278"/>
                </a:lnTo>
                <a:lnTo>
                  <a:pt x="1144" y="3278"/>
                </a:lnTo>
                <a:lnTo>
                  <a:pt x="1150" y="3278"/>
                </a:lnTo>
                <a:lnTo>
                  <a:pt x="1155" y="3275"/>
                </a:lnTo>
                <a:lnTo>
                  <a:pt x="1161" y="3272"/>
                </a:lnTo>
                <a:lnTo>
                  <a:pt x="1165" y="3270"/>
                </a:lnTo>
                <a:lnTo>
                  <a:pt x="1345" y="3090"/>
                </a:lnTo>
                <a:lnTo>
                  <a:pt x="5760" y="3090"/>
                </a:lnTo>
                <a:lnTo>
                  <a:pt x="5760" y="0"/>
                </a:lnTo>
                <a:close/>
              </a:path>
            </a:pathLst>
          </a:custGeom>
          <a:ln/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0001" y="1449147"/>
            <a:ext cx="10572000" cy="2971051"/>
          </a:xfrm>
        </p:spPr>
        <p:txBody>
          <a:bodyPr/>
          <a:lstStyle>
            <a:lvl1pPr>
              <a:defRPr sz="5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10001" y="5280847"/>
            <a:ext cx="10572000" cy="434974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093245-562D-40A8-9092-41204886D9FB}" type="datetimeFigureOut">
              <a:rPr lang="ru-RU" smtClean="0"/>
              <a:t>21.06.2022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39BB84-C9CB-45DA-9348-3F7A2F91C7E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157092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0000" y="4800600"/>
            <a:ext cx="10561418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5" name="Picture Placeholder 14"/>
          <p:cNvSpPr>
            <a:spLocks noGrp="1" noChangeAspect="1"/>
          </p:cNvSpPr>
          <p:nvPr>
            <p:ph type="pic" sz="quarter" idx="13"/>
          </p:nvPr>
        </p:nvSpPr>
        <p:spPr bwMode="auto">
          <a:xfrm>
            <a:off x="0" y="0"/>
            <a:ext cx="12192000" cy="4800600"/>
          </a:xfrm>
          <a:custGeom>
            <a:avLst/>
            <a:gdLst/>
            <a:ahLst/>
            <a:cxnLst/>
            <a:rect l="0" t="0" r="r" b="b"/>
            <a:pathLst>
              <a:path w="5760" h="3289">
                <a:moveTo>
                  <a:pt x="5760" y="0"/>
                </a:moveTo>
                <a:lnTo>
                  <a:pt x="0" y="0"/>
                </a:lnTo>
                <a:lnTo>
                  <a:pt x="0" y="3100"/>
                </a:lnTo>
                <a:lnTo>
                  <a:pt x="943" y="3100"/>
                </a:lnTo>
                <a:lnTo>
                  <a:pt x="1123" y="3281"/>
                </a:lnTo>
                <a:lnTo>
                  <a:pt x="1123" y="3281"/>
                </a:lnTo>
                <a:lnTo>
                  <a:pt x="1127" y="3283"/>
                </a:lnTo>
                <a:lnTo>
                  <a:pt x="1133" y="3286"/>
                </a:lnTo>
                <a:lnTo>
                  <a:pt x="1139" y="3289"/>
                </a:lnTo>
                <a:lnTo>
                  <a:pt x="1144" y="3289"/>
                </a:lnTo>
                <a:lnTo>
                  <a:pt x="1150" y="3289"/>
                </a:lnTo>
                <a:lnTo>
                  <a:pt x="1155" y="3286"/>
                </a:lnTo>
                <a:lnTo>
                  <a:pt x="1161" y="3283"/>
                </a:lnTo>
                <a:lnTo>
                  <a:pt x="1165" y="3281"/>
                </a:lnTo>
                <a:lnTo>
                  <a:pt x="1345" y="3100"/>
                </a:lnTo>
                <a:lnTo>
                  <a:pt x="5760" y="3100"/>
                </a:lnTo>
                <a:lnTo>
                  <a:pt x="5760" y="0"/>
                </a:lnTo>
                <a:close/>
              </a:path>
            </a:pathLst>
          </a:custGeom>
          <a:noFill/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numCol="1" anchor="t" anchorCtr="0" compatLnSpc="1">
            <a:prstTxWarp prst="textNoShape">
              <a:avLst/>
            </a:prstTxWarp>
            <a:normAutofit/>
          </a:bodyPr>
          <a:lstStyle>
            <a:lvl1pPr marL="0" indent="0" algn="ctr">
              <a:buFontTx/>
              <a:buNone/>
              <a:defRPr sz="1600"/>
            </a:lvl1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0000" y="5367338"/>
            <a:ext cx="10561418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093245-562D-40A8-9092-41204886D9FB}" type="datetimeFigureOut">
              <a:rPr lang="ru-RU" smtClean="0"/>
              <a:t>21.06.2022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39BB84-C9CB-45DA-9348-3F7A2F91C7E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253497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6"/>
          <p:cNvSpPr>
            <a:spLocks noChangeAspect="1"/>
          </p:cNvSpPr>
          <p:nvPr/>
        </p:nvSpPr>
        <p:spPr bwMode="auto">
          <a:xfrm>
            <a:off x="631697" y="1081456"/>
            <a:ext cx="6332416" cy="3239188"/>
          </a:xfrm>
          <a:custGeom>
            <a:avLst/>
            <a:gdLst/>
            <a:ahLst/>
            <a:cxnLst/>
            <a:rect l="0" t="0" r="r" b="b"/>
            <a:pathLst>
              <a:path w="3384" h="2308">
                <a:moveTo>
                  <a:pt x="3340" y="0"/>
                </a:moveTo>
                <a:lnTo>
                  <a:pt x="44" y="0"/>
                </a:lnTo>
                <a:lnTo>
                  <a:pt x="44" y="0"/>
                </a:lnTo>
                <a:lnTo>
                  <a:pt x="34" y="0"/>
                </a:lnTo>
                <a:lnTo>
                  <a:pt x="26" y="4"/>
                </a:lnTo>
                <a:lnTo>
                  <a:pt x="20" y="8"/>
                </a:lnTo>
                <a:lnTo>
                  <a:pt x="12" y="12"/>
                </a:lnTo>
                <a:lnTo>
                  <a:pt x="8" y="20"/>
                </a:lnTo>
                <a:lnTo>
                  <a:pt x="4" y="26"/>
                </a:lnTo>
                <a:lnTo>
                  <a:pt x="0" y="34"/>
                </a:lnTo>
                <a:lnTo>
                  <a:pt x="0" y="44"/>
                </a:lnTo>
                <a:lnTo>
                  <a:pt x="0" y="2076"/>
                </a:lnTo>
                <a:lnTo>
                  <a:pt x="0" y="2076"/>
                </a:lnTo>
                <a:lnTo>
                  <a:pt x="0" y="2086"/>
                </a:lnTo>
                <a:lnTo>
                  <a:pt x="4" y="2094"/>
                </a:lnTo>
                <a:lnTo>
                  <a:pt x="8" y="2100"/>
                </a:lnTo>
                <a:lnTo>
                  <a:pt x="12" y="2108"/>
                </a:lnTo>
                <a:lnTo>
                  <a:pt x="20" y="2112"/>
                </a:lnTo>
                <a:lnTo>
                  <a:pt x="26" y="2116"/>
                </a:lnTo>
                <a:lnTo>
                  <a:pt x="34" y="2120"/>
                </a:lnTo>
                <a:lnTo>
                  <a:pt x="44" y="2120"/>
                </a:lnTo>
                <a:lnTo>
                  <a:pt x="474" y="2120"/>
                </a:lnTo>
                <a:lnTo>
                  <a:pt x="650" y="2296"/>
                </a:lnTo>
                <a:lnTo>
                  <a:pt x="650" y="2296"/>
                </a:lnTo>
                <a:lnTo>
                  <a:pt x="656" y="2300"/>
                </a:lnTo>
                <a:lnTo>
                  <a:pt x="664" y="2304"/>
                </a:lnTo>
                <a:lnTo>
                  <a:pt x="672" y="2308"/>
                </a:lnTo>
                <a:lnTo>
                  <a:pt x="680" y="2308"/>
                </a:lnTo>
                <a:lnTo>
                  <a:pt x="688" y="2308"/>
                </a:lnTo>
                <a:lnTo>
                  <a:pt x="696" y="2304"/>
                </a:lnTo>
                <a:lnTo>
                  <a:pt x="704" y="2300"/>
                </a:lnTo>
                <a:lnTo>
                  <a:pt x="710" y="2296"/>
                </a:lnTo>
                <a:lnTo>
                  <a:pt x="886" y="2120"/>
                </a:lnTo>
                <a:lnTo>
                  <a:pt x="3340" y="2120"/>
                </a:lnTo>
                <a:lnTo>
                  <a:pt x="3340" y="2120"/>
                </a:lnTo>
                <a:lnTo>
                  <a:pt x="3350" y="2120"/>
                </a:lnTo>
                <a:lnTo>
                  <a:pt x="3358" y="2116"/>
                </a:lnTo>
                <a:lnTo>
                  <a:pt x="3364" y="2112"/>
                </a:lnTo>
                <a:lnTo>
                  <a:pt x="3372" y="2108"/>
                </a:lnTo>
                <a:lnTo>
                  <a:pt x="3376" y="2100"/>
                </a:lnTo>
                <a:lnTo>
                  <a:pt x="3380" y="2094"/>
                </a:lnTo>
                <a:lnTo>
                  <a:pt x="3384" y="2086"/>
                </a:lnTo>
                <a:lnTo>
                  <a:pt x="3384" y="2076"/>
                </a:lnTo>
                <a:lnTo>
                  <a:pt x="3384" y="44"/>
                </a:lnTo>
                <a:lnTo>
                  <a:pt x="3384" y="44"/>
                </a:lnTo>
                <a:lnTo>
                  <a:pt x="3384" y="34"/>
                </a:lnTo>
                <a:lnTo>
                  <a:pt x="3380" y="26"/>
                </a:lnTo>
                <a:lnTo>
                  <a:pt x="3376" y="20"/>
                </a:lnTo>
                <a:lnTo>
                  <a:pt x="3372" y="12"/>
                </a:lnTo>
                <a:lnTo>
                  <a:pt x="3364" y="8"/>
                </a:lnTo>
                <a:lnTo>
                  <a:pt x="3358" y="4"/>
                </a:lnTo>
                <a:lnTo>
                  <a:pt x="3350" y="0"/>
                </a:lnTo>
                <a:lnTo>
                  <a:pt x="3340" y="0"/>
                </a:lnTo>
                <a:lnTo>
                  <a:pt x="3340" y="0"/>
                </a:lnTo>
                <a:close/>
              </a:path>
            </a:pathLst>
          </a:cu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0985" y="1238502"/>
            <a:ext cx="5893840" cy="2645912"/>
          </a:xfrm>
        </p:spPr>
        <p:txBody>
          <a:bodyPr anchor="b"/>
          <a:lstStyle>
            <a:lvl1pPr algn="l">
              <a:defRPr sz="4200" b="1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53190" y="4443680"/>
            <a:ext cx="5891636" cy="713241"/>
          </a:xfrm>
        </p:spPr>
        <p:txBody>
          <a:bodyPr anchor="t">
            <a:no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9" name="Text Placeholder 5"/>
          <p:cNvSpPr>
            <a:spLocks noGrp="1"/>
          </p:cNvSpPr>
          <p:nvPr>
            <p:ph type="body" sz="quarter" idx="16"/>
          </p:nvPr>
        </p:nvSpPr>
        <p:spPr>
          <a:xfrm>
            <a:off x="7574642" y="1081456"/>
            <a:ext cx="3810001" cy="4075465"/>
          </a:xfrm>
        </p:spPr>
        <p:txBody>
          <a:bodyPr anchor="t"/>
          <a:lstStyle>
            <a:lvl1pPr marL="0" indent="0">
              <a:buFontTx/>
              <a:buNone/>
              <a:defRPr/>
            </a:lvl1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093245-562D-40A8-9092-41204886D9FB}" type="datetimeFigureOut">
              <a:rPr lang="ru-RU" smtClean="0"/>
              <a:t>21.06.2022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39BB84-C9CB-45DA-9348-3F7A2F91C7E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849387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6"/>
          <p:cNvSpPr>
            <a:spLocks noChangeAspect="1"/>
          </p:cNvSpPr>
          <p:nvPr/>
        </p:nvSpPr>
        <p:spPr bwMode="auto">
          <a:xfrm>
            <a:off x="1140884" y="2286585"/>
            <a:ext cx="4895115" cy="2503972"/>
          </a:xfrm>
          <a:custGeom>
            <a:avLst/>
            <a:gdLst/>
            <a:ahLst/>
            <a:cxnLst/>
            <a:rect l="0" t="0" r="r" b="b"/>
            <a:pathLst>
              <a:path w="3384" h="2308">
                <a:moveTo>
                  <a:pt x="3340" y="0"/>
                </a:moveTo>
                <a:lnTo>
                  <a:pt x="44" y="0"/>
                </a:lnTo>
                <a:lnTo>
                  <a:pt x="44" y="0"/>
                </a:lnTo>
                <a:lnTo>
                  <a:pt x="34" y="0"/>
                </a:lnTo>
                <a:lnTo>
                  <a:pt x="26" y="4"/>
                </a:lnTo>
                <a:lnTo>
                  <a:pt x="20" y="8"/>
                </a:lnTo>
                <a:lnTo>
                  <a:pt x="12" y="12"/>
                </a:lnTo>
                <a:lnTo>
                  <a:pt x="8" y="20"/>
                </a:lnTo>
                <a:lnTo>
                  <a:pt x="4" y="26"/>
                </a:lnTo>
                <a:lnTo>
                  <a:pt x="0" y="34"/>
                </a:lnTo>
                <a:lnTo>
                  <a:pt x="0" y="44"/>
                </a:lnTo>
                <a:lnTo>
                  <a:pt x="0" y="2076"/>
                </a:lnTo>
                <a:lnTo>
                  <a:pt x="0" y="2076"/>
                </a:lnTo>
                <a:lnTo>
                  <a:pt x="0" y="2086"/>
                </a:lnTo>
                <a:lnTo>
                  <a:pt x="4" y="2094"/>
                </a:lnTo>
                <a:lnTo>
                  <a:pt x="8" y="2100"/>
                </a:lnTo>
                <a:lnTo>
                  <a:pt x="12" y="2108"/>
                </a:lnTo>
                <a:lnTo>
                  <a:pt x="20" y="2112"/>
                </a:lnTo>
                <a:lnTo>
                  <a:pt x="26" y="2116"/>
                </a:lnTo>
                <a:lnTo>
                  <a:pt x="34" y="2120"/>
                </a:lnTo>
                <a:lnTo>
                  <a:pt x="44" y="2120"/>
                </a:lnTo>
                <a:lnTo>
                  <a:pt x="474" y="2120"/>
                </a:lnTo>
                <a:lnTo>
                  <a:pt x="650" y="2296"/>
                </a:lnTo>
                <a:lnTo>
                  <a:pt x="650" y="2296"/>
                </a:lnTo>
                <a:lnTo>
                  <a:pt x="656" y="2300"/>
                </a:lnTo>
                <a:lnTo>
                  <a:pt x="664" y="2304"/>
                </a:lnTo>
                <a:lnTo>
                  <a:pt x="672" y="2308"/>
                </a:lnTo>
                <a:lnTo>
                  <a:pt x="680" y="2308"/>
                </a:lnTo>
                <a:lnTo>
                  <a:pt x="688" y="2308"/>
                </a:lnTo>
                <a:lnTo>
                  <a:pt x="696" y="2304"/>
                </a:lnTo>
                <a:lnTo>
                  <a:pt x="704" y="2300"/>
                </a:lnTo>
                <a:lnTo>
                  <a:pt x="710" y="2296"/>
                </a:lnTo>
                <a:lnTo>
                  <a:pt x="886" y="2120"/>
                </a:lnTo>
                <a:lnTo>
                  <a:pt x="3340" y="2120"/>
                </a:lnTo>
                <a:lnTo>
                  <a:pt x="3340" y="2120"/>
                </a:lnTo>
                <a:lnTo>
                  <a:pt x="3350" y="2120"/>
                </a:lnTo>
                <a:lnTo>
                  <a:pt x="3358" y="2116"/>
                </a:lnTo>
                <a:lnTo>
                  <a:pt x="3364" y="2112"/>
                </a:lnTo>
                <a:lnTo>
                  <a:pt x="3372" y="2108"/>
                </a:lnTo>
                <a:lnTo>
                  <a:pt x="3376" y="2100"/>
                </a:lnTo>
                <a:lnTo>
                  <a:pt x="3380" y="2094"/>
                </a:lnTo>
                <a:lnTo>
                  <a:pt x="3384" y="2086"/>
                </a:lnTo>
                <a:lnTo>
                  <a:pt x="3384" y="2076"/>
                </a:lnTo>
                <a:lnTo>
                  <a:pt x="3384" y="44"/>
                </a:lnTo>
                <a:lnTo>
                  <a:pt x="3384" y="44"/>
                </a:lnTo>
                <a:lnTo>
                  <a:pt x="3384" y="34"/>
                </a:lnTo>
                <a:lnTo>
                  <a:pt x="3380" y="26"/>
                </a:lnTo>
                <a:lnTo>
                  <a:pt x="3376" y="20"/>
                </a:lnTo>
                <a:lnTo>
                  <a:pt x="3372" y="12"/>
                </a:lnTo>
                <a:lnTo>
                  <a:pt x="3364" y="8"/>
                </a:lnTo>
                <a:lnTo>
                  <a:pt x="3358" y="4"/>
                </a:lnTo>
                <a:lnTo>
                  <a:pt x="3350" y="0"/>
                </a:lnTo>
                <a:lnTo>
                  <a:pt x="3340" y="0"/>
                </a:lnTo>
                <a:lnTo>
                  <a:pt x="3340" y="0"/>
                </a:lnTo>
                <a:close/>
              </a:path>
            </a:pathLst>
          </a:cu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38" name="Title 1"/>
          <p:cNvSpPr>
            <a:spLocks noGrp="1"/>
          </p:cNvSpPr>
          <p:nvPr>
            <p:ph type="title"/>
          </p:nvPr>
        </p:nvSpPr>
        <p:spPr>
          <a:xfrm>
            <a:off x="1357089" y="2435957"/>
            <a:ext cx="4382521" cy="2007789"/>
          </a:xfrm>
        </p:spPr>
        <p:txBody>
          <a:bodyPr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6"/>
          </p:nvPr>
        </p:nvSpPr>
        <p:spPr>
          <a:xfrm>
            <a:off x="6156000" y="2286000"/>
            <a:ext cx="4880300" cy="2295525"/>
          </a:xfrm>
        </p:spPr>
        <p:txBody>
          <a:bodyPr anchor="t"/>
          <a:lstStyle>
            <a:lvl1pPr marL="0" indent="0">
              <a:buFontTx/>
              <a:buNone/>
              <a:defRPr/>
            </a:lvl1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093245-562D-40A8-9092-41204886D9FB}" type="datetimeFigureOut">
              <a:rPr lang="ru-RU" smtClean="0"/>
              <a:t>21.06.2022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39BB84-C9CB-45DA-9348-3F7A2F91C7E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2325463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 bwMode="auto">
          <a:xfrm>
            <a:off x="0" y="0"/>
            <a:ext cx="12192000" cy="2185988"/>
          </a:xfrm>
          <a:custGeom>
            <a:avLst/>
            <a:gdLst/>
            <a:ahLst/>
            <a:cxn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ln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093245-562D-40A8-9092-41204886D9FB}" type="datetimeFigureOut">
              <a:rPr lang="ru-RU" smtClean="0"/>
              <a:t>21.06.2022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39BB84-C9CB-45DA-9348-3F7A2F91C7E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071207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6"/>
          <p:cNvSpPr>
            <a:spLocks noChangeAspect="1"/>
          </p:cNvSpPr>
          <p:nvPr/>
        </p:nvSpPr>
        <p:spPr bwMode="auto">
          <a:xfrm>
            <a:off x="7669651" y="446089"/>
            <a:ext cx="4522349" cy="5414962"/>
          </a:xfrm>
          <a:custGeom>
            <a:avLst/>
            <a:gdLst/>
            <a:ahLst/>
            <a:cxnLst/>
            <a:rect l="0" t="0" r="r" b="b"/>
            <a:pathLst>
              <a:path w="2879" h="4320">
                <a:moveTo>
                  <a:pt x="183" y="0"/>
                </a:moveTo>
                <a:lnTo>
                  <a:pt x="183" y="1197"/>
                </a:lnTo>
                <a:lnTo>
                  <a:pt x="8" y="1372"/>
                </a:lnTo>
                <a:lnTo>
                  <a:pt x="8" y="1372"/>
                </a:lnTo>
                <a:lnTo>
                  <a:pt x="6" y="1376"/>
                </a:lnTo>
                <a:lnTo>
                  <a:pt x="3" y="1382"/>
                </a:lnTo>
                <a:lnTo>
                  <a:pt x="0" y="1387"/>
                </a:lnTo>
                <a:lnTo>
                  <a:pt x="0" y="1393"/>
                </a:lnTo>
                <a:lnTo>
                  <a:pt x="0" y="1399"/>
                </a:lnTo>
                <a:lnTo>
                  <a:pt x="3" y="1404"/>
                </a:lnTo>
                <a:lnTo>
                  <a:pt x="6" y="1410"/>
                </a:lnTo>
                <a:lnTo>
                  <a:pt x="8" y="1414"/>
                </a:lnTo>
                <a:lnTo>
                  <a:pt x="183" y="1589"/>
                </a:lnTo>
                <a:lnTo>
                  <a:pt x="183" y="4320"/>
                </a:lnTo>
                <a:lnTo>
                  <a:pt x="2879" y="4320"/>
                </a:lnTo>
                <a:lnTo>
                  <a:pt x="2879" y="0"/>
                </a:lnTo>
                <a:lnTo>
                  <a:pt x="183" y="0"/>
                </a:lnTo>
                <a:close/>
              </a:path>
            </a:pathLst>
          </a:custGeom>
          <a:ln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183540" y="586171"/>
            <a:ext cx="2494791" cy="513479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10001" y="446089"/>
            <a:ext cx="6611540" cy="5414962"/>
          </a:xfrm>
        </p:spPr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093245-562D-40A8-9092-41204886D9FB}" type="datetimeFigureOut">
              <a:rPr lang="ru-RU" smtClean="0"/>
              <a:t>21.06.2022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39BB84-C9CB-45DA-9348-3F7A2F91C7E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085013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6"/>
          <p:cNvSpPr/>
          <p:nvPr/>
        </p:nvSpPr>
        <p:spPr bwMode="auto">
          <a:xfrm>
            <a:off x="0" y="0"/>
            <a:ext cx="12192000" cy="2185988"/>
          </a:xfrm>
          <a:custGeom>
            <a:avLst/>
            <a:gdLst/>
            <a:ahLst/>
            <a:cxn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ln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0000" y="447188"/>
            <a:ext cx="10571998" cy="97045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18712" y="2222287"/>
            <a:ext cx="10554574" cy="3636511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093245-562D-40A8-9092-41204886D9FB}" type="datetimeFigureOut">
              <a:rPr lang="ru-RU" smtClean="0"/>
              <a:t>21.06.2022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39BB84-C9CB-45DA-9348-3F7A2F91C7E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435087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7"/>
          <p:cNvSpPr/>
          <p:nvPr/>
        </p:nvSpPr>
        <p:spPr bwMode="auto">
          <a:xfrm>
            <a:off x="0" y="1"/>
            <a:ext cx="12192000" cy="5203825"/>
          </a:xfrm>
          <a:custGeom>
            <a:avLst/>
            <a:gdLst/>
            <a:ahLst/>
            <a:cxnLst/>
            <a:rect l="0" t="0" r="r" b="b"/>
            <a:pathLst>
              <a:path w="5760" h="3278">
                <a:moveTo>
                  <a:pt x="0" y="0"/>
                </a:moveTo>
                <a:lnTo>
                  <a:pt x="5760" y="0"/>
                </a:lnTo>
                <a:lnTo>
                  <a:pt x="5760" y="3090"/>
                </a:lnTo>
                <a:lnTo>
                  <a:pt x="4817" y="3090"/>
                </a:lnTo>
                <a:lnTo>
                  <a:pt x="4637" y="3270"/>
                </a:lnTo>
                <a:lnTo>
                  <a:pt x="4637" y="3270"/>
                </a:lnTo>
                <a:lnTo>
                  <a:pt x="4633" y="3272"/>
                </a:lnTo>
                <a:lnTo>
                  <a:pt x="4627" y="3275"/>
                </a:lnTo>
                <a:lnTo>
                  <a:pt x="4621" y="3278"/>
                </a:lnTo>
                <a:lnTo>
                  <a:pt x="4616" y="3278"/>
                </a:lnTo>
                <a:lnTo>
                  <a:pt x="4610" y="3278"/>
                </a:lnTo>
                <a:lnTo>
                  <a:pt x="4605" y="3275"/>
                </a:lnTo>
                <a:lnTo>
                  <a:pt x="4599" y="3272"/>
                </a:lnTo>
                <a:lnTo>
                  <a:pt x="4595" y="3270"/>
                </a:lnTo>
                <a:lnTo>
                  <a:pt x="4415" y="3090"/>
                </a:lnTo>
                <a:lnTo>
                  <a:pt x="0" y="3090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ln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0000" y="2951396"/>
            <a:ext cx="10561418" cy="1468800"/>
          </a:xfrm>
        </p:spPr>
        <p:txBody>
          <a:bodyPr anchor="b"/>
          <a:lstStyle>
            <a:lvl1pPr algn="r">
              <a:defRPr sz="4800" b="1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0000" y="5281201"/>
            <a:ext cx="10561418" cy="433955"/>
          </a:xfrm>
        </p:spPr>
        <p:txBody>
          <a:bodyPr anchor="t">
            <a:noAutofit/>
          </a:bodyPr>
          <a:lstStyle>
            <a:lvl1pPr marL="0" indent="0" algn="r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093245-562D-40A8-9092-41204886D9FB}" type="datetimeFigureOut">
              <a:rPr lang="ru-RU" smtClean="0"/>
              <a:t>21.06.2022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39BB84-C9CB-45DA-9348-3F7A2F91C7E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994884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6"/>
          <p:cNvSpPr/>
          <p:nvPr/>
        </p:nvSpPr>
        <p:spPr bwMode="auto">
          <a:xfrm>
            <a:off x="0" y="0"/>
            <a:ext cx="12192000" cy="2185988"/>
          </a:xfrm>
          <a:custGeom>
            <a:avLst/>
            <a:gdLst/>
            <a:ahLst/>
            <a:cxn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ln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18712" y="2222287"/>
            <a:ext cx="5185873" cy="3638763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7415" y="2222287"/>
            <a:ext cx="5194583" cy="3638764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093245-562D-40A8-9092-41204886D9FB}" type="datetimeFigureOut">
              <a:rPr lang="ru-RU" smtClean="0"/>
              <a:t>21.06.2022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39BB84-C9CB-45DA-9348-3F7A2F91C7E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07235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6"/>
          <p:cNvSpPr/>
          <p:nvPr/>
        </p:nvSpPr>
        <p:spPr bwMode="auto">
          <a:xfrm>
            <a:off x="0" y="0"/>
            <a:ext cx="12192000" cy="2185988"/>
          </a:xfrm>
          <a:custGeom>
            <a:avLst/>
            <a:gdLst/>
            <a:ahLst/>
            <a:cxn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ln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4728" y="2174875"/>
            <a:ext cx="5189857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4729" y="2751138"/>
            <a:ext cx="5189856" cy="3109913"/>
          </a:xfrm>
        </p:spPr>
        <p:txBody>
          <a:bodyPr anchor="t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7415" y="2174875"/>
            <a:ext cx="5194583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7415" y="2751138"/>
            <a:ext cx="5194583" cy="3109913"/>
          </a:xfrm>
        </p:spPr>
        <p:txBody>
          <a:bodyPr anchor="t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093245-562D-40A8-9092-41204886D9FB}" type="datetimeFigureOut">
              <a:rPr lang="ru-RU" smtClean="0"/>
              <a:t>21.06.2022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39BB84-C9CB-45DA-9348-3F7A2F91C7E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934252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6"/>
          <p:cNvSpPr/>
          <p:nvPr/>
        </p:nvSpPr>
        <p:spPr bwMode="auto">
          <a:xfrm>
            <a:off x="0" y="0"/>
            <a:ext cx="12192000" cy="2185988"/>
          </a:xfrm>
          <a:custGeom>
            <a:avLst/>
            <a:gdLst/>
            <a:ahLst/>
            <a:cxn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ln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093245-562D-40A8-9092-41204886D9FB}" type="datetimeFigureOut">
              <a:rPr lang="ru-RU" smtClean="0"/>
              <a:t>21.06.2022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39BB84-C9CB-45DA-9348-3F7A2F91C7E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30041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093245-562D-40A8-9092-41204886D9FB}" type="datetimeFigureOut">
              <a:rPr lang="ru-RU" smtClean="0"/>
              <a:t>21.06.2022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39BB84-C9CB-45DA-9348-3F7A2F91C7E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487085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6"/>
          <p:cNvSpPr>
            <a:spLocks noChangeAspect="1"/>
          </p:cNvSpPr>
          <p:nvPr/>
        </p:nvSpPr>
        <p:spPr bwMode="auto">
          <a:xfrm>
            <a:off x="1073151" y="446087"/>
            <a:ext cx="3547533" cy="1814651"/>
          </a:xfrm>
          <a:custGeom>
            <a:avLst/>
            <a:gdLst/>
            <a:ahLst/>
            <a:cxnLst/>
            <a:rect l="0" t="0" r="r" b="b"/>
            <a:pathLst>
              <a:path w="3384" h="2308">
                <a:moveTo>
                  <a:pt x="3340" y="0"/>
                </a:moveTo>
                <a:lnTo>
                  <a:pt x="44" y="0"/>
                </a:lnTo>
                <a:lnTo>
                  <a:pt x="44" y="0"/>
                </a:lnTo>
                <a:lnTo>
                  <a:pt x="34" y="0"/>
                </a:lnTo>
                <a:lnTo>
                  <a:pt x="26" y="4"/>
                </a:lnTo>
                <a:lnTo>
                  <a:pt x="20" y="8"/>
                </a:lnTo>
                <a:lnTo>
                  <a:pt x="12" y="12"/>
                </a:lnTo>
                <a:lnTo>
                  <a:pt x="8" y="20"/>
                </a:lnTo>
                <a:lnTo>
                  <a:pt x="4" y="26"/>
                </a:lnTo>
                <a:lnTo>
                  <a:pt x="0" y="34"/>
                </a:lnTo>
                <a:lnTo>
                  <a:pt x="0" y="44"/>
                </a:lnTo>
                <a:lnTo>
                  <a:pt x="0" y="2076"/>
                </a:lnTo>
                <a:lnTo>
                  <a:pt x="0" y="2076"/>
                </a:lnTo>
                <a:lnTo>
                  <a:pt x="0" y="2086"/>
                </a:lnTo>
                <a:lnTo>
                  <a:pt x="4" y="2094"/>
                </a:lnTo>
                <a:lnTo>
                  <a:pt x="8" y="2100"/>
                </a:lnTo>
                <a:lnTo>
                  <a:pt x="12" y="2108"/>
                </a:lnTo>
                <a:lnTo>
                  <a:pt x="20" y="2112"/>
                </a:lnTo>
                <a:lnTo>
                  <a:pt x="26" y="2116"/>
                </a:lnTo>
                <a:lnTo>
                  <a:pt x="34" y="2120"/>
                </a:lnTo>
                <a:lnTo>
                  <a:pt x="44" y="2120"/>
                </a:lnTo>
                <a:lnTo>
                  <a:pt x="474" y="2120"/>
                </a:lnTo>
                <a:lnTo>
                  <a:pt x="650" y="2296"/>
                </a:lnTo>
                <a:lnTo>
                  <a:pt x="650" y="2296"/>
                </a:lnTo>
                <a:lnTo>
                  <a:pt x="656" y="2300"/>
                </a:lnTo>
                <a:lnTo>
                  <a:pt x="664" y="2304"/>
                </a:lnTo>
                <a:lnTo>
                  <a:pt x="672" y="2308"/>
                </a:lnTo>
                <a:lnTo>
                  <a:pt x="680" y="2308"/>
                </a:lnTo>
                <a:lnTo>
                  <a:pt x="688" y="2308"/>
                </a:lnTo>
                <a:lnTo>
                  <a:pt x="696" y="2304"/>
                </a:lnTo>
                <a:lnTo>
                  <a:pt x="704" y="2300"/>
                </a:lnTo>
                <a:lnTo>
                  <a:pt x="710" y="2296"/>
                </a:lnTo>
                <a:lnTo>
                  <a:pt x="886" y="2120"/>
                </a:lnTo>
                <a:lnTo>
                  <a:pt x="3340" y="2120"/>
                </a:lnTo>
                <a:lnTo>
                  <a:pt x="3340" y="2120"/>
                </a:lnTo>
                <a:lnTo>
                  <a:pt x="3350" y="2120"/>
                </a:lnTo>
                <a:lnTo>
                  <a:pt x="3358" y="2116"/>
                </a:lnTo>
                <a:lnTo>
                  <a:pt x="3364" y="2112"/>
                </a:lnTo>
                <a:lnTo>
                  <a:pt x="3372" y="2108"/>
                </a:lnTo>
                <a:lnTo>
                  <a:pt x="3376" y="2100"/>
                </a:lnTo>
                <a:lnTo>
                  <a:pt x="3380" y="2094"/>
                </a:lnTo>
                <a:lnTo>
                  <a:pt x="3384" y="2086"/>
                </a:lnTo>
                <a:lnTo>
                  <a:pt x="3384" y="2076"/>
                </a:lnTo>
                <a:lnTo>
                  <a:pt x="3384" y="44"/>
                </a:lnTo>
                <a:lnTo>
                  <a:pt x="3384" y="44"/>
                </a:lnTo>
                <a:lnTo>
                  <a:pt x="3384" y="34"/>
                </a:lnTo>
                <a:lnTo>
                  <a:pt x="3380" y="26"/>
                </a:lnTo>
                <a:lnTo>
                  <a:pt x="3376" y="20"/>
                </a:lnTo>
                <a:lnTo>
                  <a:pt x="3372" y="12"/>
                </a:lnTo>
                <a:lnTo>
                  <a:pt x="3364" y="8"/>
                </a:lnTo>
                <a:lnTo>
                  <a:pt x="3358" y="4"/>
                </a:lnTo>
                <a:lnTo>
                  <a:pt x="3350" y="0"/>
                </a:lnTo>
                <a:lnTo>
                  <a:pt x="3340" y="0"/>
                </a:lnTo>
                <a:lnTo>
                  <a:pt x="3340" y="0"/>
                </a:lnTo>
                <a:close/>
              </a:path>
            </a:pathLst>
          </a:custGeom>
          <a:ln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73151" y="446088"/>
            <a:ext cx="3547533" cy="1618396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55633" y="446088"/>
            <a:ext cx="6252633" cy="5414963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3151" y="2260738"/>
            <a:ext cx="3547533" cy="360031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093245-562D-40A8-9092-41204886D9FB}" type="datetimeFigureOut">
              <a:rPr lang="ru-RU" smtClean="0"/>
              <a:t>21.06.2022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39BB84-C9CB-45DA-9348-3F7A2F91C7E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646079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4728" y="727522"/>
            <a:ext cx="4852988" cy="1617163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9" name="Picture Placeholder 11"/>
          <p:cNvSpPr>
            <a:spLocks noGrp="1" noChangeAspect="1"/>
          </p:cNvSpPr>
          <p:nvPr>
            <p:ph type="pic" sz="quarter" idx="13"/>
          </p:nvPr>
        </p:nvSpPr>
        <p:spPr bwMode="auto">
          <a:xfrm>
            <a:off x="6098117" y="0"/>
            <a:ext cx="6093883" cy="6858000"/>
          </a:xfrm>
          <a:custGeom>
            <a:avLst/>
            <a:gdLst/>
            <a:ahLst/>
            <a:cxnLst/>
            <a:rect l="0" t="0" r="r" b="b"/>
            <a:pathLst>
              <a:path w="2879" h="4320">
                <a:moveTo>
                  <a:pt x="183" y="0"/>
                </a:moveTo>
                <a:lnTo>
                  <a:pt x="183" y="1197"/>
                </a:lnTo>
                <a:lnTo>
                  <a:pt x="8" y="1372"/>
                </a:lnTo>
                <a:lnTo>
                  <a:pt x="8" y="1372"/>
                </a:lnTo>
                <a:lnTo>
                  <a:pt x="6" y="1376"/>
                </a:lnTo>
                <a:lnTo>
                  <a:pt x="3" y="1382"/>
                </a:lnTo>
                <a:lnTo>
                  <a:pt x="0" y="1387"/>
                </a:lnTo>
                <a:lnTo>
                  <a:pt x="0" y="1393"/>
                </a:lnTo>
                <a:lnTo>
                  <a:pt x="0" y="1399"/>
                </a:lnTo>
                <a:lnTo>
                  <a:pt x="3" y="1404"/>
                </a:lnTo>
                <a:lnTo>
                  <a:pt x="6" y="1410"/>
                </a:lnTo>
                <a:lnTo>
                  <a:pt x="8" y="1414"/>
                </a:lnTo>
                <a:lnTo>
                  <a:pt x="183" y="1589"/>
                </a:lnTo>
                <a:lnTo>
                  <a:pt x="183" y="4320"/>
                </a:lnTo>
                <a:lnTo>
                  <a:pt x="2879" y="4320"/>
                </a:lnTo>
                <a:lnTo>
                  <a:pt x="2879" y="0"/>
                </a:lnTo>
                <a:lnTo>
                  <a:pt x="183" y="0"/>
                </a:lnTo>
                <a:close/>
              </a:path>
            </a:pathLst>
          </a:custGeom>
          <a:noFill/>
          <a:ln w="9525">
            <a:solidFill>
              <a:schemeClr val="tx2"/>
            </a:solidFill>
            <a:round/>
            <a:headEnd/>
            <a:tailEnd/>
          </a:ln>
          <a:effectLst/>
        </p:spPr>
        <p:txBody>
          <a:bodyPr wrap="square" numCol="1" anchor="t" anchorCtr="0" compatLnSpc="1">
            <a:prstTxWarp prst="textNoShape">
              <a:avLst/>
            </a:prstTxWarp>
            <a:normAutofit/>
          </a:bodyPr>
          <a:lstStyle>
            <a:lvl1pPr algn="ctr">
              <a:buFontTx/>
              <a:buNone/>
              <a:defRPr sz="1400"/>
            </a:lvl1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4728" y="2344684"/>
            <a:ext cx="4852988" cy="3516365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3885810" y="6041362"/>
            <a:ext cx="976879" cy="365125"/>
          </a:xfrm>
        </p:spPr>
        <p:txBody>
          <a:bodyPr/>
          <a:lstStyle/>
          <a:p>
            <a:fld id="{5B093245-562D-40A8-9092-41204886D9FB}" type="datetimeFigureOut">
              <a:rPr lang="ru-RU" smtClean="0"/>
              <a:t>21.06.2022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590396" y="6041362"/>
            <a:ext cx="3295413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4862689" y="5915888"/>
            <a:ext cx="1062155" cy="490599"/>
          </a:xfrm>
        </p:spPr>
        <p:txBody>
          <a:bodyPr/>
          <a:lstStyle/>
          <a:p>
            <a:fld id="{7039BB84-C9CB-45DA-9348-3F7A2F91C7E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139584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10000" y="447188"/>
            <a:ext cx="10571998" cy="970450"/>
          </a:xfrm>
          <a:prstGeom prst="rect">
            <a:avLst/>
          </a:prstGeom>
          <a:effectLst>
            <a:outerShdw blurRad="50800" dir="14400000">
              <a:srgbClr val="000000">
                <a:alpha val="60000"/>
              </a:srgbClr>
            </a:outerShdw>
          </a:effectLst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0000" y="2184401"/>
            <a:ext cx="10563285" cy="3674397"/>
          </a:xfrm>
          <a:prstGeom prst="rect">
            <a:avLst/>
          </a:prstGeom>
          <a:effectLst>
            <a:outerShdw blurRad="50800" dir="14400000">
              <a:srgbClr val="000000">
                <a:alpha val="40000"/>
              </a:srgbClr>
            </a:outerShdw>
          </a:effectLst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1514" y="6041362"/>
            <a:ext cx="864432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900">
                <a:solidFill>
                  <a:schemeClr val="tx1"/>
                </a:solidFill>
              </a:defRPr>
            </a:lvl1pPr>
          </a:lstStyle>
          <a:p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334626" y="6041362"/>
            <a:ext cx="1343706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900">
                <a:solidFill>
                  <a:schemeClr val="tx1"/>
                </a:solidFill>
              </a:defRPr>
            </a:lvl1pPr>
          </a:lstStyle>
          <a:p>
            <a:fld id="{5B093245-562D-40A8-9092-41204886D9FB}" type="datetimeFigureOut">
              <a:rPr lang="ru-RU" smtClean="0"/>
              <a:t>21.06.2022</a:t>
            </a:fld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678331" y="5915888"/>
            <a:ext cx="1062155" cy="490599"/>
          </a:xfrm>
          <a:prstGeom prst="rect">
            <a:avLst/>
          </a:prstGeom>
        </p:spPr>
        <p:txBody>
          <a:bodyPr vert="horz" lIns="91440" tIns="45720" rIns="91440" bIns="10800" rtlCol="0" anchor="b"/>
          <a:lstStyle>
            <a:lvl1pPr algn="r">
              <a:defRPr sz="2000">
                <a:solidFill>
                  <a:schemeClr val="accent1"/>
                </a:solidFill>
              </a:defRPr>
            </a:lvl1pPr>
          </a:lstStyle>
          <a:p>
            <a:fld id="{7039BB84-C9CB-45DA-9348-3F7A2F91C7E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96940320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  <p:sldLayoutId id="2147483708" r:id="rId12"/>
    <p:sldLayoutId id="2147483709" r:id="rId13"/>
    <p:sldLayoutId id="2147483710" r:id="rId14"/>
  </p:sldLayoutIdLst>
  <p:txStyles>
    <p:titleStyle>
      <a:lvl1pPr algn="l" defTabSz="457200" rtl="0" eaLnBrk="1" latinLnBrk="0" hangingPunct="1">
        <a:spcBef>
          <a:spcPct val="0"/>
        </a:spcBef>
        <a:buNone/>
        <a:defRPr sz="4000" b="1" kern="1200">
          <a:solidFill>
            <a:srgbClr val="FEFEFE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4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28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8pPr>
      <a:lvl9pPr marL="36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hyperlink" Target="http://nbuday.ru/" TargetMode="Externa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7.jpg"/><Relationship Id="rId5" Type="http://schemas.openxmlformats.org/officeDocument/2006/relationships/image" Target="../media/image6.jpg"/><Relationship Id="rId4" Type="http://schemas.openxmlformats.org/officeDocument/2006/relationships/image" Target="../media/image5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F7F67A34-613F-48FB-99B3-30D8A1F2BA2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8598"/>
            <a:ext cx="12192000" cy="6866597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C8BFA3C-5A55-4F75-B79E-DD9C3BA82D3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742536"/>
            <a:ext cx="9144000" cy="2387600"/>
          </a:xfrm>
        </p:spPr>
        <p:txBody>
          <a:bodyPr>
            <a:normAutofit fontScale="90000"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Специфика эмоциональной сферы и чувств у детей с нарушенным зрением</a:t>
            </a:r>
            <a:endParaRPr lang="ru-RU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799979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F94143B-07A7-41EE-9081-B81331A82E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0" y="4413739"/>
            <a:ext cx="5919044" cy="2676378"/>
          </a:xfrm>
        </p:spPr>
        <p:txBody>
          <a:bodyPr/>
          <a:lstStyle/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Когда ребенок поступает в школу, то возникает значимое личностное новообразование - </a:t>
            </a:r>
            <a:r>
              <a:rPr lang="ru-RU" sz="2400" dirty="0">
                <a:solidFill>
                  <a:schemeClr val="accent5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внутренняя позиция школьника</a:t>
            </a: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которая обеспечивает направленность ребенка на учебу, его эмоционально положительное отношение к школе, стремление соответствовать образцу «хорошего ученика». Если важнейшие потребности ребенка, отражающие позицию школьника, не удовлетворены, он может переживать устойчивое эмоциональное неблагополучие, выражающееся в ожидании постоянного неуспеха в школе, плохого отношения к себе со стороны педагогов и одноклассников, в боязни школы, нежелании посещать ее.</a:t>
            </a:r>
            <a:br>
              <a:rPr lang="ru-RU" sz="1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sz="1800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4014FD62-7B39-420E-87B6-08C235E4D8A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448" y="351693"/>
            <a:ext cx="5958552" cy="51980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865390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D21C128-F0C5-4D1E-8219-A0B86546E9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3562" y="2419643"/>
            <a:ext cx="6983501" cy="4248443"/>
          </a:xfrm>
        </p:spPr>
        <p:txBody>
          <a:bodyPr/>
          <a:lstStyle/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Распространено мнение о том, что слепые менее эмоциональны, более спокойны и уравновешенны, чем зрячие люди. Это впечатление объясняется отсутствием отражения их переживания в мимике, жестах, позах. Однако речь их интонационно выразительна. Слепой человек хорошо ориентируется в эмоциональных состояниях собеседника по экспрессивным признакам речи; адекватно оценивает такие качества личности, как активность, доминантность, тревожность.</a:t>
            </a:r>
            <a:br>
              <a:rPr lang="ru-RU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sz="2000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55E7DBBF-5B9C-43B0-A58B-772575AD9AF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7063" y="2419643"/>
            <a:ext cx="4510571" cy="33829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425411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C079102-2CCC-4264-A497-EA6E558168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56603" y="4023360"/>
            <a:ext cx="10833358" cy="2518116"/>
          </a:xfrm>
        </p:spPr>
        <p:txBody>
          <a:bodyPr/>
          <a:lstStyle/>
          <a:p>
            <a:r>
              <a:rPr lang="ru-RU" sz="2200" dirty="0">
                <a:latin typeface="Times New Roman" panose="02020603050405020304" pitchFamily="18" charset="0"/>
                <a:ea typeface="Calibri" panose="020F0502020204030204" pitchFamily="34" charset="0"/>
              </a:rPr>
              <a:t>На формирование личностных качеств у слепых и слабовидящих значительное влияние оказывает социально-психологический микроклимат (в семье, школе, ближайшем окружении), который часто характеризуется излишне сочувственным отношением, созданием щадящего режима, ограничением их деятельности и активности, </a:t>
            </a:r>
            <a:r>
              <a:rPr lang="ru-RU" sz="22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гиперопекой</a:t>
            </a:r>
            <a:r>
              <a:rPr lang="ru-RU" sz="2200" dirty="0">
                <a:latin typeface="Times New Roman" panose="02020603050405020304" pitchFamily="18" charset="0"/>
                <a:ea typeface="Calibri" panose="020F0502020204030204" pitchFamily="34" charset="0"/>
              </a:rPr>
              <a:t>. Это приучает детей к пассивности, инертности, зависимости, неверию в свои силы, осознанию себя инвалидами. Следствием этого становятся неадекватная требовательность к обществу, школе, семье, иждивенческие настроения</a:t>
            </a:r>
            <a:endParaRPr lang="ru-RU" sz="2200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4025571A-9CD4-40CE-819E-F65EF3A8B9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4500" y="0"/>
            <a:ext cx="8763000" cy="37982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256555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484206B-D3FF-4B87-89FD-71A1FF7702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sz="3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целом, развитие личности и эмоционально-волевой сферы детей с нарушениями зрения зависит от их собственных усилий по преодолению неблагоприятного воздействия биологического дефекта и само по себе является условием успешной социальной адаптации.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90659305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4CD0245-167B-427A-9626-FAB53433BE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55077"/>
            <a:ext cx="10515600" cy="5802922"/>
          </a:xfrm>
        </p:spPr>
        <p:txBody>
          <a:bodyPr>
            <a:normAutofit/>
          </a:bodyPr>
          <a:lstStyle/>
          <a:p>
            <a:pPr indent="449580"/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</a:rPr>
              <a:t>Список литературы: </a:t>
            </a:r>
            <a:r>
              <a:rPr lang="ru-RU" sz="2000" dirty="0">
                <a:solidFill>
                  <a:schemeClr val="accent1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</a:rPr>
              <a:t>          </a:t>
            </a:r>
            <a:br>
              <a:rPr lang="ru-RU" sz="1600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 panose="020B0604020202020204" pitchFamily="34" charset="0"/>
              </a:rPr>
            </a:br>
            <a:r>
              <a:rPr lang="ru-RU" sz="2000" dirty="0">
                <a:solidFill>
                  <a:schemeClr val="accent1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</a:rPr>
              <a:t>1. </a:t>
            </a:r>
            <a:r>
              <a:rPr lang="ru-RU" sz="2000" dirty="0" err="1">
                <a:solidFill>
                  <a:schemeClr val="accent1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</a:rPr>
              <a:t>Будай</a:t>
            </a:r>
            <a:r>
              <a:rPr lang="ru-RU" sz="2000" dirty="0">
                <a:solidFill>
                  <a:schemeClr val="accent1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</a:rPr>
              <a:t> Н. Н.  Особенности коррекции эмоционально-волевой сферы детей с нарушениями зрения. Источник: </a:t>
            </a:r>
            <a:r>
              <a:rPr lang="ru-RU" sz="2000" u="sng" dirty="0">
                <a:solidFill>
                  <a:schemeClr val="accent1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http://nbuday.ru/</a:t>
            </a:r>
            <a:r>
              <a:rPr lang="ru-RU" sz="2000" dirty="0">
                <a:solidFill>
                  <a:schemeClr val="accent1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</a:rPr>
              <a:t>.</a:t>
            </a:r>
            <a:br>
              <a:rPr lang="ru-RU" sz="1600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 panose="020B0604020202020204" pitchFamily="34" charset="0"/>
              </a:rPr>
            </a:br>
            <a:r>
              <a:rPr lang="ru-RU" sz="2000" dirty="0">
                <a:solidFill>
                  <a:schemeClr val="accent1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</a:rPr>
              <a:t>2. </a:t>
            </a:r>
            <a:r>
              <a:rPr lang="ru-RU" sz="2000" dirty="0" err="1">
                <a:solidFill>
                  <a:schemeClr val="accent1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</a:rPr>
              <a:t>Гаспарова</a:t>
            </a:r>
            <a:r>
              <a:rPr lang="ru-RU" sz="2000" dirty="0">
                <a:solidFill>
                  <a:schemeClr val="accent1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</a:rPr>
              <a:t>, Е. Эмоции ребенка раннего возраста в игре / Е. </a:t>
            </a:r>
            <a:r>
              <a:rPr lang="ru-RU" sz="2000" dirty="0" err="1">
                <a:solidFill>
                  <a:schemeClr val="accent1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</a:rPr>
              <a:t>Гаспарова</a:t>
            </a:r>
            <a:r>
              <a:rPr lang="ru-RU" sz="2000" dirty="0">
                <a:solidFill>
                  <a:schemeClr val="accent1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</a:rPr>
              <a:t> // Дошкольное воспитание. – 1981. – № 10. – С. 61-64.</a:t>
            </a:r>
            <a:br>
              <a:rPr lang="ru-RU" sz="1600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 panose="020B0604020202020204" pitchFamily="34" charset="0"/>
              </a:rPr>
            </a:br>
            <a:r>
              <a:rPr lang="ru-RU" sz="2000" dirty="0">
                <a:solidFill>
                  <a:schemeClr val="accent1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</a:rPr>
              <a:t>3. Ермаков, В. П. Развитие, обучение и воспитание детей с нарушением зрения / В. П. Ермаков, Г. А. Якунин. – М. : Просвещение, 1990. – 222 с.</a:t>
            </a:r>
            <a:br>
              <a:rPr lang="ru-RU" sz="1600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 panose="020B0604020202020204" pitchFamily="34" charset="0"/>
              </a:rPr>
            </a:br>
            <a:r>
              <a:rPr lang="ru-RU" sz="2000" dirty="0">
                <a:solidFill>
                  <a:schemeClr val="accent1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</a:rPr>
              <a:t>4. Захаров, А. И. Как помочь нашим детям избавиться от страха / А. И. Захаров. – СПб. : «Речь», 1995. – 158 с.</a:t>
            </a:r>
            <a:br>
              <a:rPr lang="ru-RU" sz="1600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 panose="020B0604020202020204" pitchFamily="34" charset="0"/>
              </a:rPr>
            </a:br>
            <a:r>
              <a:rPr lang="ru-RU" sz="2000" dirty="0">
                <a:solidFill>
                  <a:schemeClr val="accent1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</a:rPr>
              <a:t>5. </a:t>
            </a:r>
            <a:r>
              <a:rPr lang="ru-RU" sz="2000" dirty="0" err="1">
                <a:solidFill>
                  <a:schemeClr val="accent1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</a:rPr>
              <a:t>Крайникова</a:t>
            </a:r>
            <a:r>
              <a:rPr lang="ru-RU" sz="2000" dirty="0">
                <a:solidFill>
                  <a:schemeClr val="accent1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</a:rPr>
              <a:t> Т.А. Психологическая поддержка эмоционального развития первоклассников на этапе адаптации к школьному обучению.: </a:t>
            </a:r>
            <a:r>
              <a:rPr lang="ru-RU" sz="2000" dirty="0" err="1">
                <a:solidFill>
                  <a:schemeClr val="accent1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</a:rPr>
              <a:t>Автореф</a:t>
            </a:r>
            <a:r>
              <a:rPr lang="ru-RU" sz="2000" dirty="0">
                <a:solidFill>
                  <a:schemeClr val="accent1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</a:rPr>
              <a:t>. </a:t>
            </a:r>
            <a:r>
              <a:rPr lang="ru-RU" sz="2000" dirty="0" err="1">
                <a:solidFill>
                  <a:schemeClr val="accent1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</a:rPr>
              <a:t>дис</a:t>
            </a:r>
            <a:r>
              <a:rPr lang="ru-RU" sz="2000" dirty="0">
                <a:solidFill>
                  <a:schemeClr val="accent1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</a:rPr>
              <a:t>. … канд. психол. наук. Ставрополь, 2007.</a:t>
            </a:r>
            <a:br>
              <a:rPr lang="ru-RU" sz="1600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 panose="020B0604020202020204" pitchFamily="34" charset="0"/>
              </a:rPr>
            </a:br>
            <a:r>
              <a:rPr lang="ru-RU" sz="2000" dirty="0">
                <a:solidFill>
                  <a:schemeClr val="accent1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</a:rPr>
              <a:t>6. Махортова Г.Х. Зависимость эмоциональных переживаний детей старшего дошкольного и младшего школьного возраста от характера внутрисемейных отношений.: </a:t>
            </a:r>
            <a:r>
              <a:rPr lang="ru-RU" sz="2000" dirty="0" err="1">
                <a:solidFill>
                  <a:schemeClr val="accent1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</a:rPr>
              <a:t>Автореф</a:t>
            </a:r>
            <a:r>
              <a:rPr lang="ru-RU" sz="2000" dirty="0">
                <a:solidFill>
                  <a:schemeClr val="accent1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</a:rPr>
              <a:t>. </a:t>
            </a:r>
            <a:r>
              <a:rPr lang="ru-RU" sz="2000" dirty="0" err="1">
                <a:solidFill>
                  <a:schemeClr val="accent1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</a:rPr>
              <a:t>дис</a:t>
            </a:r>
            <a:r>
              <a:rPr lang="ru-RU" sz="2000" dirty="0">
                <a:solidFill>
                  <a:schemeClr val="accent1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</a:rPr>
              <a:t>. … канд. психол. наук. Москва, 2007.</a:t>
            </a:r>
            <a:br>
              <a:rPr lang="ru-RU" sz="1600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 panose="020B0604020202020204" pitchFamily="34" charset="0"/>
              </a:rPr>
            </a:br>
            <a:r>
              <a:rPr lang="ru-RU" sz="2000" dirty="0">
                <a:solidFill>
                  <a:schemeClr val="accent1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</a:rPr>
              <a:t>7.Подласый, И. П. Курс лекций по коррекционной педагогике / И. П. </a:t>
            </a:r>
            <a:r>
              <a:rPr lang="ru-RU" sz="2000" dirty="0" err="1">
                <a:solidFill>
                  <a:schemeClr val="accent1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</a:rPr>
              <a:t>Подласый</a:t>
            </a:r>
            <a:r>
              <a:rPr lang="ru-RU" sz="2000" dirty="0">
                <a:solidFill>
                  <a:schemeClr val="accent1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</a:rPr>
              <a:t>. – М. : ВЛАДОС, 2002. – 352 с.</a:t>
            </a:r>
            <a:br>
              <a:rPr lang="ru-RU" sz="1600" dirty="0">
                <a:solidFill>
                  <a:srgbClr val="000000"/>
                </a:solidFill>
                <a:latin typeface="Arial" panose="020B0604020202020204" pitchFamily="34" charset="0"/>
              </a:rPr>
            </a:b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244634758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4293945-D893-4C0D-B4E6-A0DF58A830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3895" y="453367"/>
            <a:ext cx="11497993" cy="1499748"/>
          </a:xfrm>
        </p:spPr>
        <p:txBody>
          <a:bodyPr>
            <a:noAutofit/>
          </a:bodyPr>
          <a:lstStyle/>
          <a:p>
            <a:pPr algn="just"/>
            <a:r>
              <a:rPr lang="ru-RU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Специальные исследования таких отечественных ученых как Л.И. </a:t>
            </a:r>
            <a:r>
              <a:rPr lang="ru-RU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Божович</a:t>
            </a:r>
            <a:r>
              <a:rPr lang="ru-RU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Л.С. Выготский, А.В. Запорожец, А.Р. </a:t>
            </a:r>
            <a:r>
              <a:rPr lang="ru-RU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Лурия</a:t>
            </a:r>
            <a:r>
              <a:rPr lang="ru-RU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Д.Б. Эльконин и др., свидетельствуют о том, что психическое здоровье ребенка определяется его эмоциональным благополучием. Среди эмоций детей нередко существенное место занимают не только положительные, но и отрицательные эмоции, негативно влияющие как на общий психологический настрой ребенка, так и на его деятельность, в том числе учебную.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4FE5F3B7-79E9-4E5F-A60A-2B77E78AA20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3121" y="3611562"/>
            <a:ext cx="3083834" cy="2673498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7005C29F-DCF0-4F9D-9565-0088BB47E05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46567" y="2109918"/>
            <a:ext cx="2407480" cy="3003288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05F58ABD-A3BD-4A54-BB2A-2830DD3F968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87115" y="3819379"/>
            <a:ext cx="2417769" cy="2943371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4DC5019C-76A6-42FA-9199-2208966E8D0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6821" y="2032546"/>
            <a:ext cx="2488611" cy="3819378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111A6396-02B8-42B5-9976-EF3D76416C9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45432" y="3611562"/>
            <a:ext cx="2488611" cy="31605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397022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9FD52F7-E0FD-40F8-B69F-E75B41504A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3117" y="3777176"/>
            <a:ext cx="10515600" cy="2954215"/>
          </a:xfrm>
        </p:spPr>
        <p:txBody>
          <a:bodyPr>
            <a:no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Н.Н. </a:t>
            </a:r>
            <a:r>
              <a:rPr lang="ru-RU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Будай</a:t>
            </a: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в дифференциации детей без нарушений зрения и слуха и с нарушениями отмечает, что дети с нарушениями зрения имеют следующую специфику: у детей отмечается повышенный личностный уровень тревожности, дети имеют слабо развитую эмоционально-волевую сферу, плохо соотносят эмоцию с выражением мимики, недостаточно компетентны в проявлении эмоций, слабо понимают мимические проявления эмоций других людей, недостаточная или слабо развитая рефлексия.</a:t>
            </a:r>
            <a:endParaRPr lang="ru-RU" sz="2400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C9A2BE1C-77C5-498F-B5AE-F2CD547AEC2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88122" y="0"/>
            <a:ext cx="4407877" cy="3533212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1F9DAE97-7D9E-44E7-A225-4DB8084543F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71714" y="-1"/>
            <a:ext cx="3855720" cy="3673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593588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225A35F-DE7B-4DC7-99C1-F567F3208B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0167" y="182880"/>
            <a:ext cx="6330461" cy="6527409"/>
          </a:xfrm>
        </p:spPr>
        <p:txBody>
          <a:bodyPr>
            <a:norm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2400" b="1" dirty="0">
                <a:solidFill>
                  <a:schemeClr val="accent3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психологической литературе выделятся следующие особенности эмоциональной сферы детей с нарушением зрения:</a:t>
            </a:r>
            <a:br>
              <a:rPr lang="ru-RU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br>
              <a:rPr lang="ru-RU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1. Представление о жестах находятся на низком уровне. Вследствие снижения остроты зрения они пользуются жестами в случаях уточнения информации, указания направления действия, то есть в качестве вспомогательного средства. Спонтанно, на основе подражания жесты без словесных обозначений усваиваются и используются детьми очень медленно и некачественно, что указывает на возможность и необходимость обучения детей жестам.</a:t>
            </a:r>
            <a:br>
              <a:rPr lang="ru-RU" sz="1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sz="1800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2606507C-2F52-4D90-BFCA-D5BE20073BC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29620" y="2024575"/>
            <a:ext cx="4685714" cy="4685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752017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5E88EDB-35CA-42D1-9289-3B77BED465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32320" y="1688123"/>
            <a:ext cx="5059680" cy="5008099"/>
          </a:xfrm>
        </p:spPr>
        <p:txBody>
          <a:bodyPr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2. У детей с нарушением зрения наблюдается бедность мимики. Выражение эмоций и определение их модальностей у таких детей находящихся на более низком уровне, чем у нормально видящих сверстников. Это свидетельствует о том, что они имеют малый чувствительный опыт переживания эмоциональных состояний. У них наблюдается </a:t>
            </a:r>
            <a:r>
              <a:rPr lang="ru-RU" sz="22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амимичность</a:t>
            </a:r>
            <a:r>
              <a:rPr lang="ru-RU" sz="2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лица, отсутствие ощущений выразительных движений.</a:t>
            </a:r>
            <a:endParaRPr lang="ru-RU" sz="2200" dirty="0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CFD4A0EE-83C9-4D78-9921-8684C6A5997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9151" y="2007845"/>
            <a:ext cx="6893169" cy="4575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446968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BC562FF-A24F-4E1B-88AD-636F9EC021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6609" y="1"/>
            <a:ext cx="11732456" cy="1730326"/>
          </a:xfrm>
        </p:spPr>
        <p:txBody>
          <a:bodyPr/>
          <a:lstStyle/>
          <a:p>
            <a:pPr algn="just"/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Дошкольники с неполноценным зрением, плохо ориентируясь в элементах выразительных движений тела и не умея использовать крупную моторику для выражения своего настроения, своих желаний, не обращают внимания на пантомимику других людей. Они видят в движениях и позах лишь практические действия, направленные на выполнении какой-либо деятельности.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0ECBD441-1CFA-40DB-8F2C-2F43A8B7BC6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2568" y="2208627"/>
            <a:ext cx="7646863" cy="42906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248121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B362241-A0C6-417C-9A38-5F11530C77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0001" y="5060853"/>
            <a:ext cx="10571998" cy="2071468"/>
          </a:xfrm>
        </p:spPr>
        <p:txBody>
          <a:bodyPr/>
          <a:lstStyle/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 первой группе относятся дети с нарушением зрения </a:t>
            </a:r>
            <a:r>
              <a:rPr lang="ru-RU" sz="2800" dirty="0">
                <a:solidFill>
                  <a:schemeClr val="accent6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неуравновешенные</a:t>
            </a: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легко возбудимые; безудержность эмоций часто становится причиной </a:t>
            </a:r>
            <a:r>
              <a:rPr lang="ru-RU" sz="20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дезорганизованности</a:t>
            </a: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их деятельности. При возникновении конфликтов со сверстниками эмоции данной категории детей часто проявляются в аффектах: вспышках гнева, обиде, нередко сопровождаются слезами, грубостью, драками. Наблюдаются сопутствующие вегетативные изменения: покраснение кожи, усиление потоотделения и т. п. Негативные эмоциональные реакции: быстро вспыхивая, быстро угасают.</a:t>
            </a:r>
            <a:br>
              <a:rPr lang="ru-RU" sz="1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sz="1800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FF2ADE81-95B7-4F1B-9498-99EFB17A451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3710" y="0"/>
            <a:ext cx="6255116" cy="45297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829479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7B300A8-C6F1-4696-BC39-77052BD413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5422" y="1"/>
            <a:ext cx="11086576" cy="1997612"/>
          </a:xfrm>
        </p:spPr>
        <p:txBody>
          <a:bodyPr/>
          <a:lstStyle/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Вторую группу составляют дети с нарушениями зрения с устойчивым </a:t>
            </a:r>
            <a:r>
              <a:rPr lang="ru-RU" sz="2400" dirty="0">
                <a:solidFill>
                  <a:schemeClr val="accent5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негативным отношением к общению</a:t>
            </a:r>
            <a:r>
              <a:rPr lang="ru-RU" sz="2400" dirty="0">
                <a:solidFill>
                  <a:schemeClr val="accent6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У них обида, недовольство, неприязнь надолго сохраняются в памяти, но при их проявлении дети более сдержанны. Для таких детей характерно обособленность, они избегают общения. Эмоциональное неблагополучие часто сопряжено с нежеланием посещать детский сад, с неудовлетворенностью отношениями с воспитателями или сверстниками.</a:t>
            </a:r>
            <a:endParaRPr lang="ru-RU" sz="2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26A4D0E7-9A9B-49F5-90AE-E1D0B250F99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0002" y="1997613"/>
            <a:ext cx="4563856" cy="4586067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EFAF948C-C566-43AD-A6CC-9DE4A52D80A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67987" y="2546252"/>
            <a:ext cx="5375484" cy="41928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934359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AF12798F-F304-4F6B-AD04-5231BC5F88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27701" y="2004645"/>
            <a:ext cx="3164299" cy="4635305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01A68FB-7007-4D48-8059-CBBC3690FD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5090" y="855151"/>
            <a:ext cx="10571998" cy="5784799"/>
          </a:xfrm>
        </p:spPr>
        <p:txBody>
          <a:bodyPr/>
          <a:lstStyle/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И. П. </a:t>
            </a:r>
            <a:r>
              <a:rPr lang="ru-RU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Подласый</a:t>
            </a: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обращает внимание на выводы ученых о том, что повышенная тревожность рождает избыточные потребности, то есть защитные механизмы, в которых не нуждается нормально развивающийся ребенок, но которые необходимы тревожному, чтобы уровнять его тревогу с защитой против нее. Автор, выделил общие </a:t>
            </a:r>
            <a:r>
              <a:rPr lang="ru-RU" sz="2800" dirty="0">
                <a:solidFill>
                  <a:schemeClr val="accent5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признаки тревожности </a:t>
            </a: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 детей с нарушением зрения:</a:t>
            </a:r>
            <a:b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br>
              <a:rPr lang="ru-RU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повышенная возбудимость, напряженность, закрытость;</a:t>
            </a:r>
            <a:br>
              <a:rPr lang="ru-RU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страх перед всем новым, необычным;</a:t>
            </a:r>
            <a:br>
              <a:rPr lang="ru-RU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неуверенность в себе, заниженная самооценка</a:t>
            </a:r>
            <a:br>
              <a:rPr lang="ru-RU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ожидание неприятностей, неудач;</a:t>
            </a:r>
            <a:br>
              <a:rPr lang="ru-RU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стремление выполнить работу как можно лучше, чтобы не ругали;</a:t>
            </a:r>
            <a:br>
              <a:rPr lang="ru-RU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безынициативность, пассивность;</a:t>
            </a:r>
            <a:br>
              <a:rPr lang="ru-RU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склонность помнить больше плохое, чем хорошее;</a:t>
            </a:r>
            <a:br>
              <a:rPr lang="ru-RU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боязнь общения с новыми людьми;</a:t>
            </a:r>
            <a:br>
              <a:rPr lang="ru-RU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неумение владеть своими чувствами, нытье, плаксивость.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2614083794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Цитаты">
  <a:themeElements>
    <a:clrScheme name="Цитаты">
      <a:dk1>
        <a:sysClr val="windowText" lastClr="000000"/>
      </a:dk1>
      <a:lt1>
        <a:sysClr val="window" lastClr="FFFFFF"/>
      </a:lt1>
      <a:dk2>
        <a:srgbClr val="212121"/>
      </a:dk2>
      <a:lt2>
        <a:srgbClr val="636363"/>
      </a:lt2>
      <a:accent1>
        <a:srgbClr val="00C6BB"/>
      </a:accent1>
      <a:accent2>
        <a:srgbClr val="6FEBA0"/>
      </a:accent2>
      <a:accent3>
        <a:srgbClr val="B6DF5E"/>
      </a:accent3>
      <a:accent4>
        <a:srgbClr val="EFB251"/>
      </a:accent4>
      <a:accent5>
        <a:srgbClr val="EF755F"/>
      </a:accent5>
      <a:accent6>
        <a:srgbClr val="ED515C"/>
      </a:accent6>
      <a:hlink>
        <a:srgbClr val="8F8F8F"/>
      </a:hlink>
      <a:folHlink>
        <a:srgbClr val="A5A5A5"/>
      </a:folHlink>
    </a:clrScheme>
    <a:fontScheme name="Цитаты">
      <a:maj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Цитаты">
      <a:fillStyleLst>
        <a:solidFill>
          <a:schemeClr val="phClr"/>
        </a:solidFill>
        <a:gradFill rotWithShape="1">
          <a:gsLst>
            <a:gs pos="0">
              <a:schemeClr val="phClr">
                <a:tint val="80000"/>
                <a:lumMod val="105000"/>
              </a:schemeClr>
            </a:gs>
            <a:gs pos="100000">
              <a:schemeClr val="phClr">
                <a:tint val="90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98000"/>
                <a:lumMod val="102000"/>
              </a:schemeClr>
              <a:schemeClr val="phClr">
                <a:shade val="98000"/>
                <a:lumMod val="98000"/>
              </a:schemeClr>
            </a:duotone>
          </a:blip>
          <a:tile tx="0" ty="0" sx="100000" sy="100000" flip="none" algn="tl"/>
        </a:blipFill>
      </a:fillStyleLst>
      <a:lnStyleLst>
        <a:ln w="9525" cap="rnd" cmpd="sng" algn="ctr">
          <a:solidFill>
            <a:schemeClr val="phClr"/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innerShdw blurRad="63500" dist="25400" dir="13500000">
              <a:srgbClr val="000000">
                <a:alpha val="75000"/>
              </a:srgbClr>
            </a:inn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</a:schemeClr>
            </a:gs>
            <a:gs pos="100000">
              <a:schemeClr val="phClr">
                <a:tint val="84000"/>
                <a:shade val="84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4000"/>
                <a:shade val="90000"/>
                <a:satMod val="120000"/>
                <a:lumMod val="90000"/>
              </a:schemeClr>
            </a:gs>
            <a:gs pos="100000">
              <a:schemeClr val="phClr"/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Quotable" id="{39EC5628-30ED-4578-ACD8-9820EDB8E15A}" vid="{6F3559E9-1A4C-49D8-94D4-F41003531C4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Цитаты</Template>
  <TotalTime>72</TotalTime>
  <Words>1166</Words>
  <Application>Microsoft Office PowerPoint</Application>
  <PresentationFormat>Широкоэкранный</PresentationFormat>
  <Paragraphs>14</Paragraphs>
  <Slides>14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20" baseType="lpstr">
      <vt:lpstr>Arial</vt:lpstr>
      <vt:lpstr>Calibri</vt:lpstr>
      <vt:lpstr>Century Gothic</vt:lpstr>
      <vt:lpstr>Times New Roman</vt:lpstr>
      <vt:lpstr>Wingdings 2</vt:lpstr>
      <vt:lpstr>Цитаты</vt:lpstr>
      <vt:lpstr>Специфика эмоциональной сферы и чувств у детей с нарушенным зрением</vt:lpstr>
      <vt:lpstr>Специальные исследования таких отечественных ученых как Л.И. Божович, Л.С. Выготский, А.В. Запорожец, А.Р. Лурия, Д.Б. Эльконин и др., свидетельствуют о том, что психическое здоровье ребенка определяется его эмоциональным благополучием. Среди эмоций детей нередко существенное место занимают не только положительные, но и отрицательные эмоции, негативно влияющие как на общий психологический настрой ребенка, так и на его деятельность, в том числе учебную.</vt:lpstr>
      <vt:lpstr>Н.Н. Будай в дифференциации детей без нарушений зрения и слуха и с нарушениями отмечает, что дети с нарушениями зрения имеют следующую специфику: у детей отмечается повышенный личностный уровень тревожности, дети имеют слабо развитую эмоционально-волевую сферу, плохо соотносят эмоцию с выражением мимики, недостаточно компетентны в проявлении эмоций, слабо понимают мимические проявления эмоций других людей, недостаточная или слабо развитая рефлексия.</vt:lpstr>
      <vt:lpstr>В психологической литературе выделятся следующие особенности эмоциональной сферы детей с нарушением зрения:  1. Представление о жестах находятся на низком уровне. Вследствие снижения остроты зрения они пользуются жестами в случаях уточнения информации, указания направления действия, то есть в качестве вспомогательного средства. Спонтанно, на основе подражания жесты без словесных обозначений усваиваются и используются детьми очень медленно и некачественно, что указывает на возможность и необходимость обучения детей жестам. </vt:lpstr>
      <vt:lpstr>2. У детей с нарушением зрения наблюдается бедность мимики. Выражение эмоций и определение их модальностей у таких детей находящихся на более низком уровне, чем у нормально видящих сверстников. Это свидетельствует о том, что они имеют малый чувствительный опыт переживания эмоциональных состояний. У них наблюдается амимичность лица, отсутствие ощущений выразительных движений.</vt:lpstr>
      <vt:lpstr>3. Дошкольники с неполноценным зрением, плохо ориентируясь в элементах выразительных движений тела и не умея использовать крупную моторику для выражения своего настроения, своих желаний, не обращают внимания на пантомимику других людей. Они видят в движениях и позах лишь практические действия, направленные на выполнении какой-либо деятельности.</vt:lpstr>
      <vt:lpstr>К первой группе относятся дети с нарушением зрения неуравновешенные, легко возбудимые; безудержность эмоций часто становится причиной дезорганизованности их деятельности. При возникновении конфликтов со сверстниками эмоции данной категории детей часто проявляются в аффектах: вспышках гнева, обиде, нередко сопровождаются слезами, грубостью, драками. Наблюдаются сопутствующие вегетативные изменения: покраснение кожи, усиление потоотделения и т. п. Негативные эмоциональные реакции: быстро вспыхивая, быстро угасают. </vt:lpstr>
      <vt:lpstr>Вторую группу составляют дети с нарушениями зрения с устойчивым негативным отношением к общению. У них обида, недовольство, неприязнь надолго сохраняются в памяти, но при их проявлении дети более сдержанны. Для таких детей характерно обособленность, они избегают общения. Эмоциональное неблагополучие часто сопряжено с нежеланием посещать детский сад, с неудовлетворенностью отношениями с воспитателями или сверстниками.</vt:lpstr>
      <vt:lpstr>И. П. Подласый обращает внимание на выводы ученых о том, что повышенная тревожность рождает избыточные потребности, то есть защитные механизмы, в которых не нуждается нормально развивающийся ребенок, но которые необходимы тревожному, чтобы уровнять его тревогу с защитой против нее. Автор, выделил общие признаки тревожности у детей с нарушением зрения:  - повышенная возбудимость, напряженность, закрытость; - страх перед всем новым, необычным; - неуверенность в себе, заниженная самооценка - ожидание неприятностей, неудач; - стремление выполнить работу как можно лучше, чтобы не ругали; - безынициативность, пассивность; - склонность помнить больше плохое, чем хорошее; - боязнь общения с новыми людьми; - неумение владеть своими чувствами, нытье, плаксивость.</vt:lpstr>
      <vt:lpstr>Когда ребенок поступает в школу, то возникает значимое личностное новообразование - внутренняя позиция школьника, которая обеспечивает направленность ребенка на учебу, его эмоционально положительное отношение к школе, стремление соответствовать образцу «хорошего ученика». Если важнейшие потребности ребенка, отражающие позицию школьника, не удовлетворены, он может переживать устойчивое эмоциональное неблагополучие, выражающееся в ожидании постоянного неуспеха в школе, плохого отношения к себе со стороны педагогов и одноклассников, в боязни школы, нежелании посещать ее. </vt:lpstr>
      <vt:lpstr>Распространено мнение о том, что слепые менее эмоциональны, более спокойны и уравновешенны, чем зрячие люди. Это впечатление объясняется отсутствием отражения их переживания в мимике, жестах, позах. Однако речь их интонационно выразительна. Слепой человек хорошо ориентируется в эмоциональных состояниях собеседника по экспрессивным признакам речи; адекватно оценивает такие качества личности, как активность, доминантность, тревожность. </vt:lpstr>
      <vt:lpstr>На формирование личностных качеств у слепых и слабовидящих значительное влияние оказывает социально-психологический микроклимат (в семье, школе, ближайшем окружении), который часто характеризуется излишне сочувственным отношением, созданием щадящего режима, ограничением их деятельности и активности, гиперопекой. Это приучает детей к пассивности, инертности, зависимости, неверию в свои силы, осознанию себя инвалидами. Следствием этого становятся неадекватная требовательность к обществу, школе, семье, иждивенческие настроения</vt:lpstr>
      <vt:lpstr>В целом, развитие личности и эмоционально-волевой сферы детей с нарушениями зрения зависит от их собственных усилий по преодолению неблагоприятного воздействия биологического дефекта и само по себе является условием успешной социальной адаптации.</vt:lpstr>
      <vt:lpstr>Список литературы:            1. Будай Н. Н.  Особенности коррекции эмоционально-волевой сферы детей с нарушениями зрения. Источник: http://nbuday.ru/. 2. Гаспарова, Е. Эмоции ребенка раннего возраста в игре / Е. Гаспарова // Дошкольное воспитание. – 1981. – № 10. – С. 61-64. 3. Ермаков, В. П. Развитие, обучение и воспитание детей с нарушением зрения / В. П. Ермаков, Г. А. Якунин. – М. : Просвещение, 1990. – 222 с. 4. Захаров, А. И. Как помочь нашим детям избавиться от страха / А. И. Захаров. – СПб. : «Речь», 1995. – 158 с. 5. Крайникова Т.А. Психологическая поддержка эмоционального развития первоклассников на этапе адаптации к школьному обучению.: Автореф. дис. … канд. психол. наук. Ставрополь, 2007. 6. Махортова Г.Х. Зависимость эмоциональных переживаний детей старшего дошкольного и младшего школьного возраста от характера внутрисемейных отношений.: Автореф. дис. … канд. психол. наук. Москва, 2007. 7.Подласый, И. П. Курс лекций по коррекционной педагогике / И. П. Подласый. – М. : ВЛАДОС, 2002. – 352 с.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Специфика эмоциональной сферы и чувств у детей с нарушенным зрением</dc:title>
  <dc:creator>Юля</dc:creator>
  <cp:lastModifiedBy>Юля</cp:lastModifiedBy>
  <cp:revision>28</cp:revision>
  <dcterms:created xsi:type="dcterms:W3CDTF">2022-06-21T09:53:14Z</dcterms:created>
  <dcterms:modified xsi:type="dcterms:W3CDTF">2022-06-21T11:05:24Z</dcterms:modified>
</cp:coreProperties>
</file>