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9" r:id="rId13"/>
    <p:sldId id="283" r:id="rId14"/>
    <p:sldId id="282" r:id="rId15"/>
    <p:sldId id="270" r:id="rId16"/>
    <p:sldId id="271" r:id="rId17"/>
    <p:sldId id="272" r:id="rId18"/>
    <p:sldId id="284" r:id="rId19"/>
    <p:sldId id="273" r:id="rId20"/>
    <p:sldId id="281" r:id="rId21"/>
    <p:sldId id="274" r:id="rId22"/>
    <p:sldId id="275" r:id="rId23"/>
    <p:sldId id="276" r:id="rId24"/>
    <p:sldId id="277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зарубежные мульфильмы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мальчики</c:v>
                </c:pt>
                <c:pt idx="1">
                  <c:v>девочки</c:v>
                </c:pt>
                <c:pt idx="2">
                  <c:v>взрослые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отечественные мультфильмы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мальчики</c:v>
                </c:pt>
                <c:pt idx="1">
                  <c:v>девочки</c:v>
                </c:pt>
                <c:pt idx="2">
                  <c:v>взрослые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9</c:v>
                </c:pt>
                <c:pt idx="2">
                  <c:v>12</c:v>
                </c:pt>
              </c:numCache>
            </c:numRef>
          </c:val>
        </c:ser>
        <c:overlap val="100"/>
        <c:axId val="133280896"/>
        <c:axId val="133282432"/>
      </c:barChart>
      <c:catAx>
        <c:axId val="133280896"/>
        <c:scaling>
          <c:orientation val="minMax"/>
        </c:scaling>
        <c:axPos val="b"/>
        <c:tickLblPos val="nextTo"/>
        <c:crossAx val="133282432"/>
        <c:crosses val="autoZero"/>
        <c:auto val="1"/>
        <c:lblAlgn val="ctr"/>
        <c:lblOffset val="100"/>
      </c:catAx>
      <c:valAx>
        <c:axId val="133282432"/>
        <c:scaling>
          <c:orientation val="minMax"/>
        </c:scaling>
        <c:axPos val="l"/>
        <c:majorGridlines/>
        <c:numFmt formatCode="General" sourceLinked="1"/>
        <c:tickLblPos val="nextTo"/>
        <c:crossAx val="1332808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DF71A-55F5-438D-A4DA-1A8EBA691893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DDCC6-2937-4DAB-8B57-E72855C29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DDCC6-2937-4DAB-8B57-E72855C29F3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DDCC6-2937-4DAB-8B57-E72855C29F3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D1714DE-B5FC-4E81-91BF-3A0D5AE7A4AE}" type="datetimeFigureOut">
              <a:rPr lang="ru-RU" smtClean="0"/>
              <a:pPr/>
              <a:t>10.04.2014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045F4B2-1607-4C57-B9C3-1FA008EDB8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88;&#1086;&#1077;&#1082;&#1090;%20&#1084;&#1091;&#1083;&#1100;&#1090;&#1092;&#1080;&#1083;&#1100;&#1084;%20(3)\&#1056;&#1099;&#1078;&#1080;&#1081;%20&#1082;&#1086;&#1090;.wmv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3071810"/>
            <a:ext cx="6143668" cy="189436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Проект 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«Секреты создания мультфильмов»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5003322"/>
            <a:ext cx="6072230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 ученица 3 «б» класса МБОУ Полевского городского округа «СОШ №17»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Рубцова Арина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Художник-мультипликатор, кинорежиссёр, актёр, сценарист и продюсер Уолт Дисней.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i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14347" y="1507564"/>
            <a:ext cx="3803359" cy="3278758"/>
          </a:xfrm>
        </p:spPr>
      </p:pic>
      <p:pic>
        <p:nvPicPr>
          <p:cNvPr id="5122" name="Picture 2" descr="C:\Users\User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1857388" cy="2283674"/>
          </a:xfrm>
          <a:prstGeom prst="rect">
            <a:avLst/>
          </a:prstGeom>
          <a:noFill/>
        </p:spPr>
      </p:pic>
      <p:pic>
        <p:nvPicPr>
          <p:cNvPr id="5123" name="Picture 3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500570"/>
            <a:ext cx="2908479" cy="2214578"/>
          </a:xfrm>
          <a:prstGeom prst="rect">
            <a:avLst/>
          </a:prstGeom>
          <a:noFill/>
        </p:spPr>
      </p:pic>
      <p:pic>
        <p:nvPicPr>
          <p:cNvPr id="5124" name="Picture 4" descr="C:\Users\User\Desktop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95682" y="3714752"/>
            <a:ext cx="3143272" cy="2357454"/>
          </a:xfrm>
          <a:prstGeom prst="rect">
            <a:avLst/>
          </a:prstGeom>
          <a:noFill/>
        </p:spPr>
      </p:pic>
      <p:pic>
        <p:nvPicPr>
          <p:cNvPr id="5125" name="Picture 5" descr="C:\Users\User\Desktop\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35" y="1571612"/>
            <a:ext cx="2571769" cy="1928826"/>
          </a:xfrm>
          <a:prstGeom prst="rect">
            <a:avLst/>
          </a:prstGeom>
          <a:noFill/>
        </p:spPr>
      </p:pic>
      <p:pic>
        <p:nvPicPr>
          <p:cNvPr id="5126" name="Picture 6" descr="C:\Users\User\Desktop\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6564" y="3429000"/>
            <a:ext cx="1600212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 1936 году  создана мультипликационная студия "</a:t>
            </a:r>
            <a:r>
              <a:rPr lang="ru-RU" b="1" dirty="0" err="1" smtClean="0">
                <a:solidFill>
                  <a:schemeClr val="tx1"/>
                </a:solidFill>
              </a:rPr>
              <a:t>Союзмультфильм</a:t>
            </a:r>
            <a:r>
              <a:rPr lang="ru-RU" b="1" dirty="0" smtClean="0">
                <a:solidFill>
                  <a:schemeClr val="tx1"/>
                </a:solidFill>
              </a:rPr>
              <a:t>» 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3071802" y="1500174"/>
            <a:ext cx="3714776" cy="928694"/>
          </a:xfrm>
        </p:spPr>
      </p:pic>
      <p:pic>
        <p:nvPicPr>
          <p:cNvPr id="6146" name="Picture 2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483906"/>
            <a:ext cx="2523190" cy="1873656"/>
          </a:xfrm>
          <a:prstGeom prst="rect">
            <a:avLst/>
          </a:prstGeom>
          <a:noFill/>
        </p:spPr>
      </p:pic>
      <p:pic>
        <p:nvPicPr>
          <p:cNvPr id="6148" name="Picture 4" descr="C:\Users\User\Desktop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2385878"/>
            <a:ext cx="1857388" cy="2465559"/>
          </a:xfrm>
          <a:prstGeom prst="rect">
            <a:avLst/>
          </a:prstGeom>
          <a:noFill/>
        </p:spPr>
      </p:pic>
      <p:pic>
        <p:nvPicPr>
          <p:cNvPr id="6149" name="Picture 5" descr="C:\Users\User\Desktop\i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358194"/>
            <a:ext cx="2797512" cy="1856756"/>
          </a:xfrm>
          <a:prstGeom prst="rect">
            <a:avLst/>
          </a:prstGeom>
          <a:noFill/>
        </p:spPr>
      </p:pic>
      <p:pic>
        <p:nvPicPr>
          <p:cNvPr id="6150" name="Picture 6" descr="C:\Users\User\Desktop\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69" y="3286124"/>
            <a:ext cx="2988489" cy="1785950"/>
          </a:xfrm>
          <a:prstGeom prst="rect">
            <a:avLst/>
          </a:prstGeom>
          <a:noFill/>
        </p:spPr>
      </p:pic>
      <p:pic>
        <p:nvPicPr>
          <p:cNvPr id="6151" name="Picture 7" descr="C:\Users\User\Desktop\i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48055" y="4857760"/>
            <a:ext cx="2666987" cy="2000240"/>
          </a:xfrm>
          <a:prstGeom prst="rect">
            <a:avLst/>
          </a:prstGeom>
          <a:noFill/>
        </p:spPr>
      </p:pic>
      <p:pic>
        <p:nvPicPr>
          <p:cNvPr id="6152" name="Picture 8" descr="C:\Users\User\Desktop\i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14414" y="5143501"/>
            <a:ext cx="2143140" cy="1607355"/>
          </a:xfrm>
          <a:prstGeom prst="rect">
            <a:avLst/>
          </a:prstGeom>
          <a:noFill/>
        </p:spPr>
      </p:pic>
      <p:pic>
        <p:nvPicPr>
          <p:cNvPr id="6153" name="Picture 9" descr="C:\Users\User\Desktop\i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86512" y="5143511"/>
            <a:ext cx="2143140" cy="1607355"/>
          </a:xfrm>
          <a:prstGeom prst="rect">
            <a:avLst/>
          </a:prstGeom>
          <a:noFill/>
        </p:spPr>
      </p:pic>
      <p:pic>
        <p:nvPicPr>
          <p:cNvPr id="6154" name="Picture 10" descr="C:\Users\User\Desktop\i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19810" y="1142984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1"/>
                </a:solidFill>
              </a:rPr>
              <a:t>Классификация мультфильмов</a:t>
            </a:r>
            <a:r>
              <a:rPr lang="ru-RU" b="1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857232"/>
            <a:ext cx="5786478" cy="61436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продолжительности: </a:t>
            </a:r>
            <a:r>
              <a:rPr lang="ru-RU" dirty="0" smtClean="0"/>
              <a:t>короткометражные – до 45 мин, </a:t>
            </a:r>
          </a:p>
          <a:p>
            <a:r>
              <a:rPr lang="ru-RU" dirty="0" smtClean="0"/>
              <a:t>полнометражные – больше 45 мин.</a:t>
            </a:r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по возрастному интересу:</a:t>
            </a:r>
          </a:p>
          <a:p>
            <a:r>
              <a:rPr lang="ru-RU" dirty="0" smtClean="0"/>
              <a:t>для детей, </a:t>
            </a:r>
          </a:p>
          <a:p>
            <a:r>
              <a:rPr lang="ru-RU" dirty="0" smtClean="0"/>
              <a:t>для взрослых, </a:t>
            </a:r>
          </a:p>
          <a:p>
            <a:r>
              <a:rPr lang="ru-RU" dirty="0" smtClean="0"/>
              <a:t>для подростков (</a:t>
            </a:r>
            <a:r>
              <a:rPr lang="ru-RU" dirty="0" err="1" smtClean="0"/>
              <a:t>аниме</a:t>
            </a:r>
            <a:r>
              <a:rPr lang="ru-RU" dirty="0" smtClean="0"/>
              <a:t>).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6866" name="Picture 2" descr="C:\Users\User\Desktop\1368125604_590928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929066"/>
            <a:ext cx="3524252" cy="2643189"/>
          </a:xfrm>
          <a:prstGeom prst="rect">
            <a:avLst/>
          </a:prstGeom>
          <a:noFill/>
        </p:spPr>
      </p:pic>
      <p:pic>
        <p:nvPicPr>
          <p:cNvPr id="36867" name="Picture 3" descr="C:\Users\User\Desktop\i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19281" y="1500174"/>
            <a:ext cx="3051831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Классификация</a:t>
            </a:r>
            <a:r>
              <a:rPr lang="ru-RU" b="1" dirty="0" smtClean="0">
                <a:solidFill>
                  <a:schemeClr val="tx1"/>
                </a:solidFill>
              </a:rPr>
              <a:t> мультфильмов: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3657600" cy="48863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цели:</a:t>
            </a:r>
          </a:p>
          <a:p>
            <a:r>
              <a:rPr lang="ru-RU" dirty="0" smtClean="0"/>
              <a:t>Образовательные,</a:t>
            </a:r>
          </a:p>
          <a:p>
            <a:r>
              <a:rPr lang="ru-RU" dirty="0" smtClean="0"/>
              <a:t>Воспитательные,</a:t>
            </a:r>
          </a:p>
          <a:p>
            <a:r>
              <a:rPr lang="ru-RU" dirty="0" smtClean="0"/>
              <a:t>Развивающие,</a:t>
            </a:r>
          </a:p>
          <a:p>
            <a:r>
              <a:rPr lang="ru-RU" dirty="0" smtClean="0"/>
              <a:t>Обучающие,</a:t>
            </a:r>
          </a:p>
          <a:p>
            <a:r>
              <a:rPr lang="ru-RU" dirty="0" smtClean="0"/>
              <a:t>Познавательные,</a:t>
            </a:r>
          </a:p>
          <a:p>
            <a:r>
              <a:rPr lang="ru-RU" dirty="0" smtClean="0"/>
              <a:t>Развлекательные и другие…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 технологическому процессу</a:t>
            </a:r>
            <a:r>
              <a:rPr lang="ru-RU" dirty="0" smtClean="0"/>
              <a:t>:</a:t>
            </a:r>
          </a:p>
          <a:p>
            <a:r>
              <a:rPr lang="ru-RU" dirty="0" smtClean="0"/>
              <a:t>Рисованные,</a:t>
            </a:r>
          </a:p>
          <a:p>
            <a:r>
              <a:rPr lang="ru-RU" dirty="0" smtClean="0"/>
              <a:t>Кукольные,</a:t>
            </a:r>
          </a:p>
          <a:p>
            <a:r>
              <a:rPr lang="ru-RU" dirty="0" smtClean="0"/>
              <a:t>Пластилиновые,</a:t>
            </a:r>
          </a:p>
          <a:p>
            <a:r>
              <a:rPr lang="ru-RU" dirty="0" smtClean="0"/>
              <a:t>Компьютерные,</a:t>
            </a:r>
          </a:p>
          <a:p>
            <a:r>
              <a:rPr lang="ru-RU" dirty="0" smtClean="0"/>
              <a:t>Порошковые,</a:t>
            </a:r>
          </a:p>
          <a:p>
            <a:r>
              <a:rPr lang="ru-RU" dirty="0" smtClean="0"/>
              <a:t>Песочные,</a:t>
            </a:r>
          </a:p>
          <a:p>
            <a:r>
              <a:rPr lang="ru-RU" dirty="0" err="1" smtClean="0"/>
              <a:t>лего</a:t>
            </a:r>
            <a:r>
              <a:rPr lang="ru-RU" dirty="0" smtClean="0"/>
              <a:t> и другие.</a:t>
            </a:r>
          </a:p>
          <a:p>
            <a:endParaRPr lang="ru-RU" dirty="0"/>
          </a:p>
        </p:txBody>
      </p:sp>
      <p:pic>
        <p:nvPicPr>
          <p:cNvPr id="5" name="Picture 4" descr="C:\Users\User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786322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Социологический опрос.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Процесс   создания   пластилинового  мультфильма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Изучение процесса создания мультфильма в сети Интернет.</a:t>
            </a:r>
          </a:p>
          <a:p>
            <a:endParaRPr lang="ru-RU" dirty="0" smtClean="0"/>
          </a:p>
          <a:p>
            <a:r>
              <a:rPr lang="ru-RU" dirty="0" smtClean="0"/>
              <a:t>Написание  сценария  мультфильма.</a:t>
            </a:r>
          </a:p>
          <a:p>
            <a:endParaRPr lang="ru-RU" dirty="0" smtClean="0"/>
          </a:p>
          <a:p>
            <a:r>
              <a:rPr lang="ru-RU" dirty="0" smtClean="0"/>
              <a:t>Разработка  персонажей.</a:t>
            </a:r>
          </a:p>
          <a:p>
            <a:endParaRPr lang="ru-RU" dirty="0" smtClean="0"/>
          </a:p>
          <a:p>
            <a:r>
              <a:rPr lang="ru-RU" dirty="0" smtClean="0"/>
              <a:t>Изготовление декораций.</a:t>
            </a:r>
            <a:endParaRPr lang="ru-RU" dirty="0"/>
          </a:p>
        </p:txBody>
      </p:sp>
      <p:pic>
        <p:nvPicPr>
          <p:cNvPr id="8194" name="Picture 2" descr="C:\Users\User\Desktop\SDC1368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000240"/>
            <a:ext cx="4590777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Съёмка мультфильма в домашних условиях.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Настройка  фотоаппарата.</a:t>
            </a:r>
          </a:p>
          <a:p>
            <a:endParaRPr lang="ru-RU" dirty="0" smtClean="0"/>
          </a:p>
          <a:p>
            <a:r>
              <a:rPr lang="ru-RU" dirty="0" smtClean="0"/>
              <a:t>Установка фотоаппарата.</a:t>
            </a:r>
          </a:p>
          <a:p>
            <a:endParaRPr lang="ru-RU" dirty="0" smtClean="0"/>
          </a:p>
          <a:p>
            <a:r>
              <a:rPr lang="ru-RU" dirty="0" smtClean="0"/>
              <a:t>Выбор   высоты   и   наклона.</a:t>
            </a:r>
          </a:p>
          <a:p>
            <a:endParaRPr lang="ru-RU" dirty="0"/>
          </a:p>
        </p:txBody>
      </p:sp>
      <p:pic>
        <p:nvPicPr>
          <p:cNvPr id="9218" name="Picture 2" descr="C:\Users\User\Desktop\15032014181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1694" y="2034751"/>
            <a:ext cx="5002271" cy="37517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Полезные советы при съёмке.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2714620"/>
            <a:ext cx="4302280" cy="3786214"/>
          </a:xfrm>
        </p:spPr>
        <p:txBody>
          <a:bodyPr>
            <a:normAutofit/>
          </a:bodyPr>
          <a:lstStyle/>
          <a:p>
            <a:r>
              <a:rPr lang="ru-RU" dirty="0" smtClean="0"/>
              <a:t>Фотоаппарат закреплён. Штатив не шевелится.</a:t>
            </a:r>
          </a:p>
          <a:p>
            <a:r>
              <a:rPr lang="ru-RU" dirty="0" smtClean="0"/>
              <a:t> Двигать фигуры нужно "чуть-чуть" и в нужном направлении.  Фигурки на экране могут двигаться одновременно.</a:t>
            </a:r>
          </a:p>
          <a:p>
            <a:endParaRPr lang="ru-RU" dirty="0"/>
          </a:p>
        </p:txBody>
      </p:sp>
      <p:pic>
        <p:nvPicPr>
          <p:cNvPr id="10242" name="Picture 2" descr="C:\Users\User\Desktop\1503201418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3714776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Полезные советы при съёмке.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Необходимо следить, чтобы во время съемки в кадре не было никаких лишних деталей – главным образом ничьих рук.</a:t>
            </a:r>
          </a:p>
          <a:p>
            <a:r>
              <a:rPr lang="ru-RU" dirty="0" smtClean="0"/>
              <a:t> Важно! Съёмочная площадка и фотоаппарат должны сохранять своё положение в течение всей съёмки.  Нельзя двигать штатив и фотоаппарат на нём.</a:t>
            </a:r>
            <a:endParaRPr lang="ru-RU" dirty="0"/>
          </a:p>
        </p:txBody>
      </p:sp>
      <p:pic>
        <p:nvPicPr>
          <p:cNvPr id="5" name="Picture 3" descr="C:\Users\User\Desktop\15032014181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4674" y="2137637"/>
            <a:ext cx="4044977" cy="3034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Обработка фильма с помощью  программы </a:t>
            </a:r>
            <a:r>
              <a:rPr lang="ru-RU" b="1" dirty="0" err="1" smtClean="0">
                <a:solidFill>
                  <a:schemeClr val="tx1"/>
                </a:solidFill>
              </a:rPr>
              <a:t>Windows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Movie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Maker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Перенести фотографии на компьютер.</a:t>
            </a:r>
          </a:p>
          <a:p>
            <a:endParaRPr lang="ru-RU" dirty="0" smtClean="0"/>
          </a:p>
          <a:p>
            <a:r>
              <a:rPr lang="ru-RU" dirty="0" smtClean="0"/>
              <a:t>Обработка специальной программой </a:t>
            </a:r>
            <a:r>
              <a:rPr lang="ru-RU" dirty="0" err="1" smtClean="0"/>
              <a:t>Windows</a:t>
            </a:r>
            <a:r>
              <a:rPr lang="ru-RU" dirty="0" smtClean="0"/>
              <a:t> </a:t>
            </a:r>
            <a:r>
              <a:rPr lang="ru-RU" dirty="0" err="1" smtClean="0"/>
              <a:t>Movie</a:t>
            </a:r>
            <a:r>
              <a:rPr lang="ru-RU" dirty="0" smtClean="0"/>
              <a:t> </a:t>
            </a:r>
            <a:r>
              <a:rPr lang="ru-RU" dirty="0" err="1" smtClean="0"/>
              <a:t>Maker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u="sng" dirty="0" smtClean="0"/>
              <a:t>Просмотр   мультфильма.</a:t>
            </a:r>
            <a:endParaRPr lang="ru-RU" dirty="0"/>
          </a:p>
        </p:txBody>
      </p:sp>
      <p:pic>
        <p:nvPicPr>
          <p:cNvPr id="11266" name="Picture 2" descr="C:\Users\User\Desktop\image_31.pn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97344" y="2075304"/>
            <a:ext cx="4575183" cy="3016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353328" cy="62261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Тема исследования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b="1" dirty="0" smtClean="0">
                <a:solidFill>
                  <a:schemeClr val="tx1"/>
                </a:solidFill>
              </a:rPr>
              <a:t>«Секреты создания мультфильмов».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Актуальность  исследования</a:t>
            </a:r>
            <a:r>
              <a:rPr lang="ru-RU" b="1" dirty="0" smtClean="0"/>
              <a:t>:</a:t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</a:rPr>
              <a:t>1)  Попробовать   создать   свой   собственный мультфильм;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2)  Данное  исследование  поможет привлечь  окружающих  к искусству мультипликации.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Цель моего исследования</a:t>
            </a:r>
            <a:r>
              <a:rPr lang="ru-RU" dirty="0" smtClean="0"/>
              <a:t>: </a:t>
            </a:r>
            <a:r>
              <a:rPr lang="ru-RU" b="1" dirty="0" smtClean="0">
                <a:solidFill>
                  <a:schemeClr val="tx1"/>
                </a:solidFill>
              </a:rPr>
              <a:t>раскрыть секреты создания мультфильмов.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Мультфильм.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ыжий кот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3000" y="1751013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Заключение.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Выводы:</a:t>
            </a:r>
          </a:p>
          <a:p>
            <a:r>
              <a:rPr lang="ru-RU" dirty="0" smtClean="0"/>
              <a:t>Популярность   мультфильмов не   угасает.</a:t>
            </a:r>
          </a:p>
          <a:p>
            <a:r>
              <a:rPr lang="ru-RU" dirty="0" smtClean="0"/>
              <a:t>Мультфильмы   можно   классифицировать.</a:t>
            </a:r>
          </a:p>
          <a:p>
            <a:r>
              <a:rPr lang="ru-RU" dirty="0" smtClean="0"/>
              <a:t>Можно  создать свой собственный мультфильм.</a:t>
            </a:r>
          </a:p>
          <a:p>
            <a:r>
              <a:rPr lang="ru-RU" b="1" u="sng" dirty="0" smtClean="0"/>
              <a:t>Выдвинутая в начале исследования гипотеза подтвердилась</a:t>
            </a:r>
            <a:r>
              <a:rPr lang="ru-RU" b="1" dirty="0" smtClean="0"/>
              <a:t>.</a:t>
            </a:r>
          </a:p>
          <a:p>
            <a:endParaRPr lang="ru-RU" dirty="0" smtClean="0"/>
          </a:p>
          <a:p>
            <a:endParaRPr lang="ru-RU" u="sng" dirty="0" smtClean="0"/>
          </a:p>
          <a:p>
            <a:endParaRPr lang="ru-RU" dirty="0"/>
          </a:p>
        </p:txBody>
      </p:sp>
      <p:pic>
        <p:nvPicPr>
          <p:cNvPr id="12290" name="Picture 2" descr="C:\Users\User\Desktop\SDC1369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857232"/>
            <a:ext cx="4438664" cy="3328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Использованные ресурсы: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43890" cy="4873752"/>
          </a:xfrm>
        </p:spPr>
        <p:txBody>
          <a:bodyPr/>
          <a:lstStyle/>
          <a:p>
            <a:pPr lvl="0"/>
            <a:r>
              <a:rPr lang="ru-RU" dirty="0" smtClean="0"/>
              <a:t>1.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smtClean="0"/>
              <a:t>www</a:t>
            </a:r>
            <a:r>
              <a:rPr lang="ru-RU" dirty="0" smtClean="0"/>
              <a:t>.</a:t>
            </a:r>
            <a:r>
              <a:rPr lang="en-US" dirty="0" err="1" smtClean="0"/>
              <a:t>myltik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/</a:t>
            </a:r>
            <a:r>
              <a:rPr lang="en-US" dirty="0" smtClean="0"/>
              <a:t>index</a:t>
            </a:r>
            <a:r>
              <a:rPr lang="ru-RU" dirty="0" smtClean="0"/>
              <a:t>.</a:t>
            </a:r>
            <a:r>
              <a:rPr lang="en-US" dirty="0" err="1" smtClean="0"/>
              <a:t>php</a:t>
            </a:r>
            <a:r>
              <a:rPr lang="ru-RU" dirty="0" smtClean="0"/>
              <a:t>?</a:t>
            </a:r>
            <a:r>
              <a:rPr lang="en-US" dirty="0" smtClean="0"/>
              <a:t>topic</a:t>
            </a:r>
            <a:r>
              <a:rPr lang="ru-RU" dirty="0" smtClean="0"/>
              <a:t>=</a:t>
            </a:r>
            <a:r>
              <a:rPr lang="en-US" dirty="0" err="1" smtClean="0"/>
              <a:t>interes</a:t>
            </a:r>
            <a:r>
              <a:rPr lang="ru-RU" dirty="0" smtClean="0"/>
              <a:t>/</a:t>
            </a:r>
            <a:r>
              <a:rPr lang="en-US" dirty="0" smtClean="0"/>
              <a:t>history</a:t>
            </a:r>
            <a:endParaRPr lang="ru-RU" dirty="0" smtClean="0"/>
          </a:p>
          <a:p>
            <a:pPr lvl="0"/>
            <a:r>
              <a:rPr lang="ru-RU" dirty="0" smtClean="0"/>
              <a:t>2. 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smtClean="0"/>
              <a:t>www</a:t>
            </a:r>
            <a:r>
              <a:rPr lang="ru-RU" dirty="0" smtClean="0"/>
              <a:t>.</a:t>
            </a:r>
            <a:r>
              <a:rPr lang="en-US" dirty="0" err="1" smtClean="0"/>
              <a:t>calend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/</a:t>
            </a:r>
            <a:r>
              <a:rPr lang="en-US" dirty="0" smtClean="0"/>
              <a:t>holidays</a:t>
            </a:r>
            <a:r>
              <a:rPr lang="ru-RU" dirty="0" smtClean="0"/>
              <a:t>/0/0/2273/</a:t>
            </a:r>
          </a:p>
          <a:p>
            <a:pPr lvl="0"/>
            <a:r>
              <a:rPr lang="ru-RU" dirty="0" smtClean="0"/>
              <a:t>3. 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err="1" smtClean="0"/>
              <a:t>sbblog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/</a:t>
            </a:r>
            <a:r>
              <a:rPr lang="en-US" dirty="0" smtClean="0"/>
              <a:t>tag</a:t>
            </a:r>
            <a:r>
              <a:rPr lang="ru-RU" dirty="0" smtClean="0"/>
              <a:t>/</a:t>
            </a:r>
            <a:r>
              <a:rPr lang="en-US" dirty="0" err="1" smtClean="0"/>
              <a:t>pervyj</a:t>
            </a:r>
            <a:r>
              <a:rPr lang="ru-RU" dirty="0" smtClean="0"/>
              <a:t>-</a:t>
            </a:r>
            <a:r>
              <a:rPr lang="en-US" dirty="0" err="1" smtClean="0"/>
              <a:t>multfilm</a:t>
            </a:r>
            <a:r>
              <a:rPr lang="ru-RU" dirty="0" smtClean="0"/>
              <a:t>/</a:t>
            </a:r>
          </a:p>
          <a:p>
            <a:pPr lvl="0"/>
            <a:r>
              <a:rPr lang="ru-RU" dirty="0" smtClean="0"/>
              <a:t>4. 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smtClean="0"/>
              <a:t>www</a:t>
            </a:r>
            <a:r>
              <a:rPr lang="ru-RU" dirty="0" smtClean="0"/>
              <a:t>.</a:t>
            </a:r>
            <a:r>
              <a:rPr lang="en-US" dirty="0" err="1" smtClean="0"/>
              <a:t>miruma</a:t>
            </a:r>
            <a:r>
              <a:rPr lang="ru-RU" dirty="0" smtClean="0"/>
              <a:t>.</a:t>
            </a:r>
            <a:r>
              <a:rPr lang="en-US" dirty="0" err="1" smtClean="0"/>
              <a:t>ru</a:t>
            </a:r>
            <a:r>
              <a:rPr lang="ru-RU" dirty="0" smtClean="0"/>
              <a:t>/</a:t>
            </a:r>
            <a:r>
              <a:rPr lang="en-US" dirty="0" err="1" smtClean="0"/>
              <a:t>uolt</a:t>
            </a:r>
            <a:r>
              <a:rPr lang="ru-RU" dirty="0" smtClean="0"/>
              <a:t>-</a:t>
            </a:r>
            <a:r>
              <a:rPr lang="en-US" dirty="0" err="1" smtClean="0"/>
              <a:t>disney</a:t>
            </a:r>
            <a:r>
              <a:rPr lang="ru-RU" dirty="0" smtClean="0"/>
              <a:t>/</a:t>
            </a:r>
          </a:p>
          <a:p>
            <a:pPr lvl="0"/>
            <a:r>
              <a:rPr lang="ru-RU" dirty="0" smtClean="0"/>
              <a:t>5. </a:t>
            </a:r>
            <a:r>
              <a:rPr lang="en-US" dirty="0" smtClean="0"/>
              <a:t>http</a:t>
            </a:r>
            <a:r>
              <a:rPr lang="ru-RU" dirty="0" smtClean="0"/>
              <a:t>://</a:t>
            </a:r>
            <a:r>
              <a:rPr lang="en-US" dirty="0" err="1" smtClean="0"/>
              <a:t>myltia</a:t>
            </a:r>
            <a:r>
              <a:rPr lang="ru-RU" dirty="0" smtClean="0"/>
              <a:t>.</a:t>
            </a:r>
            <a:r>
              <a:rPr lang="en-US" dirty="0" smtClean="0"/>
              <a:t>com</a:t>
            </a:r>
            <a:r>
              <a:rPr lang="ru-RU" dirty="0" smtClean="0"/>
              <a:t>/</a:t>
            </a:r>
            <a:r>
              <a:rPr lang="en-US" dirty="0" smtClean="0"/>
              <a:t>view</a:t>
            </a:r>
            <a:r>
              <a:rPr lang="ru-RU" dirty="0" smtClean="0"/>
              <a:t>_</a:t>
            </a:r>
            <a:r>
              <a:rPr lang="en-US" dirty="0" smtClean="0"/>
              <a:t>article</a:t>
            </a:r>
            <a:r>
              <a:rPr lang="ru-RU" dirty="0" smtClean="0"/>
              <a:t>.</a:t>
            </a:r>
            <a:r>
              <a:rPr lang="en-US" dirty="0" err="1" smtClean="0"/>
              <a:t>php</a:t>
            </a:r>
            <a:r>
              <a:rPr lang="ru-RU" dirty="0" smtClean="0"/>
              <a:t>?</a:t>
            </a:r>
            <a:r>
              <a:rPr lang="en-US" dirty="0" smtClean="0"/>
              <a:t>id</a:t>
            </a:r>
            <a:r>
              <a:rPr lang="ru-RU" dirty="0" smtClean="0"/>
              <a:t>=5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Приложение: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u="sng" dirty="0" smtClean="0"/>
              <a:t>Материалы</a:t>
            </a:r>
            <a:r>
              <a:rPr lang="ru-RU" dirty="0" smtClean="0"/>
              <a:t>, использованные для создания рисованного мультфильма по книге </a:t>
            </a:r>
            <a:r>
              <a:rPr lang="ru-RU" dirty="0" err="1" smtClean="0"/>
              <a:t>Т.Левановой</a:t>
            </a:r>
            <a:r>
              <a:rPr lang="ru-RU" dirty="0" smtClean="0"/>
              <a:t> «Сквозняки». Глава 1.«Как Маша ушла из дома». </a:t>
            </a:r>
          </a:p>
          <a:p>
            <a:pPr>
              <a:buNone/>
            </a:pPr>
            <a:r>
              <a:rPr lang="ru-RU" dirty="0" smtClean="0"/>
              <a:t>( 40 рисунков )</a:t>
            </a:r>
          </a:p>
          <a:p>
            <a:pPr lvl="0"/>
            <a:r>
              <a:rPr lang="ru-RU" u="sng" dirty="0" smtClean="0"/>
              <a:t>Пластилиновые персонажи</a:t>
            </a:r>
            <a:r>
              <a:rPr lang="ru-RU" dirty="0" smtClean="0"/>
              <a:t> и декорации к мультфильму «Рыжий кот».</a:t>
            </a:r>
          </a:p>
          <a:p>
            <a:pPr lvl="0"/>
            <a:r>
              <a:rPr lang="ru-RU" u="sng" dirty="0" smtClean="0"/>
              <a:t>Электронные творческие продукты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Рисованный мультфильм по книге </a:t>
            </a:r>
            <a:r>
              <a:rPr lang="ru-RU" dirty="0" err="1" smtClean="0"/>
              <a:t>Т.Левановой</a:t>
            </a:r>
            <a:r>
              <a:rPr lang="ru-RU" dirty="0" smtClean="0"/>
              <a:t> «Сквозняки». «Как Маша ушла из дома».</a:t>
            </a:r>
          </a:p>
          <a:p>
            <a:pPr lvl="0"/>
            <a:r>
              <a:rPr lang="ru-RU" dirty="0" smtClean="0"/>
              <a:t>Пластилиновый мультфильм по песне  детской эстрадной студии </a:t>
            </a:r>
            <a:r>
              <a:rPr lang="ru-RU" dirty="0" err="1" smtClean="0"/>
              <a:t>Нейна</a:t>
            </a:r>
            <a:r>
              <a:rPr lang="ru-RU" dirty="0" smtClean="0"/>
              <a:t> «Рыжий кот».  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Предлагаю посмотреть ещё один мультфильм.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3314" name="Picture 2" descr="C:\Users\User\Desktop\1058616_0_Skvoznyaki_Pervaya_missiya_Tatyana_Levanov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14488"/>
            <a:ext cx="2928958" cy="4788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Спасибо за внимание!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7890" name="Picture 2" descr="C:\Users\User\Desktop\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45162" y="2214554"/>
            <a:ext cx="4984225" cy="3308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0118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   исследования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b="1" dirty="0" smtClean="0">
                <a:solidFill>
                  <a:schemeClr val="tx1"/>
                </a:solidFill>
              </a:rPr>
              <a:t>1)   изучить   историю   возникновения мультипликации;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2)   провести   классификацию   мультфильмов;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3)   изучить процесс   создания      мультфильма   и   создать   свои   первые мультфильмы;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4) сравнить процесс создания рисованного мультфильма и пластилинового.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472518" cy="67151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Гипотеза</a:t>
            </a:r>
            <a:r>
              <a:rPr lang="ru-RU" dirty="0" smtClean="0"/>
              <a:t>: </a:t>
            </a:r>
            <a:r>
              <a:rPr lang="ru-RU" b="1" dirty="0" smtClean="0">
                <a:solidFill>
                  <a:schemeClr val="tx1"/>
                </a:solidFill>
              </a:rPr>
              <a:t>если   раскрою   секреты   создания мультфильмов, то смогу сама в домашних условиях создать свой первый мультфильм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smtClean="0">
                <a:solidFill>
                  <a:srgbClr val="FF0000"/>
                </a:solidFill>
              </a:rPr>
              <a:t>Объект </a:t>
            </a:r>
            <a:r>
              <a:rPr lang="ru-RU" b="1" smtClean="0">
                <a:solidFill>
                  <a:srgbClr val="FF0000"/>
                </a:solidFill>
              </a:rPr>
              <a:t>исследования </a:t>
            </a:r>
            <a:r>
              <a:rPr lang="ru-RU" smtClean="0"/>
              <a:t>:</a:t>
            </a:r>
            <a:r>
              <a:rPr lang="ru-RU" b="1" dirty="0" err="1" smtClean="0">
                <a:solidFill>
                  <a:schemeClr val="tx1"/>
                </a:solidFill>
              </a:rPr>
              <a:t>мультипликация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Предмет исследования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b="1" dirty="0" smtClean="0">
                <a:solidFill>
                  <a:schemeClr val="tx1"/>
                </a:solidFill>
              </a:rPr>
              <a:t>история </a:t>
            </a:r>
            <a:r>
              <a:rPr lang="ru-RU" b="1" dirty="0" smtClean="0">
                <a:solidFill>
                  <a:schemeClr val="tx1"/>
                </a:solidFill>
              </a:rPr>
              <a:t>возникновения мультипликации</a:t>
            </a:r>
            <a:r>
              <a:rPr lang="ru-RU" b="1" dirty="0" smtClean="0">
                <a:solidFill>
                  <a:schemeClr val="tx1"/>
                </a:solidFill>
              </a:rPr>
              <a:t>, процесс создания мультфильмов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Методы   исследования</a:t>
            </a:r>
            <a:r>
              <a:rPr lang="ru-RU" dirty="0" smtClean="0"/>
              <a:t>:   </a:t>
            </a:r>
            <a:r>
              <a:rPr lang="ru-RU" b="1" dirty="0" smtClean="0">
                <a:solidFill>
                  <a:schemeClr val="tx1"/>
                </a:solidFill>
              </a:rPr>
              <a:t>сбор   информации   из   разных   источников, сравнение, анализ,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наблюдение</a:t>
            </a:r>
            <a:r>
              <a:rPr lang="ru-RU" b="1" dirty="0" smtClean="0">
                <a:solidFill>
                  <a:schemeClr val="tx1"/>
                </a:solidFill>
              </a:rPr>
              <a:t>, съемка мультфильма.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65722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Характеристика личного вклада автора работы: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</a:rPr>
              <a:t>1) Работа может быть использована для знакомства с мультипликацией,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</a:rPr>
              <a:t>2)Начинающий мультипликатор может воспользоваться способом создания пластилинового и рисованного мультфильмов,</a:t>
            </a:r>
            <a:r>
              <a:rPr lang="ru-RU" b="1" dirty="0" smtClean="0">
                <a:solidFill>
                  <a:schemeClr val="accent2"/>
                </a:solidFill>
              </a:rPr>
              <a:t/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tx1"/>
                </a:solidFill>
              </a:rPr>
              <a:t>3)Показала своим одноклассникам,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4)Отправила на областной конкурс «Лидер чтения»  и решила разместить на сайте </a:t>
            </a:r>
            <a:r>
              <a:rPr lang="ru-RU" b="1" dirty="0" err="1" smtClean="0">
                <a:solidFill>
                  <a:schemeClr val="tx1"/>
                </a:solidFill>
              </a:rPr>
              <a:t>YouTubе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История возникновения мультипликации.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ser\Desktop\a29331b6a5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4303" y="1714488"/>
            <a:ext cx="6144697" cy="460852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00694" y="1857364"/>
            <a:ext cx="36433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Anima - </a:t>
            </a:r>
            <a:r>
              <a:rPr lang="ru-RU" sz="3600" dirty="0" smtClean="0">
                <a:solidFill>
                  <a:srgbClr val="FF0000"/>
                </a:solidFill>
              </a:rPr>
              <a:t>душа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Как передать движение?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image001_354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00034" y="1571613"/>
            <a:ext cx="3786214" cy="1589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User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3381" y="2928934"/>
            <a:ext cx="4290567" cy="2786082"/>
          </a:xfrm>
          <a:prstGeom prst="rect">
            <a:avLst/>
          </a:prstGeom>
          <a:noFill/>
        </p:spPr>
      </p:pic>
      <p:pic>
        <p:nvPicPr>
          <p:cNvPr id="2051" name="Picture 3" descr="C:\Users\User\Desktop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113832"/>
            <a:ext cx="2948008" cy="2601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Начало эпохи анимационного кино.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32923" y="1428737"/>
            <a:ext cx="2696069" cy="3287890"/>
          </a:xfrm>
        </p:spPr>
      </p:pic>
      <p:pic>
        <p:nvPicPr>
          <p:cNvPr id="3074" name="Picture 2" descr="C:\Users\User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162468"/>
            <a:ext cx="4643470" cy="44746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596" y="4786322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Праксиноскоп</a:t>
            </a:r>
            <a:r>
              <a:rPr lang="ru-RU" sz="2400" b="1" dirty="0" smtClean="0"/>
              <a:t> Эмиля </a:t>
            </a:r>
            <a:r>
              <a:rPr lang="ru-RU" sz="2400" b="1" dirty="0" err="1" smtClean="0"/>
              <a:t>Рейно</a:t>
            </a:r>
            <a:endParaRPr lang="ru-RU" sz="2400" b="1" dirty="0" smtClean="0"/>
          </a:p>
          <a:p>
            <a:r>
              <a:rPr lang="ru-RU" sz="2400" b="1" dirty="0" smtClean="0"/>
              <a:t> </a:t>
            </a:r>
            <a:r>
              <a:rPr lang="ru-RU" sz="2400" b="1" dirty="0"/>
              <a:t>28 октября 1892 </a:t>
            </a:r>
            <a:r>
              <a:rPr lang="ru-RU" sz="2400" b="1" dirty="0" smtClean="0"/>
              <a:t>год  Париж 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Первый русский  мультфильм 1906 год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19097" y="1714488"/>
            <a:ext cx="3524275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User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785926"/>
            <a:ext cx="4246262" cy="32831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5500702"/>
            <a:ext cx="916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/>
              <a:t>Киношедевр</a:t>
            </a:r>
            <a:r>
              <a:rPr lang="ru-RU" sz="2400" b="1" dirty="0"/>
              <a:t> снял балетмейстер </a:t>
            </a:r>
            <a:r>
              <a:rPr lang="ru-RU" sz="2400" b="1" dirty="0" err="1"/>
              <a:t>Мариинского</a:t>
            </a:r>
            <a:r>
              <a:rPr lang="ru-RU" sz="2400" b="1" dirty="0"/>
              <a:t> театра Александр Ширяев.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168</TotalTime>
  <Words>518</Words>
  <Application>Microsoft Office PowerPoint</Application>
  <PresentationFormat>Экран (4:3)</PresentationFormat>
  <Paragraphs>94</Paragraphs>
  <Slides>25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Проект   «Секреты создания мультфильмов»</vt:lpstr>
      <vt:lpstr>Тема исследования: «Секреты создания мультфильмов».  Актуальность  исследования: 1)  Попробовать   создать   свой   собственный мультфильм;   2)  Данное  исследование  поможет привлечь  окружающих  к искусству мультипликации.  Цель моего исследования: раскрыть секреты создания мультфильмов.  </vt:lpstr>
      <vt:lpstr>Задачи   исследования: 1)   изучить   историю   возникновения мультипликации;  2)   провести   классификацию   мультфильмов;  3)   изучить процесс   создания      мультфильма   и   создать   свои   первые мультфильмы;  4) сравнить процесс создания рисованного мультфильма и пластилинового. </vt:lpstr>
      <vt:lpstr>Гипотеза: если   раскрою   секреты   создания мультфильмов, то смогу сама в домашних условиях создать свой первый мультфильм.  Объект исследования :мультипликация. Предмет исследования: история возникновения мультипликации, процесс создания мультфильмов. Методы   исследования:   сбор   информации   из   разных   источников, сравнение, анализ,  наблюдение, съемка мультфильма.  </vt:lpstr>
      <vt:lpstr> Характеристика личного вклада автора работы: 1) Работа может быть использована для знакомства с мультипликацией,  2)Начинающий мультипликатор может воспользоваться способом создания пластилинового и рисованного мультфильмов,  3)Показала своим одноклассникам,  4)Отправила на областной конкурс «Лидер чтения»  и решила разместить на сайте YouTubе.</vt:lpstr>
      <vt:lpstr>История возникновения мультипликации.</vt:lpstr>
      <vt:lpstr>Как передать движение?</vt:lpstr>
      <vt:lpstr>Начало эпохи анимационного кино. </vt:lpstr>
      <vt:lpstr>Первый русский  мультфильм 1906 год</vt:lpstr>
      <vt:lpstr>Художник-мультипликатор, кинорежиссёр, актёр, сценарист и продюсер Уолт Дисней.</vt:lpstr>
      <vt:lpstr>В 1936 году  создана мультипликационная студия "Союзмультфильм» .</vt:lpstr>
      <vt:lpstr>Классификация мультфильмов:</vt:lpstr>
      <vt:lpstr>Классификация мультфильмов:</vt:lpstr>
      <vt:lpstr>Социологический опрос.</vt:lpstr>
      <vt:lpstr>Процесс   создания   пластилинового  мультфильма:</vt:lpstr>
      <vt:lpstr>Съёмка мультфильма в домашних условиях.</vt:lpstr>
      <vt:lpstr>Полезные советы при съёмке.</vt:lpstr>
      <vt:lpstr>Полезные советы при съёмке.</vt:lpstr>
      <vt:lpstr>Обработка фильма с помощью  программы Windows Movie Maker.</vt:lpstr>
      <vt:lpstr>Мультфильм.</vt:lpstr>
      <vt:lpstr>Заключение.</vt:lpstr>
      <vt:lpstr>Использованные ресурсы:</vt:lpstr>
      <vt:lpstr>Приложение:  </vt:lpstr>
      <vt:lpstr>Предлагаю посмотреть ещё один мультфильм.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 «Секреты создания мультфильмов»</dc:title>
  <dc:creator>User</dc:creator>
  <cp:lastModifiedBy>Полевской</cp:lastModifiedBy>
  <cp:revision>22</cp:revision>
  <dcterms:created xsi:type="dcterms:W3CDTF">2014-03-15T15:10:52Z</dcterms:created>
  <dcterms:modified xsi:type="dcterms:W3CDTF">2014-04-10T07:29:15Z</dcterms:modified>
</cp:coreProperties>
</file>