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92593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BED6C51E-749D-4E7B-8ABA-3520CED3C24C}" type="datetimeFigureOut">
              <a:rPr lang="ru-RU" smtClean="0"/>
              <a:t>30.01.2022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349416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2555458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5140092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6125710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198671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33392239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3464585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3680409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647383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ED6C51E-749D-4E7B-8ABA-3520CED3C24C}" type="datetimeFigureOut">
              <a:rPr lang="ru-RU" smtClean="0"/>
              <a:t>30.01.2022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2442740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ED6C51E-749D-4E7B-8ABA-3520CED3C24C}" type="datetimeFigureOut">
              <a:rPr lang="ru-RU" smtClean="0"/>
              <a:t>30.01.2022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2553626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ED6C51E-749D-4E7B-8ABA-3520CED3C24C}" type="datetimeFigureOut">
              <a:rPr lang="ru-RU" smtClean="0"/>
              <a:t>30.01.2022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389837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ED6C51E-749D-4E7B-8ABA-3520CED3C24C}" type="datetimeFigureOut">
              <a:rPr lang="ru-RU" smtClean="0"/>
              <a:t>30.01.2022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725120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D6C51E-749D-4E7B-8ABA-3520CED3C24C}" type="datetimeFigureOut">
              <a:rPr lang="ru-RU" smtClean="0"/>
              <a:t>30.01.2022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885652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ED6C51E-749D-4E7B-8ABA-3520CED3C24C}" type="datetimeFigureOut">
              <a:rPr lang="ru-RU" smtClean="0"/>
              <a:t>30.01.2022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2479829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ED6C51E-749D-4E7B-8ABA-3520CED3C24C}" type="datetimeFigureOut">
              <a:rPr lang="ru-RU" smtClean="0"/>
              <a:t>30.01.2022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544C893-2902-42B5-9F21-314CEDDEE86E}" type="slidenum">
              <a:rPr lang="ru-RU" smtClean="0"/>
              <a:t>‹#›</a:t>
            </a:fld>
            <a:endParaRPr lang="ru-RU"/>
          </a:p>
        </p:txBody>
      </p:sp>
    </p:spTree>
    <p:extLst>
      <p:ext uri="{BB962C8B-B14F-4D97-AF65-F5344CB8AC3E}">
        <p14:creationId xmlns:p14="http://schemas.microsoft.com/office/powerpoint/2010/main" val="594178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ED6C51E-749D-4E7B-8ABA-3520CED3C24C}" type="datetimeFigureOut">
              <a:rPr lang="ru-RU" smtClean="0"/>
              <a:t>30.01.2022</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6544C893-2902-42B5-9F21-314CEDDEE86E}" type="slidenum">
              <a:rPr lang="ru-RU" smtClean="0"/>
              <a:t>‹#›</a:t>
            </a:fld>
            <a:endParaRPr lang="ru-RU"/>
          </a:p>
        </p:txBody>
      </p:sp>
    </p:spTree>
    <p:extLst>
      <p:ext uri="{BB962C8B-B14F-4D97-AF65-F5344CB8AC3E}">
        <p14:creationId xmlns:p14="http://schemas.microsoft.com/office/powerpoint/2010/main" val="1125370653"/>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7795DA9-9587-442D-A778-8537188E6598}"/>
              </a:ext>
            </a:extLst>
          </p:cNvPr>
          <p:cNvSpPr>
            <a:spLocks noGrp="1"/>
          </p:cNvSpPr>
          <p:nvPr>
            <p:ph type="ctrTitle"/>
          </p:nvPr>
        </p:nvSpPr>
        <p:spPr>
          <a:xfrm>
            <a:off x="669852" y="563527"/>
            <a:ext cx="8910084" cy="1988288"/>
          </a:xfrm>
        </p:spPr>
        <p:txBody>
          <a:bodyPr>
            <a:normAutofit/>
          </a:bodyPr>
          <a:lstStyle/>
          <a:p>
            <a:pPr algn="ctr"/>
            <a:r>
              <a:rPr lang="ru-RU" sz="5400" dirty="0">
                <a:latin typeface="Batang" panose="02030600000101010101" pitchFamily="18" charset="-127"/>
                <a:ea typeface="Batang" panose="02030600000101010101" pitchFamily="18" charset="-127"/>
              </a:rPr>
              <a:t>Проект </a:t>
            </a:r>
            <a:r>
              <a:rPr lang="ru-RU" sz="5400" dirty="0">
                <a:latin typeface="Batang" panose="02030600000101010101" pitchFamily="18" charset="-127"/>
                <a:ea typeface="Batang" panose="02030600000101010101" pitchFamily="18" charset="-127"/>
                <a:cs typeface="Arial" panose="020B0604020202020204" pitchFamily="34" charset="0"/>
              </a:rPr>
              <a:t>по русскому языку</a:t>
            </a:r>
          </a:p>
        </p:txBody>
      </p:sp>
      <p:sp>
        <p:nvSpPr>
          <p:cNvPr id="3" name="Подзаголовок 2">
            <a:extLst>
              <a:ext uri="{FF2B5EF4-FFF2-40B4-BE49-F238E27FC236}">
                <a16:creationId xmlns:a16="http://schemas.microsoft.com/office/drawing/2014/main" id="{26535C93-DD68-4528-80A4-5D60E38500C5}"/>
              </a:ext>
            </a:extLst>
          </p:cNvPr>
          <p:cNvSpPr>
            <a:spLocks noGrp="1"/>
          </p:cNvSpPr>
          <p:nvPr>
            <p:ph type="subTitle" idx="1"/>
          </p:nvPr>
        </p:nvSpPr>
        <p:spPr>
          <a:xfrm>
            <a:off x="776177" y="2764466"/>
            <a:ext cx="7676707" cy="2275368"/>
          </a:xfrm>
        </p:spPr>
        <p:txBody>
          <a:bodyPr/>
          <a:lstStyle/>
          <a:p>
            <a:pPr algn="ctr"/>
            <a:r>
              <a:rPr lang="ru-RU" dirty="0">
                <a:latin typeface="Batang" panose="02030600000101010101" pitchFamily="18" charset="-127"/>
                <a:ea typeface="Batang" panose="02030600000101010101" pitchFamily="18" charset="-127"/>
              </a:rPr>
              <a:t>Имена прилагательные</a:t>
            </a:r>
          </a:p>
          <a:p>
            <a:pPr algn="ctr"/>
            <a:r>
              <a:rPr lang="ru-RU" dirty="0">
                <a:latin typeface="Batang" panose="02030600000101010101" pitchFamily="18" charset="-127"/>
                <a:ea typeface="Batang" panose="02030600000101010101" pitchFamily="18" charset="-127"/>
              </a:rPr>
              <a:t> в «Сказке</a:t>
            </a:r>
            <a:r>
              <a:rPr lang="en-US" dirty="0">
                <a:latin typeface="Batang" panose="02030600000101010101" pitchFamily="18" charset="-127"/>
                <a:ea typeface="Batang" panose="02030600000101010101" pitchFamily="18" charset="-127"/>
              </a:rPr>
              <a:t> </a:t>
            </a:r>
            <a:r>
              <a:rPr lang="ru-RU" dirty="0">
                <a:latin typeface="Batang" panose="02030600000101010101" pitchFamily="18" charset="-127"/>
                <a:ea typeface="Batang" panose="02030600000101010101" pitchFamily="18" charset="-127"/>
              </a:rPr>
              <a:t>о рыбаке и рыбке» А</a:t>
            </a:r>
            <a:r>
              <a:rPr lang="en-US" dirty="0">
                <a:latin typeface="Batang" panose="02030600000101010101" pitchFamily="18" charset="-127"/>
                <a:ea typeface="Batang" panose="02030600000101010101" pitchFamily="18" charset="-127"/>
              </a:rPr>
              <a:t>.</a:t>
            </a:r>
            <a:r>
              <a:rPr lang="ru-RU" dirty="0">
                <a:latin typeface="Batang" panose="02030600000101010101" pitchFamily="18" charset="-127"/>
                <a:ea typeface="Batang" panose="02030600000101010101" pitchFamily="18" charset="-127"/>
              </a:rPr>
              <a:t>С</a:t>
            </a:r>
            <a:r>
              <a:rPr lang="en-US" dirty="0">
                <a:latin typeface="Batang" panose="02030600000101010101" pitchFamily="18" charset="-127"/>
                <a:ea typeface="Batang" panose="02030600000101010101" pitchFamily="18" charset="-127"/>
              </a:rPr>
              <a:t>.</a:t>
            </a:r>
            <a:r>
              <a:rPr lang="ru-RU" dirty="0">
                <a:latin typeface="Batang" panose="02030600000101010101" pitchFamily="18" charset="-127"/>
                <a:ea typeface="Batang" panose="02030600000101010101" pitchFamily="18" charset="-127"/>
              </a:rPr>
              <a:t>Пушкина</a:t>
            </a:r>
          </a:p>
          <a:p>
            <a:pPr algn="ctr"/>
            <a:endParaRPr lang="ru-RU" dirty="0">
              <a:latin typeface="Batang" panose="02030600000101010101" pitchFamily="18" charset="-127"/>
              <a:ea typeface="Batang" panose="02030600000101010101" pitchFamily="18" charset="-127"/>
            </a:endParaRPr>
          </a:p>
          <a:p>
            <a:pPr algn="ctr"/>
            <a:r>
              <a:rPr lang="ru-RU" sz="1800" dirty="0">
                <a:latin typeface="Batang" panose="02030600000101010101" pitchFamily="18" charset="-127"/>
                <a:ea typeface="Batang" panose="02030600000101010101" pitchFamily="18" charset="-127"/>
              </a:rPr>
              <a:t>Ученика 4 «Б» класса</a:t>
            </a:r>
          </a:p>
          <a:p>
            <a:pPr algn="ctr"/>
            <a:r>
              <a:rPr lang="ru-RU" sz="1800" dirty="0">
                <a:latin typeface="Batang" panose="02030600000101010101" pitchFamily="18" charset="-127"/>
                <a:ea typeface="Batang" panose="02030600000101010101" pitchFamily="18" charset="-127"/>
              </a:rPr>
              <a:t>Н</a:t>
            </a:r>
            <a:r>
              <a:rPr lang="en-US" sz="1800" dirty="0">
                <a:latin typeface="Batang" panose="02030600000101010101" pitchFamily="18" charset="-127"/>
                <a:ea typeface="Batang" panose="02030600000101010101" pitchFamily="18" charset="-127"/>
              </a:rPr>
              <a:t>.</a:t>
            </a:r>
            <a:r>
              <a:rPr lang="ru-RU" sz="1800" dirty="0" err="1">
                <a:latin typeface="Batang" panose="02030600000101010101" pitchFamily="18" charset="-127"/>
                <a:ea typeface="Batang" panose="02030600000101010101" pitchFamily="18" charset="-127"/>
              </a:rPr>
              <a:t>Семёнова</a:t>
            </a:r>
            <a:endParaRPr lang="ru-RU" sz="1800" dirty="0">
              <a:latin typeface="Batang" panose="02030600000101010101" pitchFamily="18" charset="-127"/>
              <a:ea typeface="Batang" panose="02030600000101010101" pitchFamily="18" charset="-127"/>
            </a:endParaRPr>
          </a:p>
        </p:txBody>
      </p:sp>
      <p:pic>
        <p:nvPicPr>
          <p:cNvPr id="4" name="Рисунок 3">
            <a:extLst>
              <a:ext uri="{FF2B5EF4-FFF2-40B4-BE49-F238E27FC236}">
                <a16:creationId xmlns:a16="http://schemas.microsoft.com/office/drawing/2014/main" id="{53259969-7A4D-4A4B-BEE1-F8CB93B0D5DB}"/>
              </a:ext>
            </a:extLst>
          </p:cNvPr>
          <p:cNvPicPr>
            <a:picLocks noChangeAspect="1"/>
          </p:cNvPicPr>
          <p:nvPr/>
        </p:nvPicPr>
        <p:blipFill>
          <a:blip r:embed="rId2"/>
          <a:stretch>
            <a:fillRect/>
          </a:stretch>
        </p:blipFill>
        <p:spPr>
          <a:xfrm>
            <a:off x="6468139" y="3604436"/>
            <a:ext cx="5365897" cy="3062177"/>
          </a:xfrm>
          <a:prstGeom prst="rect">
            <a:avLst/>
          </a:prstGeom>
        </p:spPr>
      </p:pic>
    </p:spTree>
    <p:extLst>
      <p:ext uri="{BB962C8B-B14F-4D97-AF65-F5344CB8AC3E}">
        <p14:creationId xmlns:p14="http://schemas.microsoft.com/office/powerpoint/2010/main" val="11890743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5715DF-209A-41F0-984A-19196CF93DA2}"/>
              </a:ext>
            </a:extLst>
          </p:cNvPr>
          <p:cNvSpPr>
            <a:spLocks noGrp="1"/>
          </p:cNvSpPr>
          <p:nvPr>
            <p:ph type="title"/>
          </p:nvPr>
        </p:nvSpPr>
        <p:spPr>
          <a:xfrm>
            <a:off x="310300" y="342900"/>
            <a:ext cx="6019800" cy="1143000"/>
          </a:xfrm>
        </p:spPr>
        <p:txBody>
          <a:bodyPr>
            <a:normAutofit/>
          </a:bodyPr>
          <a:lstStyle/>
          <a:p>
            <a:r>
              <a:rPr lang="ru-RU" sz="6000" b="1" i="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ВЫВОД</a:t>
            </a:r>
          </a:p>
        </p:txBody>
      </p:sp>
      <p:pic>
        <p:nvPicPr>
          <p:cNvPr id="5" name="Рисунок 4">
            <a:extLst>
              <a:ext uri="{FF2B5EF4-FFF2-40B4-BE49-F238E27FC236}">
                <a16:creationId xmlns:a16="http://schemas.microsoft.com/office/drawing/2014/main" id="{6B2DAFA1-32F8-40FF-90DA-93999FD9824E}"/>
              </a:ext>
            </a:extLst>
          </p:cNvPr>
          <p:cNvPicPr>
            <a:picLocks noGrp="1" noChangeAspect="1"/>
          </p:cNvPicPr>
          <p:nvPr>
            <p:ph type="pic" idx="1"/>
          </p:nvPr>
        </p:nvPicPr>
        <p:blipFill>
          <a:blip r:embed="rId2"/>
          <a:srcRect l="29814" r="29814"/>
          <a:stretch>
            <a:fillRect/>
          </a:stretch>
        </p:blipFill>
        <p:spPr>
          <a:xfrm>
            <a:off x="7996238" y="903288"/>
            <a:ext cx="3281362" cy="4572000"/>
          </a:xfrm>
          <a:prstGeom prst="rect">
            <a:avLst/>
          </a:prstGeom>
        </p:spPr>
      </p:pic>
      <p:sp>
        <p:nvSpPr>
          <p:cNvPr id="4" name="Текст 3">
            <a:extLst>
              <a:ext uri="{FF2B5EF4-FFF2-40B4-BE49-F238E27FC236}">
                <a16:creationId xmlns:a16="http://schemas.microsoft.com/office/drawing/2014/main" id="{9E501B69-ABF4-4501-BB73-90EB3D230C1E}"/>
              </a:ext>
            </a:extLst>
          </p:cNvPr>
          <p:cNvSpPr>
            <a:spLocks noGrp="1"/>
          </p:cNvSpPr>
          <p:nvPr>
            <p:ph type="body" sz="half" idx="2"/>
          </p:nvPr>
        </p:nvSpPr>
        <p:spPr>
          <a:xfrm>
            <a:off x="310300" y="1681913"/>
            <a:ext cx="7228184" cy="3602468"/>
          </a:xfrm>
        </p:spPr>
        <p:txBody>
          <a:bodyPr>
            <a:normAutofit/>
          </a:bodyPr>
          <a:lstStyle/>
          <a:p>
            <a:r>
              <a:rPr lang="ru-RU" sz="2000" dirty="0"/>
              <a:t>Выполняя  данный  проект,  мы  заметили,  что  особую  красоту  ей  придают прилагательные,  которые  были  использованы  автором.  Прилагательные  в предложении  играют  очень  большую  роль.  Без  них  невозможно  создать законченный  образ  предмета,  а  описание  станет  серым  и  скучным.  Редко встретишь предложение, в котором бы не  упоминалось прилагательное. Эта часть  речи  неотделима  от  другой  самостоятельной  части  речи  –  имени существительного.</a:t>
            </a:r>
          </a:p>
        </p:txBody>
      </p:sp>
    </p:spTree>
    <p:extLst>
      <p:ext uri="{BB962C8B-B14F-4D97-AF65-F5344CB8AC3E}">
        <p14:creationId xmlns:p14="http://schemas.microsoft.com/office/powerpoint/2010/main" val="3189586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2702581-A70A-42C8-A1FE-A4B0DDB03385}"/>
              </a:ext>
            </a:extLst>
          </p:cNvPr>
          <p:cNvSpPr>
            <a:spLocks noGrp="1"/>
          </p:cNvSpPr>
          <p:nvPr>
            <p:ph type="title"/>
          </p:nvPr>
        </p:nvSpPr>
        <p:spPr>
          <a:xfrm>
            <a:off x="684211" y="287079"/>
            <a:ext cx="10777687" cy="6124353"/>
          </a:xfrm>
        </p:spPr>
        <p:txBody>
          <a:bodyPr>
            <a:normAutofit/>
          </a:bodyPr>
          <a:lstStyle/>
          <a:p>
            <a:r>
              <a:rPr lang="ru-RU" sz="2800" b="1" i="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Цель проекта</a:t>
            </a:r>
            <a:r>
              <a:rPr lang="ru-RU" sz="2800" dirty="0">
                <a:latin typeface="Batang" panose="02030600000101010101" pitchFamily="18" charset="-127"/>
                <a:ea typeface="Batang" panose="02030600000101010101" pitchFamily="18" charset="-127"/>
              </a:rPr>
              <a:t>:  </a:t>
            </a:r>
            <a:br>
              <a:rPr lang="ru-RU" sz="2800" dirty="0">
                <a:latin typeface="Batang" panose="02030600000101010101" pitchFamily="18" charset="-127"/>
                <a:ea typeface="Batang" panose="02030600000101010101" pitchFamily="18" charset="-127"/>
              </a:rPr>
            </a:br>
            <a:r>
              <a:rPr lang="ru-RU" sz="2800" dirty="0">
                <a:latin typeface="Batang" panose="02030600000101010101" pitchFamily="18" charset="-127"/>
                <a:ea typeface="Batang" panose="02030600000101010101" pitchFamily="18" charset="-127"/>
              </a:rPr>
              <a:t>Усвоить  знания   об  имени  прилагательном  на  примере  произведения  </a:t>
            </a:r>
            <a:r>
              <a:rPr lang="ru-RU" sz="2800" dirty="0" err="1">
                <a:latin typeface="Batang" panose="02030600000101010101" pitchFamily="18" charset="-127"/>
                <a:ea typeface="Batang" panose="02030600000101010101" pitchFamily="18" charset="-127"/>
              </a:rPr>
              <a:t>А.С.Пушкина</a:t>
            </a:r>
            <a:r>
              <a:rPr lang="ru-RU" sz="2800" dirty="0">
                <a:latin typeface="Batang" panose="02030600000101010101" pitchFamily="18" charset="-127"/>
                <a:ea typeface="Batang" panose="02030600000101010101" pitchFamily="18" charset="-127"/>
              </a:rPr>
              <a:t> "Сказка о  рыбаке и рыбке".</a:t>
            </a:r>
            <a:br>
              <a:rPr lang="ru-RU" sz="2800" dirty="0">
                <a:latin typeface="Batang" panose="02030600000101010101" pitchFamily="18" charset="-127"/>
                <a:ea typeface="Batang" panose="02030600000101010101" pitchFamily="18" charset="-127"/>
              </a:rPr>
            </a:br>
            <a:br>
              <a:rPr lang="ru-RU" sz="2800" dirty="0">
                <a:latin typeface="Batang" panose="02030600000101010101" pitchFamily="18" charset="-127"/>
                <a:ea typeface="Batang" panose="02030600000101010101" pitchFamily="18" charset="-127"/>
              </a:rPr>
            </a:br>
            <a:r>
              <a:rPr lang="ru-RU" sz="2800" b="1" dirty="0">
                <a:latin typeface="Batang" panose="02030600000101010101" pitchFamily="18" charset="-127"/>
                <a:ea typeface="Batang" panose="02030600000101010101" pitchFamily="18" charset="-127"/>
              </a:rPr>
              <a:t>1.</a:t>
            </a:r>
            <a:r>
              <a:rPr lang="ru-RU" sz="2800" dirty="0">
                <a:latin typeface="Batang" panose="02030600000101010101" pitchFamily="18" charset="-127"/>
                <a:ea typeface="Batang" panose="02030600000101010101" pitchFamily="18" charset="-127"/>
              </a:rPr>
              <a:t> Найти имена прилагательные в рыбаке и рыбке»; </a:t>
            </a:r>
            <a:br>
              <a:rPr lang="ru-RU" sz="2800" dirty="0">
                <a:latin typeface="Batang" panose="02030600000101010101" pitchFamily="18" charset="-127"/>
                <a:ea typeface="Batang" panose="02030600000101010101" pitchFamily="18" charset="-127"/>
              </a:rPr>
            </a:br>
            <a:r>
              <a:rPr lang="ru-RU" sz="2800" b="1" dirty="0">
                <a:latin typeface="Batang" panose="02030600000101010101" pitchFamily="18" charset="-127"/>
                <a:ea typeface="Batang" panose="02030600000101010101" pitchFamily="18" charset="-127"/>
              </a:rPr>
              <a:t>2</a:t>
            </a:r>
            <a:r>
              <a:rPr lang="ru-RU" sz="2800" dirty="0">
                <a:latin typeface="Batang" panose="02030600000101010101" pitchFamily="18" charset="-127"/>
                <a:ea typeface="Batang" panose="02030600000101010101" pitchFamily="18" charset="-127"/>
              </a:rPr>
              <a:t>. Определить имена прилагательные, к которым можно  подобрать  синонимы;  антонимы  и  слова  переносного  значения;  </a:t>
            </a:r>
            <a:br>
              <a:rPr lang="ru-RU" sz="2800" dirty="0">
                <a:latin typeface="Batang" panose="02030600000101010101" pitchFamily="18" charset="-127"/>
                <a:ea typeface="Batang" panose="02030600000101010101" pitchFamily="18" charset="-127"/>
              </a:rPr>
            </a:br>
            <a:r>
              <a:rPr lang="ru-RU" sz="2800" b="1" dirty="0">
                <a:latin typeface="Batang" panose="02030600000101010101" pitchFamily="18" charset="-127"/>
                <a:ea typeface="Batang" panose="02030600000101010101" pitchFamily="18" charset="-127"/>
              </a:rPr>
              <a:t>3</a:t>
            </a:r>
            <a:r>
              <a:rPr lang="ru-RU" sz="2800" dirty="0">
                <a:latin typeface="Batang" panose="02030600000101010101" pitchFamily="18" charset="-127"/>
                <a:ea typeface="Batang" panose="02030600000101010101" pitchFamily="18" charset="-127"/>
              </a:rPr>
              <a:t>. Сделать выводы. </a:t>
            </a:r>
            <a:br>
              <a:rPr lang="ru-RU" sz="2800" dirty="0">
                <a:latin typeface="Batang" panose="02030600000101010101" pitchFamily="18" charset="-127"/>
                <a:ea typeface="Batang" panose="02030600000101010101" pitchFamily="18" charset="-127"/>
              </a:rPr>
            </a:br>
            <a:endParaRPr lang="ru-RU" sz="2800" dirty="0">
              <a:latin typeface="Batang" panose="02030600000101010101" pitchFamily="18" charset="-127"/>
              <a:ea typeface="Batang" panose="02030600000101010101" pitchFamily="18" charset="-127"/>
            </a:endParaRPr>
          </a:p>
        </p:txBody>
      </p:sp>
    </p:spTree>
    <p:extLst>
      <p:ext uri="{BB962C8B-B14F-4D97-AF65-F5344CB8AC3E}">
        <p14:creationId xmlns:p14="http://schemas.microsoft.com/office/powerpoint/2010/main" val="4229500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47EB855-3A3F-4DFF-87DF-C9A84671F93D}"/>
              </a:ext>
            </a:extLst>
          </p:cNvPr>
          <p:cNvSpPr>
            <a:spLocks noGrp="1"/>
          </p:cNvSpPr>
          <p:nvPr>
            <p:ph type="title"/>
          </p:nvPr>
        </p:nvSpPr>
        <p:spPr>
          <a:xfrm>
            <a:off x="577887" y="372531"/>
            <a:ext cx="10139732" cy="4401487"/>
          </a:xfrm>
        </p:spPr>
        <p:txBody>
          <a:bodyPr>
            <a:normAutofit fontScale="90000"/>
          </a:bodyPr>
          <a:lstStyle/>
          <a:p>
            <a:r>
              <a:rPr lang="ru-RU" b="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Имя прилагательное </a:t>
            </a:r>
            <a:r>
              <a:rPr lang="ru-RU" dirty="0">
                <a:latin typeface="Batang" panose="02030600000101010101" pitchFamily="18" charset="-127"/>
                <a:ea typeface="Batang" panose="02030600000101010101" pitchFamily="18" charset="-127"/>
              </a:rPr>
              <a:t>– это самостоятельная часть речи, которая обозначает признак  предмета,  отвечает  на  вопросы  КАКОЙ?  КАКАЯ?  КАКОЕ? КАКИЕ? Имена  прилагательные  изменяются  по  родам (в  единственном  числе), числам, падежам. </a:t>
            </a:r>
          </a:p>
        </p:txBody>
      </p:sp>
    </p:spTree>
    <p:extLst>
      <p:ext uri="{BB962C8B-B14F-4D97-AF65-F5344CB8AC3E}">
        <p14:creationId xmlns:p14="http://schemas.microsoft.com/office/powerpoint/2010/main" val="517943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840B98-AB8B-474B-A85E-D211C7D9B839}"/>
              </a:ext>
            </a:extLst>
          </p:cNvPr>
          <p:cNvSpPr>
            <a:spLocks noGrp="1"/>
          </p:cNvSpPr>
          <p:nvPr>
            <p:ph type="title"/>
          </p:nvPr>
        </p:nvSpPr>
        <p:spPr/>
        <p:txBody>
          <a:bodyPr/>
          <a:lstStyle/>
          <a:p>
            <a:r>
              <a:rPr lang="ru-RU" dirty="0"/>
              <a:t> </a:t>
            </a:r>
          </a:p>
        </p:txBody>
      </p:sp>
      <p:sp>
        <p:nvSpPr>
          <p:cNvPr id="4" name="Текст 3">
            <a:extLst>
              <a:ext uri="{FF2B5EF4-FFF2-40B4-BE49-F238E27FC236}">
                <a16:creationId xmlns:a16="http://schemas.microsoft.com/office/drawing/2014/main" id="{0668E969-B746-4FC0-B9A9-983652E9DBD3}"/>
              </a:ext>
            </a:extLst>
          </p:cNvPr>
          <p:cNvSpPr>
            <a:spLocks noGrp="1"/>
          </p:cNvSpPr>
          <p:nvPr>
            <p:ph type="body" sz="half" idx="2"/>
          </p:nvPr>
        </p:nvSpPr>
        <p:spPr>
          <a:xfrm>
            <a:off x="150720" y="1521121"/>
            <a:ext cx="7228276" cy="1175366"/>
          </a:xfrm>
        </p:spPr>
        <p:txBody>
          <a:bodyPr>
            <a:normAutofit lnSpcReduction="10000"/>
          </a:bodyPr>
          <a:lstStyle/>
          <a:p>
            <a:r>
              <a:rPr lang="ru-RU" dirty="0">
                <a:latin typeface="Batang" panose="02030600000101010101" pitchFamily="18" charset="-127"/>
                <a:ea typeface="Batang" panose="02030600000101010101" pitchFamily="18" charset="-127"/>
              </a:rPr>
              <a:t>Синее  море,  ветхая  землянка,  разбитое  корыто,  морская  трава,  золотая рыбка,  ласковое  слово,  человечий  голос,  великое  чудо,  новое  корыто, сварливая баба; кирпичная, белёная труба; </a:t>
            </a:r>
          </a:p>
        </p:txBody>
      </p:sp>
      <p:sp>
        <p:nvSpPr>
          <p:cNvPr id="8" name="Прямоугольник 7">
            <a:extLst>
              <a:ext uri="{FF2B5EF4-FFF2-40B4-BE49-F238E27FC236}">
                <a16:creationId xmlns:a16="http://schemas.microsoft.com/office/drawing/2014/main" id="{4BA9D6A8-8F03-4A76-B16A-415D3B7D33F6}"/>
              </a:ext>
            </a:extLst>
          </p:cNvPr>
          <p:cNvSpPr/>
          <p:nvPr/>
        </p:nvSpPr>
        <p:spPr>
          <a:xfrm>
            <a:off x="751366" y="708336"/>
            <a:ext cx="7967331" cy="707886"/>
          </a:xfrm>
          <a:prstGeom prst="rect">
            <a:avLst/>
          </a:prstGeom>
        </p:spPr>
        <p:txBody>
          <a:bodyPr wrap="square">
            <a:spAutoFit/>
          </a:bodyPr>
          <a:lstStyle/>
          <a:p>
            <a:r>
              <a:rPr lang="ru-RU" sz="2000" dirty="0">
                <a:latin typeface="Batang" panose="02030600000101010101" pitchFamily="18" charset="-127"/>
                <a:ea typeface="Batang" panose="02030600000101010101" pitchFamily="18" charset="-127"/>
              </a:rPr>
              <a:t>Имена прилагательные с существительными (словосочетание),</a:t>
            </a:r>
            <a:r>
              <a:rPr lang="ru-RU" sz="2000" dirty="0" err="1">
                <a:latin typeface="Batang" panose="02030600000101010101" pitchFamily="18" charset="-127"/>
                <a:ea typeface="Batang" panose="02030600000101010101" pitchFamily="18" charset="-127"/>
              </a:rPr>
              <a:t>использованые</a:t>
            </a:r>
            <a:r>
              <a:rPr lang="ru-RU" sz="2000" dirty="0">
                <a:latin typeface="Batang" panose="02030600000101010101" pitchFamily="18" charset="-127"/>
                <a:ea typeface="Batang" panose="02030600000101010101" pitchFamily="18" charset="-127"/>
              </a:rPr>
              <a:t> в сказке:</a:t>
            </a:r>
          </a:p>
        </p:txBody>
      </p:sp>
      <p:pic>
        <p:nvPicPr>
          <p:cNvPr id="10" name="Рисунок 9">
            <a:extLst>
              <a:ext uri="{FF2B5EF4-FFF2-40B4-BE49-F238E27FC236}">
                <a16:creationId xmlns:a16="http://schemas.microsoft.com/office/drawing/2014/main" id="{CD0EFE20-3AD6-4402-9D43-BC14C3C8B269}"/>
              </a:ext>
            </a:extLst>
          </p:cNvPr>
          <p:cNvPicPr>
            <a:picLocks noChangeAspect="1"/>
          </p:cNvPicPr>
          <p:nvPr/>
        </p:nvPicPr>
        <p:blipFill>
          <a:blip r:embed="rId2"/>
          <a:stretch>
            <a:fillRect/>
          </a:stretch>
        </p:blipFill>
        <p:spPr>
          <a:xfrm>
            <a:off x="8070113" y="192370"/>
            <a:ext cx="3535233" cy="2114895"/>
          </a:xfrm>
          <a:prstGeom prst="rect">
            <a:avLst/>
          </a:prstGeom>
        </p:spPr>
      </p:pic>
      <p:pic>
        <p:nvPicPr>
          <p:cNvPr id="12" name="Рисунок 11">
            <a:extLst>
              <a:ext uri="{FF2B5EF4-FFF2-40B4-BE49-F238E27FC236}">
                <a16:creationId xmlns:a16="http://schemas.microsoft.com/office/drawing/2014/main" id="{F45743A0-03D3-430B-9B03-F1958C6C1F2F}"/>
              </a:ext>
            </a:extLst>
          </p:cNvPr>
          <p:cNvPicPr>
            <a:picLocks noChangeAspect="1"/>
          </p:cNvPicPr>
          <p:nvPr/>
        </p:nvPicPr>
        <p:blipFill>
          <a:blip r:embed="rId3"/>
          <a:stretch>
            <a:fillRect/>
          </a:stretch>
        </p:blipFill>
        <p:spPr>
          <a:xfrm>
            <a:off x="9050578" y="3022306"/>
            <a:ext cx="2842755" cy="3056859"/>
          </a:xfrm>
          <a:prstGeom prst="rect">
            <a:avLst/>
          </a:prstGeom>
        </p:spPr>
      </p:pic>
      <p:pic>
        <p:nvPicPr>
          <p:cNvPr id="13" name="Рисунок 12">
            <a:extLst>
              <a:ext uri="{FF2B5EF4-FFF2-40B4-BE49-F238E27FC236}">
                <a16:creationId xmlns:a16="http://schemas.microsoft.com/office/drawing/2014/main" id="{DEE3F4F9-24F3-4D8B-8948-D7747F3FEFEB}"/>
              </a:ext>
            </a:extLst>
          </p:cNvPr>
          <p:cNvPicPr>
            <a:picLocks noChangeAspect="1"/>
          </p:cNvPicPr>
          <p:nvPr/>
        </p:nvPicPr>
        <p:blipFill>
          <a:blip r:embed="rId4"/>
          <a:stretch>
            <a:fillRect/>
          </a:stretch>
        </p:blipFill>
        <p:spPr>
          <a:xfrm>
            <a:off x="237844" y="3302049"/>
            <a:ext cx="2025092" cy="2497371"/>
          </a:xfrm>
          <a:prstGeom prst="rect">
            <a:avLst/>
          </a:prstGeom>
        </p:spPr>
      </p:pic>
      <p:pic>
        <p:nvPicPr>
          <p:cNvPr id="15" name="Рисунок 14">
            <a:extLst>
              <a:ext uri="{FF2B5EF4-FFF2-40B4-BE49-F238E27FC236}">
                <a16:creationId xmlns:a16="http://schemas.microsoft.com/office/drawing/2014/main" id="{CD481D5A-5371-4FAF-87C2-FF6FE2946513}"/>
              </a:ext>
            </a:extLst>
          </p:cNvPr>
          <p:cNvPicPr>
            <a:picLocks noChangeAspect="1"/>
          </p:cNvPicPr>
          <p:nvPr/>
        </p:nvPicPr>
        <p:blipFill>
          <a:blip r:embed="rId5"/>
          <a:stretch>
            <a:fillRect/>
          </a:stretch>
        </p:blipFill>
        <p:spPr>
          <a:xfrm>
            <a:off x="2492671" y="3135814"/>
            <a:ext cx="6098437" cy="3143250"/>
          </a:xfrm>
          <a:prstGeom prst="rect">
            <a:avLst/>
          </a:prstGeom>
        </p:spPr>
      </p:pic>
    </p:spTree>
    <p:extLst>
      <p:ext uri="{BB962C8B-B14F-4D97-AF65-F5344CB8AC3E}">
        <p14:creationId xmlns:p14="http://schemas.microsoft.com/office/powerpoint/2010/main" val="4271332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исунок 2">
            <a:extLst>
              <a:ext uri="{FF2B5EF4-FFF2-40B4-BE49-F238E27FC236}">
                <a16:creationId xmlns:a16="http://schemas.microsoft.com/office/drawing/2014/main" id="{097EE215-BE5A-49A7-BCCB-BCCCFA0D5E53}"/>
              </a:ext>
            </a:extLst>
          </p:cNvPr>
          <p:cNvSpPr>
            <a:spLocks noGrp="1"/>
          </p:cNvSpPr>
          <p:nvPr>
            <p:ph type="pic" idx="1"/>
          </p:nvPr>
        </p:nvSpPr>
        <p:spPr/>
      </p:sp>
      <p:sp>
        <p:nvSpPr>
          <p:cNvPr id="4" name="Текст 3">
            <a:extLst>
              <a:ext uri="{FF2B5EF4-FFF2-40B4-BE49-F238E27FC236}">
                <a16:creationId xmlns:a16="http://schemas.microsoft.com/office/drawing/2014/main" id="{603323C3-052F-44F5-9F87-79CE48AC13CE}"/>
              </a:ext>
            </a:extLst>
          </p:cNvPr>
          <p:cNvSpPr>
            <a:spLocks noGrp="1"/>
          </p:cNvSpPr>
          <p:nvPr>
            <p:ph type="body" sz="half" idx="2"/>
          </p:nvPr>
        </p:nvSpPr>
        <p:spPr>
          <a:xfrm>
            <a:off x="4850403" y="531628"/>
            <a:ext cx="6021388" cy="6103087"/>
          </a:xfrm>
        </p:spPr>
        <p:txBody>
          <a:bodyPr>
            <a:noAutofit/>
          </a:bodyPr>
          <a:lstStyle/>
          <a:p>
            <a:r>
              <a:rPr lang="ru-RU" sz="2800" dirty="0">
                <a:latin typeface="Batang" panose="02030600000101010101" pitchFamily="18" charset="-127"/>
                <a:ea typeface="Batang" panose="02030600000101010101" pitchFamily="18" charset="-127"/>
              </a:rPr>
              <a:t>дубовые, тесовые вороты, чёрная крестьянка,  столбовая  дворянка,  дорогая  соболья  душегрейка,  парчовая кичка, золотые перстни, красные сапожки,  усердные слуги, вольная царица, целое  царство,  печатный  пряник,  заморские  вины,  грозная  стража,  старый невежа, царские палаты, морская владычица, чёрная буря, сердитые волны. </a:t>
            </a:r>
          </a:p>
        </p:txBody>
      </p:sp>
      <p:pic>
        <p:nvPicPr>
          <p:cNvPr id="5" name="Рисунок 4">
            <a:extLst>
              <a:ext uri="{FF2B5EF4-FFF2-40B4-BE49-F238E27FC236}">
                <a16:creationId xmlns:a16="http://schemas.microsoft.com/office/drawing/2014/main" id="{BADBF595-1175-41F1-939F-A09999C09473}"/>
              </a:ext>
            </a:extLst>
          </p:cNvPr>
          <p:cNvPicPr>
            <a:picLocks noChangeAspect="1"/>
          </p:cNvPicPr>
          <p:nvPr/>
        </p:nvPicPr>
        <p:blipFill>
          <a:blip r:embed="rId2"/>
          <a:stretch>
            <a:fillRect/>
          </a:stretch>
        </p:blipFill>
        <p:spPr>
          <a:xfrm>
            <a:off x="144793" y="300370"/>
            <a:ext cx="4505547" cy="5948916"/>
          </a:xfrm>
          <a:prstGeom prst="rect">
            <a:avLst/>
          </a:prstGeom>
        </p:spPr>
      </p:pic>
    </p:spTree>
    <p:extLst>
      <p:ext uri="{BB962C8B-B14F-4D97-AF65-F5344CB8AC3E}">
        <p14:creationId xmlns:p14="http://schemas.microsoft.com/office/powerpoint/2010/main" val="3419280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411904-9F43-44E5-9675-F25B04AEBE34}"/>
              </a:ext>
            </a:extLst>
          </p:cNvPr>
          <p:cNvSpPr>
            <a:spLocks noGrp="1"/>
          </p:cNvSpPr>
          <p:nvPr>
            <p:ph type="title"/>
          </p:nvPr>
        </p:nvSpPr>
        <p:spPr>
          <a:xfrm>
            <a:off x="342198" y="777949"/>
            <a:ext cx="6019800" cy="1143000"/>
          </a:xfrm>
        </p:spPr>
        <p:txBody>
          <a:bodyPr/>
          <a:lstStyle/>
          <a:p>
            <a:r>
              <a:rPr lang="ru-RU" sz="6600" b="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Синонимы</a:t>
            </a:r>
            <a:r>
              <a:rPr lang="ru-RU" b="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   </a:t>
            </a:r>
            <a:r>
              <a:rPr lang="ru-RU" dirty="0">
                <a:latin typeface="Batang" panose="02030600000101010101" pitchFamily="18" charset="-127"/>
                <a:ea typeface="Batang" panose="02030600000101010101" pitchFamily="18" charset="-127"/>
              </a:rPr>
              <a:t> </a:t>
            </a:r>
            <a:r>
              <a:rPr lang="ru-RU" dirty="0"/>
              <a:t>   </a:t>
            </a:r>
          </a:p>
        </p:txBody>
      </p:sp>
      <p:sp>
        <p:nvSpPr>
          <p:cNvPr id="4" name="Текст 3">
            <a:extLst>
              <a:ext uri="{FF2B5EF4-FFF2-40B4-BE49-F238E27FC236}">
                <a16:creationId xmlns:a16="http://schemas.microsoft.com/office/drawing/2014/main" id="{6933EFF8-D67A-48FC-A317-9C39399823A5}"/>
              </a:ext>
            </a:extLst>
          </p:cNvPr>
          <p:cNvSpPr>
            <a:spLocks noGrp="1"/>
          </p:cNvSpPr>
          <p:nvPr>
            <p:ph type="body" sz="half" idx="2"/>
          </p:nvPr>
        </p:nvSpPr>
        <p:spPr>
          <a:xfrm>
            <a:off x="459156" y="2553782"/>
            <a:ext cx="9716202" cy="3336655"/>
          </a:xfrm>
        </p:spPr>
        <p:txBody>
          <a:bodyPr>
            <a:normAutofit/>
          </a:bodyPr>
          <a:lstStyle/>
          <a:p>
            <a:r>
              <a:rPr lang="ru-RU" sz="2800" dirty="0">
                <a:latin typeface="Batang" panose="02030600000101010101" pitchFamily="18" charset="-127"/>
                <a:ea typeface="Batang" panose="02030600000101010101" pitchFamily="18" charset="-127"/>
              </a:rPr>
              <a:t>Ветхая  землянка  -  старая,  дряхлая, золотая  рыбка  -  драгоценная, прекрасная, ласковое  слово  -  доброе  слово, человеческий  голос- людской, сварливая,  проклятая  баба  -  жадная,  скупая,  беленая  труба- беленная, соболья  душегрейка  –  соболиная, золотые  перстни  -  дорогие, драгоценные.</a:t>
            </a:r>
          </a:p>
        </p:txBody>
      </p:sp>
    </p:spTree>
    <p:extLst>
      <p:ext uri="{BB962C8B-B14F-4D97-AF65-F5344CB8AC3E}">
        <p14:creationId xmlns:p14="http://schemas.microsoft.com/office/powerpoint/2010/main" val="3250537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D65940-09BC-49FB-B88F-104AA8243C4C}"/>
              </a:ext>
            </a:extLst>
          </p:cNvPr>
          <p:cNvSpPr>
            <a:spLocks noGrp="1"/>
          </p:cNvSpPr>
          <p:nvPr>
            <p:ph type="title"/>
          </p:nvPr>
        </p:nvSpPr>
        <p:spPr>
          <a:xfrm>
            <a:off x="554849" y="884275"/>
            <a:ext cx="6019800" cy="1143000"/>
          </a:xfrm>
        </p:spPr>
        <p:txBody>
          <a:bodyPr>
            <a:noAutofit/>
          </a:bodyPr>
          <a:lstStyle/>
          <a:p>
            <a:r>
              <a:rPr lang="ru-RU" sz="7200" b="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Антонимы</a:t>
            </a:r>
          </a:p>
        </p:txBody>
      </p:sp>
      <p:sp>
        <p:nvSpPr>
          <p:cNvPr id="4" name="Текст 3">
            <a:extLst>
              <a:ext uri="{FF2B5EF4-FFF2-40B4-BE49-F238E27FC236}">
                <a16:creationId xmlns:a16="http://schemas.microsoft.com/office/drawing/2014/main" id="{959B3DF0-BF28-4310-9F70-E549C7CA6169}"/>
              </a:ext>
            </a:extLst>
          </p:cNvPr>
          <p:cNvSpPr>
            <a:spLocks noGrp="1"/>
          </p:cNvSpPr>
          <p:nvPr>
            <p:ph type="body" sz="half" idx="2"/>
          </p:nvPr>
        </p:nvSpPr>
        <p:spPr>
          <a:xfrm>
            <a:off x="554849" y="2781793"/>
            <a:ext cx="10621558" cy="3096239"/>
          </a:xfrm>
        </p:spPr>
        <p:txBody>
          <a:bodyPr>
            <a:normAutofit/>
          </a:bodyPr>
          <a:lstStyle/>
          <a:p>
            <a:r>
              <a:rPr lang="ru-RU" sz="3200" dirty="0">
                <a:latin typeface="Batang" panose="02030600000101010101" pitchFamily="18" charset="-127"/>
                <a:ea typeface="Batang" panose="02030600000101010101" pitchFamily="18" charset="-127"/>
              </a:rPr>
              <a:t>Ветхая  землянка  –  новая  землянка,  разбитое  корыто  –  новое  корыто, ласковое слово – грубое слово, великое чудо – малое чудо, черная крестьянка –  белая  крестьянка,  черная  буря  –  белая  буря,  старый  невежа  –  молодой  невежа</a:t>
            </a:r>
          </a:p>
        </p:txBody>
      </p:sp>
    </p:spTree>
    <p:extLst>
      <p:ext uri="{BB962C8B-B14F-4D97-AF65-F5344CB8AC3E}">
        <p14:creationId xmlns:p14="http://schemas.microsoft.com/office/powerpoint/2010/main" val="94364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C37AB01C-D64C-4106-8FBB-6344CD240264}"/>
              </a:ext>
            </a:extLst>
          </p:cNvPr>
          <p:cNvPicPr>
            <a:picLocks noChangeAspect="1"/>
          </p:cNvPicPr>
          <p:nvPr/>
        </p:nvPicPr>
        <p:blipFill>
          <a:blip r:embed="rId2"/>
          <a:stretch>
            <a:fillRect/>
          </a:stretch>
        </p:blipFill>
        <p:spPr>
          <a:xfrm>
            <a:off x="6507126" y="265814"/>
            <a:ext cx="5143500" cy="6326372"/>
          </a:xfrm>
          <a:prstGeom prst="rect">
            <a:avLst/>
          </a:prstGeom>
        </p:spPr>
      </p:pic>
      <p:sp>
        <p:nvSpPr>
          <p:cNvPr id="2" name="Заголовок 1">
            <a:extLst>
              <a:ext uri="{FF2B5EF4-FFF2-40B4-BE49-F238E27FC236}">
                <a16:creationId xmlns:a16="http://schemas.microsoft.com/office/drawing/2014/main" id="{F10E63B7-13CE-4D4D-97A9-912EF653F9E1}"/>
              </a:ext>
            </a:extLst>
          </p:cNvPr>
          <p:cNvSpPr>
            <a:spLocks noGrp="1"/>
          </p:cNvSpPr>
          <p:nvPr>
            <p:ph type="title"/>
          </p:nvPr>
        </p:nvSpPr>
        <p:spPr>
          <a:xfrm>
            <a:off x="6347638" y="2658140"/>
            <a:ext cx="6019800" cy="1143000"/>
          </a:xfrm>
        </p:spPr>
        <p:txBody>
          <a:bodyPr/>
          <a:lstStyle/>
          <a:p>
            <a:endParaRPr lang="ru-RU" dirty="0"/>
          </a:p>
        </p:txBody>
      </p:sp>
      <p:sp>
        <p:nvSpPr>
          <p:cNvPr id="4" name="Текст 3">
            <a:extLst>
              <a:ext uri="{FF2B5EF4-FFF2-40B4-BE49-F238E27FC236}">
                <a16:creationId xmlns:a16="http://schemas.microsoft.com/office/drawing/2014/main" id="{40E78CA0-0785-4DCA-AEB8-F45E863B5CF3}"/>
              </a:ext>
            </a:extLst>
          </p:cNvPr>
          <p:cNvSpPr>
            <a:spLocks noGrp="1"/>
          </p:cNvSpPr>
          <p:nvPr>
            <p:ph type="body" sz="half" idx="2"/>
          </p:nvPr>
        </p:nvSpPr>
        <p:spPr>
          <a:xfrm>
            <a:off x="108466" y="1380067"/>
            <a:ext cx="6398660" cy="5212119"/>
          </a:xfrm>
        </p:spPr>
        <p:txBody>
          <a:bodyPr>
            <a:normAutofit/>
          </a:bodyPr>
          <a:lstStyle/>
          <a:p>
            <a:r>
              <a:rPr lang="ru-RU" sz="2800" dirty="0"/>
              <a:t>сердитые  волны  –  добрые  волны,  красные  сапожки  –  алые, пунцовые,  усердные  слуги  –очень  старательные,  целое  царство  –большое, ценное,  царские  палаты  –королевские,  заморские  вины  –  зарубежные, иностранные,  грозная  стража  –  жестокая,  суровая,  владычица  морская  –царствующая ,правящая. </a:t>
            </a:r>
          </a:p>
        </p:txBody>
      </p:sp>
    </p:spTree>
    <p:extLst>
      <p:ext uri="{BB962C8B-B14F-4D97-AF65-F5344CB8AC3E}">
        <p14:creationId xmlns:p14="http://schemas.microsoft.com/office/powerpoint/2010/main" val="2733956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a:extLst>
              <a:ext uri="{FF2B5EF4-FFF2-40B4-BE49-F238E27FC236}">
                <a16:creationId xmlns:a16="http://schemas.microsoft.com/office/drawing/2014/main" id="{4F291F27-1B27-4D2B-8F17-29BFF6954DC2}"/>
              </a:ext>
            </a:extLst>
          </p:cNvPr>
          <p:cNvSpPr>
            <a:spLocks noGrp="1"/>
          </p:cNvSpPr>
          <p:nvPr>
            <p:ph type="body" sz="half" idx="2"/>
          </p:nvPr>
        </p:nvSpPr>
        <p:spPr>
          <a:xfrm>
            <a:off x="350837" y="1841401"/>
            <a:ext cx="6021388" cy="4421176"/>
          </a:xfrm>
        </p:spPr>
        <p:txBody>
          <a:bodyPr>
            <a:normAutofit/>
          </a:bodyPr>
          <a:lstStyle/>
          <a:p>
            <a:r>
              <a:rPr lang="ru-RU" sz="3200" dirty="0">
                <a:latin typeface="Batang" panose="02030600000101010101" pitchFamily="18" charset="-127"/>
                <a:ea typeface="Batang" panose="02030600000101010101" pitchFamily="18" charset="-127"/>
              </a:rPr>
              <a:t>Ветхая  землянка,  владычица ,  душегрейка, заморский, землянка, корыто, парчовая  кичка  на  маковке, печатный  пряник, столбовая дворянка, тесовые вороты, черная крестьянка. </a:t>
            </a:r>
          </a:p>
          <a:p>
            <a:endParaRPr lang="ru-RU" sz="3200" dirty="0"/>
          </a:p>
          <a:p>
            <a:endParaRPr lang="ru-RU" sz="3200" dirty="0"/>
          </a:p>
        </p:txBody>
      </p:sp>
      <p:sp>
        <p:nvSpPr>
          <p:cNvPr id="5" name="Рисунок 2">
            <a:extLst>
              <a:ext uri="{FF2B5EF4-FFF2-40B4-BE49-F238E27FC236}">
                <a16:creationId xmlns:a16="http://schemas.microsoft.com/office/drawing/2014/main" id="{5A545713-FE18-4022-9B67-1355233FA0C8}"/>
              </a:ext>
            </a:extLst>
          </p:cNvPr>
          <p:cNvSpPr>
            <a:spLocks noGrp="1"/>
          </p:cNvSpPr>
          <p:nvPr>
            <p:ph type="title"/>
          </p:nvPr>
        </p:nvSpPr>
        <p:spPr>
          <a:xfrm>
            <a:off x="352425" y="268288"/>
            <a:ext cx="6019800" cy="1143000"/>
          </a:xfrm>
        </p:spPr>
        <p:txBody>
          <a:bodyPr/>
          <a:lstStyle/>
          <a:p>
            <a:r>
              <a:rPr lang="ru-RU" b="1" u="sng" dirty="0">
                <a:effectLst>
                  <a:outerShdw blurRad="38100" dist="38100" dir="2700000" algn="tl">
                    <a:srgbClr val="000000">
                      <a:alpha val="43137"/>
                    </a:srgbClr>
                  </a:outerShdw>
                </a:effectLst>
                <a:latin typeface="Batang" panose="02030600000101010101" pitchFamily="18" charset="-127"/>
                <a:ea typeface="Batang" panose="02030600000101010101" pitchFamily="18" charset="-127"/>
              </a:rPr>
              <a:t>Устаревшие имена существительные</a:t>
            </a:r>
          </a:p>
        </p:txBody>
      </p:sp>
    </p:spTree>
    <p:extLst>
      <p:ext uri="{BB962C8B-B14F-4D97-AF65-F5344CB8AC3E}">
        <p14:creationId xmlns:p14="http://schemas.microsoft.com/office/powerpoint/2010/main" val="2119087809"/>
      </p:ext>
    </p:extLst>
  </p:cSld>
  <p:clrMapOvr>
    <a:masterClrMapping/>
  </p:clrMapOvr>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AD2E03"/>
      </a:dk2>
      <a:lt2>
        <a:srgbClr val="D75626"/>
      </a:lt2>
      <a:accent1>
        <a:srgbClr val="760603"/>
      </a:accent1>
      <a:accent2>
        <a:srgbClr val="FA9C1F"/>
      </a:accent2>
      <a:accent3>
        <a:srgbClr val="D9BB55"/>
      </a:accent3>
      <a:accent4>
        <a:srgbClr val="829551"/>
      </a:accent4>
      <a:accent5>
        <a:srgbClr val="58A28B"/>
      </a:accent5>
      <a:accent6>
        <a:srgbClr val="426480"/>
      </a:accent6>
      <a:hlink>
        <a:srgbClr val="460402"/>
      </a:hlink>
      <a:folHlink>
        <a:srgbClr val="991111"/>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42000"/>
                <a:satMod val="200000"/>
                <a:lumMod val="118000"/>
              </a:schemeClr>
            </a:gs>
            <a:gs pos="100000">
              <a:schemeClr val="phClr">
                <a:shade val="94000"/>
                <a:hueMod val="22000"/>
                <a:satMod val="220000"/>
                <a:lumMod val="6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2903AAAE-3EA5-424A-B142-CC51DC1F897D}"/>
    </a:ext>
  </a:extLst>
</a:theme>
</file>

<file path=docProps/app.xml><?xml version="1.0" encoding="utf-8"?>
<Properties xmlns="http://schemas.openxmlformats.org/officeDocument/2006/extended-properties" xmlns:vt="http://schemas.openxmlformats.org/officeDocument/2006/docPropsVTypes">
  <Template>Slice</Template>
  <TotalTime>55</TotalTime>
  <Words>477</Words>
  <Application>Microsoft Office PowerPoint</Application>
  <PresentationFormat>Широкоэкранный</PresentationFormat>
  <Paragraphs>21</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Batang</vt:lpstr>
      <vt:lpstr>Century Gothic</vt:lpstr>
      <vt:lpstr>Wingdings 3</vt:lpstr>
      <vt:lpstr>Сектор</vt:lpstr>
      <vt:lpstr>Проект по русскому языку</vt:lpstr>
      <vt:lpstr>Цель проекта:   Усвоить  знания   об  имени  прилагательном  на  примере  произведения  А.С.Пушкина "Сказка о  рыбаке и рыбке".  1. Найти имена прилагательные в рыбаке и рыбке»;  2. Определить имена прилагательные, к которым можно  подобрать  синонимы;  антонимы  и  слова  переносного  значения;   3. Сделать выводы.  </vt:lpstr>
      <vt:lpstr>Имя прилагательное – это самостоятельная часть речи, которая обозначает признак  предмета,  отвечает  на  вопросы  КАКОЙ?  КАКАЯ?  КАКОЕ? КАКИЕ? Имена  прилагательные  изменяются  по  родам (в  единственном  числе), числам, падежам. </vt:lpstr>
      <vt:lpstr> </vt:lpstr>
      <vt:lpstr>Презентация PowerPoint</vt:lpstr>
      <vt:lpstr>Синонимы       </vt:lpstr>
      <vt:lpstr>Антонимы</vt:lpstr>
      <vt:lpstr>Презентация PowerPoint</vt:lpstr>
      <vt:lpstr>Устаревшие имена существительные</vt:lpstr>
      <vt:lpstr>ВЫВОД</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 по русскому языку</dc:title>
  <dc:creator>Пользователь</dc:creator>
  <cp:lastModifiedBy>Пользователь</cp:lastModifiedBy>
  <cp:revision>6</cp:revision>
  <dcterms:created xsi:type="dcterms:W3CDTF">2022-01-30T15:48:27Z</dcterms:created>
  <dcterms:modified xsi:type="dcterms:W3CDTF">2022-01-30T16:45:37Z</dcterms:modified>
</cp:coreProperties>
</file>