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7.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68" r:id="rId2"/>
    <p:sldId id="257" r:id="rId3"/>
    <p:sldId id="258" r:id="rId4"/>
    <p:sldId id="259" r:id="rId5"/>
    <p:sldId id="260" r:id="rId6"/>
    <p:sldId id="261" r:id="rId7"/>
    <p:sldId id="262" r:id="rId8"/>
    <p:sldId id="263" r:id="rId9"/>
    <p:sldId id="269" r:id="rId10"/>
    <p:sldId id="265" r:id="rId11"/>
    <p:sldId id="266"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ru-RU"/>
              <a:t>Образец заголовка</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49BB5458-DFD0-4AA0-837F-A481E354ED6D}" type="datetimeFigureOut">
              <a:rPr lang="ru-RU" smtClean="0"/>
              <a:t>11.10.2022</a:t>
            </a:fld>
            <a:endParaRPr lang="ru-RU"/>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ru-RU"/>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F6FE2367-1F46-4A1D-822F-6E87389B2286}" type="slidenum">
              <a:rPr lang="ru-RU" smtClean="0"/>
              <a:t>‹#›</a:t>
            </a:fld>
            <a:endParaRPr lang="ru-RU"/>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2294958922"/>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9BB5458-DFD0-4AA0-837F-A481E354ED6D}" type="datetimeFigureOut">
              <a:rPr lang="ru-RU" smtClean="0"/>
              <a:t>11.10.2022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FE2367-1F46-4A1D-822F-6E87389B2286}" type="slidenum">
              <a:rPr lang="ru-RU" smtClean="0"/>
              <a:t>‹#›</a:t>
            </a:fld>
            <a:endParaRPr lang="ru-RU"/>
          </a:p>
        </p:txBody>
      </p:sp>
    </p:spTree>
    <p:extLst>
      <p:ext uri="{BB962C8B-B14F-4D97-AF65-F5344CB8AC3E}">
        <p14:creationId xmlns:p14="http://schemas.microsoft.com/office/powerpoint/2010/main" val="2262971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9BB5458-DFD0-4AA0-837F-A481E354ED6D}" type="datetimeFigureOut">
              <a:rPr lang="ru-RU" smtClean="0"/>
              <a:t>11.10.2022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FE2367-1F46-4A1D-822F-6E87389B2286}" type="slidenum">
              <a:rPr lang="ru-RU" smtClean="0"/>
              <a:t>‹#›</a:t>
            </a:fld>
            <a:endParaRPr lang="ru-RU"/>
          </a:p>
        </p:txBody>
      </p:sp>
    </p:spTree>
    <p:extLst>
      <p:ext uri="{BB962C8B-B14F-4D97-AF65-F5344CB8AC3E}">
        <p14:creationId xmlns:p14="http://schemas.microsoft.com/office/powerpoint/2010/main" val="802925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9BB5458-DFD0-4AA0-837F-A481E354ED6D}" type="datetimeFigureOut">
              <a:rPr lang="ru-RU" smtClean="0"/>
              <a:t>11.10.2022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6FE2367-1F46-4A1D-822F-6E87389B2286}" type="slidenum">
              <a:rPr lang="ru-RU" smtClean="0"/>
              <a:t>‹#›</a:t>
            </a:fld>
            <a:endParaRPr lang="ru-RU"/>
          </a:p>
        </p:txBody>
      </p:sp>
    </p:spTree>
    <p:extLst>
      <p:ext uri="{BB962C8B-B14F-4D97-AF65-F5344CB8AC3E}">
        <p14:creationId xmlns:p14="http://schemas.microsoft.com/office/powerpoint/2010/main" val="3032696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49BB5458-DFD0-4AA0-837F-A481E354ED6D}" type="datetimeFigureOut">
              <a:rPr lang="ru-RU" smtClean="0"/>
              <a:t>11.10.2022</a:t>
            </a:fld>
            <a:endParaRPr lang="ru-RU"/>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ru-RU"/>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F6FE2367-1F46-4A1D-822F-6E87389B2286}" type="slidenum">
              <a:rPr lang="ru-RU" smtClean="0"/>
              <a:t>‹#›</a:t>
            </a:fld>
            <a:endParaRPr lang="ru-RU"/>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48775076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ru-RU"/>
              <a:t>Образец заголовка</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49BB5458-DFD0-4AA0-837F-A481E354ED6D}" type="datetimeFigureOut">
              <a:rPr lang="ru-RU" smtClean="0"/>
              <a:t>11.10.2022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6FE2367-1F46-4A1D-822F-6E87389B2286}" type="slidenum">
              <a:rPr lang="ru-RU" smtClean="0"/>
              <a:t>‹#›</a:t>
            </a:fld>
            <a:endParaRPr lang="ru-RU"/>
          </a:p>
        </p:txBody>
      </p:sp>
    </p:spTree>
    <p:extLst>
      <p:ext uri="{BB962C8B-B14F-4D97-AF65-F5344CB8AC3E}">
        <p14:creationId xmlns:p14="http://schemas.microsoft.com/office/powerpoint/2010/main" val="3189827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ru-RU"/>
              <a:t>Образец заголовка</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49BB5458-DFD0-4AA0-837F-A481E354ED6D}" type="datetimeFigureOut">
              <a:rPr lang="ru-RU" smtClean="0"/>
              <a:t>11.10.2022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6FE2367-1F46-4A1D-822F-6E87389B2286}" type="slidenum">
              <a:rPr lang="ru-RU" smtClean="0"/>
              <a:t>‹#›</a:t>
            </a:fld>
            <a:endParaRPr lang="ru-RU"/>
          </a:p>
        </p:txBody>
      </p:sp>
    </p:spTree>
    <p:extLst>
      <p:ext uri="{BB962C8B-B14F-4D97-AF65-F5344CB8AC3E}">
        <p14:creationId xmlns:p14="http://schemas.microsoft.com/office/powerpoint/2010/main" val="1229797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49BB5458-DFD0-4AA0-837F-A481E354ED6D}" type="datetimeFigureOut">
              <a:rPr lang="ru-RU" smtClean="0"/>
              <a:t>11.10.2022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6FE2367-1F46-4A1D-822F-6E87389B2286}" type="slidenum">
              <a:rPr lang="ru-RU" smtClean="0"/>
              <a:t>‹#›</a:t>
            </a:fld>
            <a:endParaRPr lang="ru-RU"/>
          </a:p>
        </p:txBody>
      </p:sp>
    </p:spTree>
    <p:extLst>
      <p:ext uri="{BB962C8B-B14F-4D97-AF65-F5344CB8AC3E}">
        <p14:creationId xmlns:p14="http://schemas.microsoft.com/office/powerpoint/2010/main" val="1096386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BB5458-DFD0-4AA0-837F-A481E354ED6D}" type="datetimeFigureOut">
              <a:rPr lang="ru-RU" smtClean="0"/>
              <a:t>11.10.2022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6FE2367-1F46-4A1D-822F-6E87389B2286}" type="slidenum">
              <a:rPr lang="ru-RU" smtClean="0"/>
              <a:t>‹#›</a:t>
            </a:fld>
            <a:endParaRPr lang="ru-RU"/>
          </a:p>
        </p:txBody>
      </p:sp>
    </p:spTree>
    <p:extLst>
      <p:ext uri="{BB962C8B-B14F-4D97-AF65-F5344CB8AC3E}">
        <p14:creationId xmlns:p14="http://schemas.microsoft.com/office/powerpoint/2010/main" val="3927551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ru-RU"/>
              <a:t>Образец заголовка</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9BB5458-DFD0-4AA0-837F-A481E354ED6D}" type="datetimeFigureOut">
              <a:rPr lang="ru-RU" smtClean="0"/>
              <a:t>11.10.2022</a:t>
            </a:fld>
            <a:endParaRPr lang="ru-RU"/>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F6FE2367-1F46-4A1D-822F-6E87389B2286}" type="slidenum">
              <a:rPr lang="ru-RU" smtClean="0"/>
              <a:t>‹#›</a:t>
            </a:fld>
            <a:endParaRPr lang="ru-RU"/>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546570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ru-RU"/>
              <a:t>Образец заголовка</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9BB5458-DFD0-4AA0-837F-A481E354ED6D}" type="datetimeFigureOut">
              <a:rPr lang="ru-RU" smtClean="0"/>
              <a:t>11.10.2022</a:t>
            </a:fld>
            <a:endParaRPr lang="ru-RU"/>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F6FE2367-1F46-4A1D-822F-6E87389B2286}" type="slidenum">
              <a:rPr lang="ru-RU" smtClean="0"/>
              <a:t>‹#›</a:t>
            </a:fld>
            <a:endParaRPr lang="ru-RU"/>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848990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49BB5458-DFD0-4AA0-837F-A481E354ED6D}" type="datetimeFigureOut">
              <a:rPr lang="ru-RU" smtClean="0"/>
              <a:t>11.10.2022</a:t>
            </a:fld>
            <a:endParaRPr lang="ru-RU"/>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ru-RU"/>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F6FE2367-1F46-4A1D-822F-6E87389B2286}" type="slidenum">
              <a:rPr lang="ru-RU" smtClean="0"/>
              <a:t>‹#›</a:t>
            </a:fld>
            <a:endParaRPr lang="ru-RU"/>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93538524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4.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4.xml"/><Relationship Id="rId5" Type="http://schemas.openxmlformats.org/officeDocument/2006/relationships/image" Target="../media/image7.jp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0BC52A5-D9E1-49E4-92CF-A2D48864D6AC}"/>
              </a:ext>
            </a:extLst>
          </p:cNvPr>
          <p:cNvSpPr>
            <a:spLocks noGrp="1"/>
          </p:cNvSpPr>
          <p:nvPr>
            <p:ph type="ctrTitle"/>
          </p:nvPr>
        </p:nvSpPr>
        <p:spPr>
          <a:xfrm>
            <a:off x="3838867" y="2989384"/>
            <a:ext cx="5041365" cy="1192902"/>
          </a:xfrm>
        </p:spPr>
        <p:txBody>
          <a:bodyPr>
            <a:noAutofit/>
          </a:bodyPr>
          <a:lstStyle/>
          <a:p>
            <a:pPr algn="ctr"/>
            <a:r>
              <a:rPr lang="ru-RU" sz="3200" u="sng" dirty="0">
                <a:solidFill>
                  <a:schemeClr val="tx1"/>
                </a:solidFill>
                <a:latin typeface="Times New Roman" panose="02020603050405020304" pitchFamily="18" charset="0"/>
                <a:ea typeface="Calibri" panose="020F0502020204030204" pitchFamily="34" charset="0"/>
              </a:rPr>
              <a:t/>
            </a:r>
            <a:br>
              <a:rPr lang="ru-RU" sz="3200" u="sng" dirty="0">
                <a:solidFill>
                  <a:schemeClr val="tx1"/>
                </a:solidFill>
                <a:latin typeface="Times New Roman" panose="02020603050405020304" pitchFamily="18" charset="0"/>
                <a:ea typeface="Calibri" panose="020F0502020204030204" pitchFamily="34" charset="0"/>
              </a:rPr>
            </a:br>
            <a:r>
              <a:rPr lang="ru-RU" sz="3200" dirty="0">
                <a:solidFill>
                  <a:schemeClr val="tx1"/>
                </a:solidFill>
                <a:latin typeface="Times New Roman" panose="02020603050405020304" pitchFamily="18" charset="0"/>
                <a:ea typeface="Calibri" panose="020F0502020204030204" pitchFamily="34" charset="0"/>
              </a:rPr>
              <a:t>Психическое развитие детей с нарушением слуха в младшем школьном возрасте</a:t>
            </a:r>
            <a:endParaRPr lang="ru-RU" sz="3200" dirty="0">
              <a:solidFill>
                <a:schemeClr val="tx1"/>
              </a:solidFill>
            </a:endParaRPr>
          </a:p>
        </p:txBody>
      </p:sp>
    </p:spTree>
    <p:extLst>
      <p:ext uri="{BB962C8B-B14F-4D97-AF65-F5344CB8AC3E}">
        <p14:creationId xmlns:p14="http://schemas.microsoft.com/office/powerpoint/2010/main" val="39892955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a:extLst>
              <a:ext uri="{FF2B5EF4-FFF2-40B4-BE49-F238E27FC236}">
                <a16:creationId xmlns:a16="http://schemas.microsoft.com/office/drawing/2014/main" id="{719B9195-04F6-4649-870D-B90113210A37}"/>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53432" y="34234"/>
            <a:ext cx="3931774" cy="3931774"/>
          </a:xfrm>
        </p:spPr>
      </p:pic>
      <p:pic>
        <p:nvPicPr>
          <p:cNvPr id="8" name="Объект 7">
            <a:extLst>
              <a:ext uri="{FF2B5EF4-FFF2-40B4-BE49-F238E27FC236}">
                <a16:creationId xmlns:a16="http://schemas.microsoft.com/office/drawing/2014/main" id="{03A94652-C7BA-4D8D-A661-B8E6FF155DF1}"/>
              </a:ext>
            </a:extLst>
          </p:cNvPr>
          <p:cNvPicPr>
            <a:picLocks noGrp="1" noChangeAspect="1"/>
          </p:cNvPicPr>
          <p:nvPr>
            <p:ph sz="half" idx="2"/>
          </p:nvPr>
        </p:nvPicPr>
        <p:blipFill>
          <a:blip r:embed="rId3" cstate="hqprint">
            <a:extLst>
              <a:ext uri="{28A0092B-C50C-407E-A947-70E740481C1C}">
                <a14:useLocalDpi xmlns:a14="http://schemas.microsoft.com/office/drawing/2010/main" val="0"/>
              </a:ext>
            </a:extLst>
          </a:blip>
          <a:stretch>
            <a:fillRect/>
          </a:stretch>
        </p:blipFill>
        <p:spPr>
          <a:xfrm>
            <a:off x="828528" y="3143194"/>
            <a:ext cx="5024949" cy="3391840"/>
          </a:xfrm>
        </p:spPr>
      </p:pic>
      <p:pic>
        <p:nvPicPr>
          <p:cNvPr id="10" name="Рисунок 9">
            <a:extLst>
              <a:ext uri="{FF2B5EF4-FFF2-40B4-BE49-F238E27FC236}">
                <a16:creationId xmlns:a16="http://schemas.microsoft.com/office/drawing/2014/main" id="{92006827-7811-4714-B0FD-C8CF1DEEEF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8524" y="1492486"/>
            <a:ext cx="5267472" cy="4799252"/>
          </a:xfrm>
          <a:prstGeom prst="rect">
            <a:avLst/>
          </a:prstGeom>
        </p:spPr>
      </p:pic>
    </p:spTree>
    <p:extLst>
      <p:ext uri="{BB962C8B-B14F-4D97-AF65-F5344CB8AC3E}">
        <p14:creationId xmlns:p14="http://schemas.microsoft.com/office/powerpoint/2010/main" val="7588886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83C1449-AED9-4364-8ADB-A1230DBC4525}"/>
              </a:ext>
            </a:extLst>
          </p:cNvPr>
          <p:cNvSpPr>
            <a:spLocks noGrp="1"/>
          </p:cNvSpPr>
          <p:nvPr>
            <p:ph type="title"/>
          </p:nvPr>
        </p:nvSpPr>
        <p:spPr>
          <a:xfrm>
            <a:off x="1420836" y="2053883"/>
            <a:ext cx="10045505" cy="3094893"/>
          </a:xfrm>
        </p:spPr>
        <p:txBody>
          <a:bodyPr>
            <a:noAutofit/>
          </a:bodyPr>
          <a:lstStyle/>
          <a:p>
            <a:pPr>
              <a:lnSpc>
                <a:spcPct val="107000"/>
              </a:lnSpc>
              <a:spcAft>
                <a:spcPts val="800"/>
              </a:spcAft>
            </a:pPr>
            <a:r>
              <a:rPr lang="ru-RU" sz="2400" dirty="0">
                <a:latin typeface="Times New Roman" panose="02020603050405020304" pitchFamily="18" charset="0"/>
                <a:ea typeface="Calibri" panose="020F0502020204030204" pitchFamily="34" charset="0"/>
                <a:cs typeface="Times New Roman" panose="02020603050405020304" pitchFamily="18" charset="0"/>
              </a:rPr>
              <a:t>      В младшем школьном возрасте (7–10 лет) у глухих детей наибольшие интересы и склонности </a:t>
            </a:r>
            <a:r>
              <a:rPr lang="ru-RU" sz="2400" b="1" dirty="0">
                <a:latin typeface="Times New Roman" panose="02020603050405020304" pitchFamily="18" charset="0"/>
                <a:ea typeface="Calibri" panose="020F0502020204030204" pitchFamily="34" charset="0"/>
                <a:cs typeface="Times New Roman" panose="02020603050405020304" pitchFamily="18" charset="0"/>
              </a:rPr>
              <a:t>обнаруживаются к различным играм</a:t>
            </a:r>
            <a:r>
              <a:rPr lang="ru-RU" sz="2400" dirty="0">
                <a:latin typeface="Times New Roman" panose="02020603050405020304" pitchFamily="18" charset="0"/>
                <a:ea typeface="Calibri" panose="020F0502020204030204" pitchFamily="34" charset="0"/>
                <a:cs typeface="Times New Roman" panose="02020603050405020304" pitchFamily="18" charset="0"/>
              </a:rPr>
              <a:t> и спортивным занятиям (катание на коньках, лыжах, занятия гимнастикой, бегом, прыжками и т.п.). Учебная деятельность привлекает в основном внешней стороной (пребывание в классной комнате, выполнение различных учебных заданий). При этом дети обычно относятся ко всем учебным предметам с одинаковым старанием.</a:t>
            </a:r>
            <a:endParaRPr lang="ru-RU" sz="2400" dirty="0"/>
          </a:p>
        </p:txBody>
      </p:sp>
    </p:spTree>
    <p:extLst>
      <p:ext uri="{BB962C8B-B14F-4D97-AF65-F5344CB8AC3E}">
        <p14:creationId xmlns:p14="http://schemas.microsoft.com/office/powerpoint/2010/main" val="3064568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D66F656-61BE-4F05-BA45-C70F963CECD5}"/>
              </a:ext>
            </a:extLst>
          </p:cNvPr>
          <p:cNvSpPr>
            <a:spLocks noGrp="1"/>
          </p:cNvSpPr>
          <p:nvPr>
            <p:ph type="title"/>
          </p:nvPr>
        </p:nvSpPr>
        <p:spPr>
          <a:xfrm>
            <a:off x="838200" y="365124"/>
            <a:ext cx="10515600" cy="5951269"/>
          </a:xfrm>
        </p:spPr>
        <p:txBody>
          <a:bodyPr>
            <a:normAutofit fontScale="90000"/>
          </a:bodyPr>
          <a:lstStyle/>
          <a:p>
            <a:r>
              <a:rPr lang="ru-RU" sz="2800" b="1" dirty="0"/>
              <a:t>Список использованной литературы:</a:t>
            </a:r>
            <a:r>
              <a:rPr lang="ru-RU" sz="2000" dirty="0"/>
              <a:t/>
            </a:r>
            <a:br>
              <a:rPr lang="ru-RU" sz="2000" dirty="0"/>
            </a:br>
            <a:r>
              <a:rPr lang="ru-RU" sz="2000" dirty="0"/>
              <a:t/>
            </a:r>
            <a:br>
              <a:rPr lang="ru-RU" sz="2000" dirty="0"/>
            </a:br>
            <a:r>
              <a:rPr lang="ru-RU" sz="2000" dirty="0">
                <a:solidFill>
                  <a:schemeClr val="tx1"/>
                </a:solidFill>
                <a:latin typeface="Times New Roman" panose="02020603050405020304" pitchFamily="18" charset="0"/>
                <a:cs typeface="Times New Roman" panose="02020603050405020304" pitchFamily="18" charset="0"/>
              </a:rPr>
              <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1. Богданова Т.Г. </a:t>
            </a:r>
            <a:r>
              <a:rPr lang="ru-RU" sz="2000" dirty="0" err="1">
                <a:solidFill>
                  <a:schemeClr val="tx1"/>
                </a:solidFill>
                <a:latin typeface="Times New Roman" panose="02020603050405020304" pitchFamily="18" charset="0"/>
                <a:cs typeface="Times New Roman" panose="02020603050405020304" pitchFamily="18" charset="0"/>
              </a:rPr>
              <a:t>Сурдопсихология</a:t>
            </a:r>
            <a:r>
              <a:rPr lang="ru-RU" sz="2000" dirty="0">
                <a:solidFill>
                  <a:schemeClr val="tx1"/>
                </a:solidFill>
                <a:latin typeface="Times New Roman" panose="02020603050405020304" pitchFamily="18" charset="0"/>
                <a:cs typeface="Times New Roman" panose="02020603050405020304" pitchFamily="18" charset="0"/>
              </a:rPr>
              <a:t>: Учеб. пособие для студ. </a:t>
            </a:r>
            <a:r>
              <a:rPr lang="ru-RU" sz="2000" dirty="0" err="1">
                <a:solidFill>
                  <a:schemeClr val="tx1"/>
                </a:solidFill>
                <a:latin typeface="Times New Roman" panose="02020603050405020304" pitchFamily="18" charset="0"/>
                <a:cs typeface="Times New Roman" panose="02020603050405020304" pitchFamily="18" charset="0"/>
              </a:rPr>
              <a:t>высш</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пед</a:t>
            </a:r>
            <a:r>
              <a:rPr lang="ru-RU" sz="2000" dirty="0">
                <a:solidFill>
                  <a:schemeClr val="tx1"/>
                </a:solidFill>
                <a:latin typeface="Times New Roman" panose="02020603050405020304" pitchFamily="18" charset="0"/>
                <a:cs typeface="Times New Roman" panose="02020603050405020304" pitchFamily="18" charset="0"/>
              </a:rPr>
              <a:t>. учеб. заведений</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 - М.: Академия, 2002. - с. 3-203 </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2. </a:t>
            </a:r>
            <a:r>
              <a:rPr lang="ru-RU" sz="2000" dirty="0" err="1">
                <a:solidFill>
                  <a:schemeClr val="tx1"/>
                </a:solidFill>
                <a:latin typeface="Times New Roman" panose="02020603050405020304" pitchFamily="18" charset="0"/>
                <a:cs typeface="Times New Roman" panose="02020603050405020304" pitchFamily="18" charset="0"/>
              </a:rPr>
              <a:t>Петшак</a:t>
            </a:r>
            <a:r>
              <a:rPr lang="ru-RU" sz="2000" dirty="0">
                <a:solidFill>
                  <a:schemeClr val="tx1"/>
                </a:solidFill>
                <a:latin typeface="Times New Roman" panose="02020603050405020304" pitchFamily="18" charset="0"/>
                <a:cs typeface="Times New Roman" panose="02020603050405020304" pitchFamily="18" charset="0"/>
              </a:rPr>
              <a:t> В. Изучение эмоциональных проявлений у глухих и слабослышащих младших школьников/ В. </a:t>
            </a:r>
            <a:r>
              <a:rPr lang="ru-RU" sz="2000" dirty="0" err="1">
                <a:solidFill>
                  <a:schemeClr val="tx1"/>
                </a:solidFill>
                <a:latin typeface="Times New Roman" panose="02020603050405020304" pitchFamily="18" charset="0"/>
                <a:cs typeface="Times New Roman" panose="02020603050405020304" pitchFamily="18" charset="0"/>
              </a:rPr>
              <a:t>Петшак</a:t>
            </a:r>
            <a:r>
              <a:rPr lang="ru-RU" sz="2000" dirty="0">
                <a:solidFill>
                  <a:schemeClr val="tx1"/>
                </a:solidFill>
                <a:latin typeface="Times New Roman" panose="02020603050405020304" pitchFamily="18" charset="0"/>
                <a:cs typeface="Times New Roman" panose="02020603050405020304" pitchFamily="18" charset="0"/>
              </a:rPr>
              <a:t>// Дефектология. - 1989. № 4. - С.66-70.</a:t>
            </a:r>
            <a:r>
              <a:rPr lang="ru-RU" sz="2400" dirty="0">
                <a:solidFill>
                  <a:schemeClr val="tx1"/>
                </a:solidFill>
                <a:latin typeface="Times New Roman" panose="02020603050405020304" pitchFamily="18" charset="0"/>
                <a:cs typeface="Times New Roman" panose="02020603050405020304" pitchFamily="18" charset="0"/>
              </a:rPr>
              <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3. </a:t>
            </a:r>
            <a:r>
              <a:rPr lang="ru-RU" sz="2000" dirty="0" err="1">
                <a:solidFill>
                  <a:schemeClr val="tx1"/>
                </a:solidFill>
                <a:latin typeface="Times New Roman" panose="02020603050405020304" pitchFamily="18" charset="0"/>
                <a:cs typeface="Times New Roman" panose="02020603050405020304" pitchFamily="18" charset="0"/>
              </a:rPr>
              <a:t>Прилепская</a:t>
            </a:r>
            <a:r>
              <a:rPr lang="ru-RU" sz="2000" dirty="0">
                <a:solidFill>
                  <a:schemeClr val="tx1"/>
                </a:solidFill>
                <a:latin typeface="Times New Roman" panose="02020603050405020304" pitchFamily="18" charset="0"/>
                <a:cs typeface="Times New Roman" panose="02020603050405020304" pitchFamily="18" charset="0"/>
              </a:rPr>
              <a:t> Т. Н. Особенности самооценки и уровня притязаний у детей с нарушением слуха/ Т. Н. </a:t>
            </a:r>
            <a:r>
              <a:rPr lang="ru-RU" sz="2000" dirty="0" err="1">
                <a:solidFill>
                  <a:schemeClr val="tx1"/>
                </a:solidFill>
                <a:latin typeface="Times New Roman" panose="02020603050405020304" pitchFamily="18" charset="0"/>
                <a:cs typeface="Times New Roman" panose="02020603050405020304" pitchFamily="18" charset="0"/>
              </a:rPr>
              <a:t>Прилепская</a:t>
            </a:r>
            <a:r>
              <a:rPr lang="ru-RU" sz="2000" dirty="0">
                <a:solidFill>
                  <a:schemeClr val="tx1"/>
                </a:solidFill>
                <a:latin typeface="Times New Roman" panose="02020603050405020304" pitchFamily="18" charset="0"/>
                <a:cs typeface="Times New Roman" panose="02020603050405020304" pitchFamily="18" charset="0"/>
              </a:rPr>
              <a:t>// Дефектология. - 1989. -  № 5. - С.18-24.</a:t>
            </a:r>
            <a:r>
              <a:rPr lang="ru-RU" sz="2400" dirty="0">
                <a:solidFill>
                  <a:schemeClr val="tx1"/>
                </a:solidFill>
                <a:latin typeface="Times New Roman" panose="02020603050405020304" pitchFamily="18" charset="0"/>
                <a:cs typeface="Times New Roman" panose="02020603050405020304" pitchFamily="18" charset="0"/>
              </a:rPr>
              <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
            </a:r>
            <a:br>
              <a:rPr lang="ru-RU" sz="2400" dirty="0">
                <a:solidFill>
                  <a:schemeClr val="tx1"/>
                </a:solidFill>
                <a:latin typeface="Times New Roman" panose="02020603050405020304" pitchFamily="18" charset="0"/>
                <a:cs typeface="Times New Roman" panose="02020603050405020304" pitchFamily="18" charset="0"/>
              </a:rPr>
            </a:br>
            <a:r>
              <a:rPr lang="ru-RU" sz="2400" dirty="0">
                <a:solidFill>
                  <a:schemeClr val="tx1"/>
                </a:solidFill>
                <a:latin typeface="Times New Roman" panose="02020603050405020304" pitchFamily="18" charset="0"/>
                <a:cs typeface="Times New Roman" panose="02020603050405020304" pitchFamily="18" charset="0"/>
              </a:rPr>
              <a:t>4. </a:t>
            </a:r>
            <a:r>
              <a:rPr lang="ru-RU" sz="2000" dirty="0">
                <a:solidFill>
                  <a:schemeClr val="tx1"/>
                </a:solidFill>
                <a:latin typeface="Times New Roman" panose="02020603050405020304" pitchFamily="18" charset="0"/>
                <a:cs typeface="Times New Roman" panose="02020603050405020304" pitchFamily="18" charset="0"/>
              </a:rPr>
              <a:t>Розанова Т. В. Развитие памяти и мышления глухих детей - М.: Педагогика, 1978. — 232 с.</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5. Розанова Т. В. Особенности развития познавательной сферы глухих школьников/ Т.В.  Розанова //Дефектология. - 1997. - № 2. - С.102-107</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6. Синяк В. А. Особенности психического развития глухого ребенка/ В. А. Синяк, М.М. </a:t>
            </a:r>
            <a:r>
              <a:rPr lang="ru-RU" sz="2000" dirty="0" err="1">
                <a:solidFill>
                  <a:schemeClr val="tx1"/>
                </a:solidFill>
                <a:latin typeface="Times New Roman" panose="02020603050405020304" pitchFamily="18" charset="0"/>
                <a:cs typeface="Times New Roman" panose="02020603050405020304" pitchFamily="18" charset="0"/>
              </a:rPr>
              <a:t>Нудельман</a:t>
            </a:r>
            <a:r>
              <a:rPr lang="ru-RU" sz="2000" dirty="0">
                <a:solidFill>
                  <a:schemeClr val="tx1"/>
                </a:solidFill>
                <a:latin typeface="Times New Roman" panose="02020603050405020304" pitchFamily="18" charset="0"/>
                <a:cs typeface="Times New Roman" panose="02020603050405020304" pitchFamily="18" charset="0"/>
              </a:rPr>
              <a:t>.- М.: Вита Пресс, 1995. - 200 с.</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7. Соловьев И. М. Очерки психологии глухонемого ребенка/ </a:t>
            </a:r>
            <a:r>
              <a:rPr lang="ru-RU" sz="2000" dirty="0" err="1">
                <a:solidFill>
                  <a:schemeClr val="tx1"/>
                </a:solidFill>
                <a:latin typeface="Times New Roman" panose="02020603050405020304" pitchFamily="18" charset="0"/>
                <a:cs typeface="Times New Roman" panose="02020603050405020304" pitchFamily="18" charset="0"/>
              </a:rPr>
              <a:t>И.М.Соловьев</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err="1">
                <a:solidFill>
                  <a:schemeClr val="tx1"/>
                </a:solidFill>
                <a:latin typeface="Times New Roman" panose="02020603050405020304" pitchFamily="18" charset="0"/>
                <a:cs typeface="Times New Roman" panose="02020603050405020304" pitchFamily="18" charset="0"/>
              </a:rPr>
              <a:t>М.:Наука</a:t>
            </a:r>
            <a:r>
              <a:rPr lang="ru-RU" sz="2000" dirty="0">
                <a:solidFill>
                  <a:schemeClr val="tx1"/>
                </a:solidFill>
                <a:latin typeface="Times New Roman" panose="02020603050405020304" pitchFamily="18" charset="0"/>
                <a:cs typeface="Times New Roman" panose="02020603050405020304" pitchFamily="18" charset="0"/>
              </a:rPr>
              <a:t>, 1990.-170 с</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
            </a:r>
            <a:br>
              <a:rPr lang="ru-RU" sz="2000" dirty="0">
                <a:solidFill>
                  <a:schemeClr val="tx1"/>
                </a:solidFill>
                <a:latin typeface="Times New Roman" panose="02020603050405020304" pitchFamily="18" charset="0"/>
                <a:cs typeface="Times New Roman" panose="02020603050405020304" pitchFamily="18" charset="0"/>
              </a:rPr>
            </a:br>
            <a:endParaRPr lang="ru-RU"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9750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a:extLst>
              <a:ext uri="{FF2B5EF4-FFF2-40B4-BE49-F238E27FC236}">
                <a16:creationId xmlns:a16="http://schemas.microsoft.com/office/drawing/2014/main" id="{8630D4DF-B707-4AAE-AB66-09B6CD5C618F}"/>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52523" y="762311"/>
            <a:ext cx="4052606" cy="4012080"/>
          </a:xfrm>
        </p:spPr>
      </p:pic>
      <p:pic>
        <p:nvPicPr>
          <p:cNvPr id="8" name="Объект 7">
            <a:extLst>
              <a:ext uri="{FF2B5EF4-FFF2-40B4-BE49-F238E27FC236}">
                <a16:creationId xmlns:a16="http://schemas.microsoft.com/office/drawing/2014/main" id="{8289CA1D-4ABA-46E3-89AD-1DCDB585C688}"/>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375321" y="280593"/>
            <a:ext cx="5084496" cy="2601566"/>
          </a:xfrm>
        </p:spPr>
      </p:pic>
      <p:pic>
        <p:nvPicPr>
          <p:cNvPr id="3" name="Рисунок 2">
            <a:extLst>
              <a:ext uri="{FF2B5EF4-FFF2-40B4-BE49-F238E27FC236}">
                <a16:creationId xmlns:a16="http://schemas.microsoft.com/office/drawing/2014/main" id="{00896A54-AD27-43FA-BEFA-7ADD5B6FF9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0367" y="3068703"/>
            <a:ext cx="4981053" cy="3789297"/>
          </a:xfrm>
          <a:prstGeom prst="rect">
            <a:avLst/>
          </a:prstGeom>
        </p:spPr>
      </p:pic>
    </p:spTree>
    <p:extLst>
      <p:ext uri="{BB962C8B-B14F-4D97-AF65-F5344CB8AC3E}">
        <p14:creationId xmlns:p14="http://schemas.microsoft.com/office/powerpoint/2010/main" val="31450962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6D558A1-F51B-4298-8DFC-F0B22D0AD2B6}"/>
              </a:ext>
            </a:extLst>
          </p:cNvPr>
          <p:cNvSpPr>
            <a:spLocks noGrp="1"/>
          </p:cNvSpPr>
          <p:nvPr>
            <p:ph type="title"/>
          </p:nvPr>
        </p:nvSpPr>
        <p:spPr>
          <a:xfrm>
            <a:off x="1202499" y="787791"/>
            <a:ext cx="10289088" cy="5148775"/>
          </a:xfrm>
        </p:spPr>
        <p:txBody>
          <a:bodyPr>
            <a:noAutofit/>
          </a:bodyPr>
          <a:lstStyle/>
          <a:p>
            <a:pPr>
              <a:lnSpc>
                <a:spcPct val="107000"/>
              </a:lnSpc>
              <a:spcAft>
                <a:spcPts val="800"/>
              </a:spcAft>
            </a:pPr>
            <a:r>
              <a:rPr lang="ru-RU" sz="2800" dirty="0">
                <a:latin typeface="Times New Roman" panose="02020603050405020304" pitchFamily="18" charset="0"/>
                <a:ea typeface="Calibri" panose="020F0502020204030204" pitchFamily="34" charset="0"/>
                <a:cs typeface="Times New Roman" panose="02020603050405020304" pitchFamily="18" charset="0"/>
              </a:rPr>
              <a:t>       </a:t>
            </a:r>
            <a:r>
              <a:rPr lang="ru-RU" sz="2400" dirty="0">
                <a:latin typeface="Times New Roman" panose="02020603050405020304" pitchFamily="18" charset="0"/>
                <a:ea typeface="Calibri" panose="020F0502020204030204" pitchFamily="34" charset="0"/>
                <a:cs typeface="Times New Roman" panose="02020603050405020304" pitchFamily="18" charset="0"/>
              </a:rPr>
              <a:t>К 7 годам, т.е. ко времени поступления в школу, глухие дети при благоприятных условиях обучения и развития овладевают</a:t>
            </a:r>
            <a:r>
              <a:rPr lang="ru-RU" sz="2400" b="1" dirty="0">
                <a:latin typeface="Times New Roman" panose="02020603050405020304" pitchFamily="18" charset="0"/>
                <a:ea typeface="Calibri" panose="020F0502020204030204" pitchFamily="34" charset="0"/>
                <a:cs typeface="Times New Roman" panose="02020603050405020304" pitchFamily="18" charset="0"/>
              </a:rPr>
              <a:t> речью</a:t>
            </a:r>
            <a:r>
              <a:rPr lang="ru-RU" sz="2400" dirty="0">
                <a:latin typeface="Times New Roman" panose="02020603050405020304" pitchFamily="18" charset="0"/>
                <a:ea typeface="Calibri" panose="020F0502020204030204" pitchFamily="34" charset="0"/>
                <a:cs typeface="Times New Roman" panose="02020603050405020304" pitchFamily="18" charset="0"/>
              </a:rPr>
              <a:t> настолько, что могут выражать свои мысли и желания, пользуясь простыми распространенными предложениями, содержащими помимо главных членов второстепенные.</a:t>
            </a:r>
            <a:br>
              <a:rPr lang="ru-RU" sz="2400" dirty="0">
                <a:latin typeface="Times New Roman" panose="02020603050405020304" pitchFamily="18" charset="0"/>
                <a:ea typeface="Calibri" panose="020F0502020204030204" pitchFamily="34" charset="0"/>
                <a:cs typeface="Times New Roman" panose="02020603050405020304" pitchFamily="18" charset="0"/>
              </a:rPr>
            </a:br>
            <a:r>
              <a:rPr lang="ru-RU" sz="2400" dirty="0">
                <a:latin typeface="Times New Roman" panose="02020603050405020304" pitchFamily="18" charset="0"/>
                <a:ea typeface="Calibri" panose="020F0502020204030204" pitchFamily="34" charset="0"/>
                <a:cs typeface="Times New Roman" panose="02020603050405020304" pitchFamily="18" charset="0"/>
              </a:rPr>
              <a:t>         Большее значение имеет зрительное восприятие у детей с нарушением слуха, а значит, основная нагрузка по переработке поступающей информации ложится на </a:t>
            </a:r>
            <a:r>
              <a:rPr lang="ru-RU" sz="2400" b="1" dirty="0">
                <a:latin typeface="Times New Roman" panose="02020603050405020304" pitchFamily="18" charset="0"/>
                <a:ea typeface="Calibri" panose="020F0502020204030204" pitchFamily="34" charset="0"/>
                <a:cs typeface="Times New Roman" panose="02020603050405020304" pitchFamily="18" charset="0"/>
              </a:rPr>
              <a:t>зрительный анализатор</a:t>
            </a:r>
            <a:r>
              <a:rPr lang="ru-RU" sz="2400" dirty="0">
                <a:latin typeface="Times New Roman" panose="02020603050405020304" pitchFamily="18" charset="0"/>
                <a:ea typeface="Calibri" panose="020F0502020204030204" pitchFamily="34" charset="0"/>
                <a:cs typeface="Times New Roman" panose="02020603050405020304" pitchFamily="18" charset="0"/>
              </a:rPr>
              <a:t>. Поэтому глухие дети быстрее и больше утомляются, чем нормально слышащие, следствием этого является усиление неустойчивости внимания. У глухих детей отмечаются трудности переключения внимания, им требуется больше времени на «врабатывание», что приводит к снижению скорости выполняемой деятельности, увеличению числа ошибок.</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6586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a:extLst>
              <a:ext uri="{FF2B5EF4-FFF2-40B4-BE49-F238E27FC236}">
                <a16:creationId xmlns:a16="http://schemas.microsoft.com/office/drawing/2014/main" id="{3D11386E-428D-4F42-BCCC-9BD1621077DB}"/>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21360" y="161778"/>
            <a:ext cx="2506980" cy="3581400"/>
          </a:xfrm>
        </p:spPr>
      </p:pic>
      <p:pic>
        <p:nvPicPr>
          <p:cNvPr id="7" name="Объект 6">
            <a:extLst>
              <a:ext uri="{FF2B5EF4-FFF2-40B4-BE49-F238E27FC236}">
                <a16:creationId xmlns:a16="http://schemas.microsoft.com/office/drawing/2014/main" id="{5CBFDB9E-72FB-48EB-8A1B-2A68E66EFB00}"/>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3589019" y="161779"/>
            <a:ext cx="2522113" cy="3581400"/>
          </a:xfrm>
        </p:spPr>
      </p:pic>
      <p:pic>
        <p:nvPicPr>
          <p:cNvPr id="9" name="Рисунок 8">
            <a:extLst>
              <a:ext uri="{FF2B5EF4-FFF2-40B4-BE49-F238E27FC236}">
                <a16:creationId xmlns:a16="http://schemas.microsoft.com/office/drawing/2014/main" id="{9684DDF8-FA50-4D2C-AB3B-6E2CD0F108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2213" y="1169722"/>
            <a:ext cx="4579947" cy="3683871"/>
          </a:xfrm>
          <a:prstGeom prst="rect">
            <a:avLst/>
          </a:prstGeom>
        </p:spPr>
      </p:pic>
      <p:pic>
        <p:nvPicPr>
          <p:cNvPr id="13" name="Рисунок 12">
            <a:extLst>
              <a:ext uri="{FF2B5EF4-FFF2-40B4-BE49-F238E27FC236}">
                <a16:creationId xmlns:a16="http://schemas.microsoft.com/office/drawing/2014/main" id="{856C3BB7-A355-42CA-8E42-C91F283F9C25}"/>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676171" y="3366562"/>
            <a:ext cx="5073620" cy="3382413"/>
          </a:xfrm>
          <a:prstGeom prst="rect">
            <a:avLst/>
          </a:prstGeom>
        </p:spPr>
      </p:pic>
    </p:spTree>
    <p:extLst>
      <p:ext uri="{BB962C8B-B14F-4D97-AF65-F5344CB8AC3E}">
        <p14:creationId xmlns:p14="http://schemas.microsoft.com/office/powerpoint/2010/main" val="15304866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0219CA3-E82E-49DB-8F28-7ED55817EE54}"/>
              </a:ext>
            </a:extLst>
          </p:cNvPr>
          <p:cNvSpPr>
            <a:spLocks noGrp="1"/>
          </p:cNvSpPr>
          <p:nvPr>
            <p:ph type="title"/>
          </p:nvPr>
        </p:nvSpPr>
        <p:spPr>
          <a:xfrm>
            <a:off x="1424690" y="1281261"/>
            <a:ext cx="10013515" cy="3769041"/>
          </a:xfrm>
        </p:spPr>
        <p:txBody>
          <a:bodyPr>
            <a:normAutofit fontScale="90000"/>
          </a:bodyPr>
          <a:lstStyle/>
          <a:p>
            <a:pPr>
              <a:lnSpc>
                <a:spcPct val="107000"/>
              </a:lnSpc>
              <a:spcAft>
                <a:spcPts val="800"/>
              </a:spcAft>
            </a:pPr>
            <a:r>
              <a:rPr lang="ru-RU" sz="2900" dirty="0">
                <a:latin typeface="Times New Roman" panose="02020603050405020304" pitchFamily="18" charset="0"/>
                <a:ea typeface="Calibri" panose="020F0502020204030204" pitchFamily="34" charset="0"/>
                <a:cs typeface="Times New Roman" panose="02020603050405020304" pitchFamily="18" charset="0"/>
              </a:rPr>
              <a:t>      </a:t>
            </a:r>
            <a:r>
              <a:rPr lang="ru-RU" sz="2700" dirty="0">
                <a:latin typeface="Times New Roman" panose="02020603050405020304" pitchFamily="18" charset="0"/>
                <a:ea typeface="Calibri" panose="020F0502020204030204" pitchFamily="34" charset="0"/>
                <a:cs typeface="Times New Roman" panose="02020603050405020304" pitchFamily="18" charset="0"/>
              </a:rPr>
              <a:t>Определенное своеобразие обнаруживается в развитии </a:t>
            </a:r>
            <a:r>
              <a:rPr lang="ru-RU" sz="2700" b="1" dirty="0">
                <a:latin typeface="Times New Roman" panose="02020603050405020304" pitchFamily="18" charset="0"/>
                <a:ea typeface="Calibri" panose="020F0502020204030204" pitchFamily="34" charset="0"/>
                <a:cs typeface="Times New Roman" panose="02020603050405020304" pitchFamily="18" charset="0"/>
              </a:rPr>
              <a:t>образной памяти</a:t>
            </a:r>
            <a:r>
              <a:rPr lang="ru-RU" sz="2700" dirty="0">
                <a:latin typeface="Times New Roman" panose="02020603050405020304" pitchFamily="18" charset="0"/>
                <a:ea typeface="Calibri" panose="020F0502020204030204" pitchFamily="34" charset="0"/>
                <a:cs typeface="Times New Roman" panose="02020603050405020304" pitchFamily="18" charset="0"/>
              </a:rPr>
              <a:t> у глухих детей. М. М. </a:t>
            </a:r>
            <a:r>
              <a:rPr lang="ru-RU" sz="2700" dirty="0" err="1">
                <a:latin typeface="Times New Roman" panose="02020603050405020304" pitchFamily="18" charset="0"/>
                <a:ea typeface="Calibri" panose="020F0502020204030204" pitchFamily="34" charset="0"/>
                <a:cs typeface="Times New Roman" panose="02020603050405020304" pitchFamily="18" charset="0"/>
              </a:rPr>
              <a:t>Нудельманом</a:t>
            </a:r>
            <a:r>
              <a:rPr lang="ru-RU" sz="2700" dirty="0">
                <a:latin typeface="Times New Roman" panose="02020603050405020304" pitchFamily="18" charset="0"/>
                <a:ea typeface="Calibri" panose="020F0502020204030204" pitchFamily="34" charset="0"/>
                <a:cs typeface="Times New Roman" panose="02020603050405020304" pitchFamily="18" charset="0"/>
              </a:rPr>
              <a:t> и </a:t>
            </a:r>
            <a:r>
              <a:rPr lang="ru-RU" sz="2700" dirty="0" err="1">
                <a:latin typeface="Times New Roman" panose="02020603050405020304" pitchFamily="18" charset="0"/>
                <a:ea typeface="Calibri" panose="020F0502020204030204" pitchFamily="34" charset="0"/>
                <a:cs typeface="Times New Roman" panose="02020603050405020304" pitchFamily="18" charset="0"/>
              </a:rPr>
              <a:t>И</a:t>
            </a:r>
            <a:r>
              <a:rPr lang="ru-RU" sz="2700" dirty="0">
                <a:latin typeface="Times New Roman" panose="02020603050405020304" pitchFamily="18" charset="0"/>
                <a:ea typeface="Calibri" panose="020F0502020204030204" pitchFamily="34" charset="0"/>
                <a:cs typeface="Times New Roman" panose="02020603050405020304" pitchFamily="18" charset="0"/>
              </a:rPr>
              <a:t>. М. Соловьевым показано, что глухие дети с большим трудом, чем слышащие, запечатлевают образы предметов во всем их своеобразии. Они склонны либо упрощать внешнюю структуру воспринятого предмета, уподоблять его ранее сложившемуся, привычному представлению, либо чрезмерно подчеркивать его отличительные черты.       </a:t>
            </a:r>
            <a:br>
              <a:rPr lang="ru-RU" sz="2700" dirty="0">
                <a:latin typeface="Times New Roman" panose="02020603050405020304" pitchFamily="18" charset="0"/>
                <a:ea typeface="Calibri" panose="020F0502020204030204" pitchFamily="34" charset="0"/>
                <a:cs typeface="Times New Roman" panose="02020603050405020304" pitchFamily="18" charset="0"/>
              </a:rPr>
            </a:br>
            <a:r>
              <a:rPr lang="ru-RU" sz="2700" dirty="0">
                <a:latin typeface="Times New Roman" panose="02020603050405020304" pitchFamily="18" charset="0"/>
                <a:ea typeface="Calibri" panose="020F0502020204030204" pitchFamily="34" charset="0"/>
                <a:cs typeface="Times New Roman" panose="02020603050405020304" pitchFamily="18" charset="0"/>
              </a:rPr>
              <a:t>      </a:t>
            </a:r>
            <a:r>
              <a:rPr lang="ru-RU" sz="2700" b="1" dirty="0">
                <a:latin typeface="Times New Roman" panose="02020603050405020304" pitchFamily="18" charset="0"/>
                <a:ea typeface="Calibri" panose="020F0502020204030204" pitchFamily="34" charset="0"/>
                <a:cs typeface="Times New Roman" panose="02020603050405020304" pitchFamily="18" charset="0"/>
              </a:rPr>
              <a:t>Словесная память </a:t>
            </a:r>
            <a:r>
              <a:rPr lang="ru-RU" sz="2700" dirty="0">
                <a:latin typeface="Times New Roman" panose="02020603050405020304" pitchFamily="18" charset="0"/>
                <a:ea typeface="Calibri" panose="020F0502020204030204" pitchFamily="34" charset="0"/>
                <a:cs typeface="Times New Roman" panose="02020603050405020304" pitchFamily="18" charset="0"/>
              </a:rPr>
              <a:t>глухих детей имеет еще большее своеобразие, чем образная. При этом они относительно успешнее запоминают отдельные слова, чем целые предложения, и хуже всего связные тексты.</a:t>
            </a:r>
            <a:endParaRPr lang="ru-RU" sz="1800" dirty="0"/>
          </a:p>
        </p:txBody>
      </p:sp>
    </p:spTree>
    <p:extLst>
      <p:ext uri="{BB962C8B-B14F-4D97-AF65-F5344CB8AC3E}">
        <p14:creationId xmlns:p14="http://schemas.microsoft.com/office/powerpoint/2010/main" val="3674765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a:extLst>
              <a:ext uri="{FF2B5EF4-FFF2-40B4-BE49-F238E27FC236}">
                <a16:creationId xmlns:a16="http://schemas.microsoft.com/office/drawing/2014/main" id="{E21EA80D-11E3-420F-B1F2-FF35E603A24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64066" y="0"/>
            <a:ext cx="2979275" cy="4297031"/>
          </a:xfrm>
        </p:spPr>
      </p:pic>
      <p:pic>
        <p:nvPicPr>
          <p:cNvPr id="9" name="Рисунок 8">
            <a:extLst>
              <a:ext uri="{FF2B5EF4-FFF2-40B4-BE49-F238E27FC236}">
                <a16:creationId xmlns:a16="http://schemas.microsoft.com/office/drawing/2014/main" id="{B929B5F5-AA2F-475E-8CEF-A1F48BE9C0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6187" y="3795134"/>
            <a:ext cx="4429813" cy="2950325"/>
          </a:xfrm>
          <a:prstGeom prst="rect">
            <a:avLst/>
          </a:prstGeom>
        </p:spPr>
      </p:pic>
      <p:pic>
        <p:nvPicPr>
          <p:cNvPr id="11" name="Объект 10">
            <a:extLst>
              <a:ext uri="{FF2B5EF4-FFF2-40B4-BE49-F238E27FC236}">
                <a16:creationId xmlns:a16="http://schemas.microsoft.com/office/drawing/2014/main" id="{9E8FECAC-74EB-47A3-9A10-8048781CBE7A}"/>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236550" y="1575582"/>
            <a:ext cx="5741251" cy="4874455"/>
          </a:xfrm>
        </p:spPr>
      </p:pic>
    </p:spTree>
    <p:extLst>
      <p:ext uri="{BB962C8B-B14F-4D97-AF65-F5344CB8AC3E}">
        <p14:creationId xmlns:p14="http://schemas.microsoft.com/office/powerpoint/2010/main" val="35283612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F5190CF-7949-4D50-BB6D-723261EEFD13}"/>
              </a:ext>
            </a:extLst>
          </p:cNvPr>
          <p:cNvSpPr>
            <a:spLocks noGrp="1"/>
          </p:cNvSpPr>
          <p:nvPr>
            <p:ph type="title"/>
          </p:nvPr>
        </p:nvSpPr>
        <p:spPr>
          <a:xfrm>
            <a:off x="1012874" y="126609"/>
            <a:ext cx="10340926" cy="4811151"/>
          </a:xfrm>
        </p:spPr>
        <p:txBody>
          <a:bodyPr>
            <a:normAutofit fontScale="90000"/>
          </a:bodyPr>
          <a:lstStyle/>
          <a:p>
            <a:r>
              <a:rPr lang="ru-RU" sz="2800" dirty="0">
                <a:latin typeface="Times New Roman" panose="02020603050405020304" pitchFamily="18" charset="0"/>
                <a:ea typeface="Calibri" panose="020F0502020204030204" pitchFamily="34" charset="0"/>
              </a:rPr>
              <a:t>         </a:t>
            </a:r>
            <a:br>
              <a:rPr lang="ru-RU" sz="2800" dirty="0">
                <a:latin typeface="Times New Roman" panose="02020603050405020304" pitchFamily="18" charset="0"/>
                <a:ea typeface="Calibri" panose="020F0502020204030204" pitchFamily="34" charset="0"/>
              </a:rPr>
            </a:br>
            <a:r>
              <a:rPr lang="ru-RU" sz="2800" dirty="0">
                <a:latin typeface="Times New Roman" panose="02020603050405020304" pitchFamily="18" charset="0"/>
                <a:ea typeface="Calibri" panose="020F0502020204030204" pitchFamily="34" charset="0"/>
              </a:rPr>
              <a:t>     При обучении глухих педагогу следует учитывать особенности их образной памяти и создавать условия для более успешного компенсаторного развития. Первое самое важное условие - это всемерное совершенствование всей интеллектуальной деятельности глухих, особенно их </a:t>
            </a:r>
            <a:r>
              <a:rPr lang="ru-RU" sz="2800" b="1" dirty="0">
                <a:latin typeface="Times New Roman" panose="02020603050405020304" pitchFamily="18" charset="0"/>
                <a:ea typeface="Calibri" panose="020F0502020204030204" pitchFamily="34" charset="0"/>
              </a:rPr>
              <a:t>мышления</a:t>
            </a:r>
            <a:r>
              <a:rPr lang="ru-RU" sz="2800" dirty="0">
                <a:latin typeface="Times New Roman" panose="02020603050405020304" pitchFamily="18" charset="0"/>
                <a:ea typeface="Calibri" panose="020F0502020204030204" pitchFamily="34" charset="0"/>
              </a:rPr>
              <a:t>, как наглядно - действенного и наглядно - образного, так и понятийного. Детей нужно учить сначала практическому анализу и синтезу предметов, группировке предметов по тому или другому признаку, сравнению предметов по их свойствам со словесным обозначением всех этих свойств. Затем следует переходить к формированию у детей мысленных действий с предметом при его отсутствии. </a:t>
            </a:r>
            <a:br>
              <a:rPr lang="ru-RU" sz="2800" dirty="0">
                <a:latin typeface="Times New Roman" panose="02020603050405020304" pitchFamily="18" charset="0"/>
                <a:ea typeface="Calibri" panose="020F0502020204030204" pitchFamily="34" charset="0"/>
              </a:rPr>
            </a:br>
            <a:r>
              <a:rPr lang="ru-RU" sz="2800" dirty="0">
                <a:latin typeface="Times New Roman" panose="02020603050405020304" pitchFamily="18" charset="0"/>
                <a:ea typeface="Calibri" panose="020F0502020204030204" pitchFamily="34" charset="0"/>
              </a:rPr>
              <a:t>        По этому у глухих детей жесты при запоминании группируются, систематизируются по значению. Высокая продуктивность запоминания жестов глухими детьми свидетельствует о больших возможностях их </a:t>
            </a:r>
            <a:r>
              <a:rPr lang="ru-RU" sz="2800" b="1" dirty="0">
                <a:latin typeface="Times New Roman" panose="02020603050405020304" pitchFamily="18" charset="0"/>
                <a:ea typeface="Calibri" panose="020F0502020204030204" pitchFamily="34" charset="0"/>
              </a:rPr>
              <a:t>памяти</a:t>
            </a:r>
            <a:r>
              <a:rPr lang="ru-RU" sz="2800" dirty="0">
                <a:latin typeface="Times New Roman" panose="02020603050405020304" pitchFamily="18" charset="0"/>
                <a:ea typeface="Calibri" panose="020F0502020204030204" pitchFamily="34" charset="0"/>
              </a:rPr>
              <a:t>, сохранности ее физиологических основ (Т. В. Розанова).</a:t>
            </a:r>
            <a:endParaRPr lang="ru-RU" sz="2800" dirty="0"/>
          </a:p>
        </p:txBody>
      </p:sp>
    </p:spTree>
    <p:extLst>
      <p:ext uri="{BB962C8B-B14F-4D97-AF65-F5344CB8AC3E}">
        <p14:creationId xmlns:p14="http://schemas.microsoft.com/office/powerpoint/2010/main" val="354513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id="{CF2E0E0C-CAF1-4A51-B642-C73EF411E225}"/>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884839" y="289557"/>
            <a:ext cx="4735074" cy="4735074"/>
          </a:xfrm>
          <a:prstGeom prst="rect">
            <a:avLst/>
          </a:prstGeom>
        </p:spPr>
      </p:pic>
      <p:pic>
        <p:nvPicPr>
          <p:cNvPr id="8" name="Объект 7">
            <a:extLst>
              <a:ext uri="{FF2B5EF4-FFF2-40B4-BE49-F238E27FC236}">
                <a16:creationId xmlns:a16="http://schemas.microsoft.com/office/drawing/2014/main" id="{1E71B284-600C-4213-A5E4-A6965E3D8845}"/>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795247" y="441020"/>
            <a:ext cx="5014136" cy="2456926"/>
          </a:xfrm>
        </p:spPr>
      </p:pic>
      <p:pic>
        <p:nvPicPr>
          <p:cNvPr id="17" name="Объект 16">
            <a:extLst>
              <a:ext uri="{FF2B5EF4-FFF2-40B4-BE49-F238E27FC236}">
                <a16:creationId xmlns:a16="http://schemas.microsoft.com/office/drawing/2014/main" id="{CFE8E250-68CF-4179-982C-1F440F50C8EA}"/>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2022949" y="3094892"/>
            <a:ext cx="4663879" cy="3443190"/>
          </a:xfrm>
        </p:spPr>
      </p:pic>
    </p:spTree>
    <p:extLst>
      <p:ext uri="{BB962C8B-B14F-4D97-AF65-F5344CB8AC3E}">
        <p14:creationId xmlns:p14="http://schemas.microsoft.com/office/powerpoint/2010/main" val="10736978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9994E13-86A0-4700-A527-20B94F7B79E4}"/>
              </a:ext>
            </a:extLst>
          </p:cNvPr>
          <p:cNvSpPr>
            <a:spLocks noGrp="1"/>
          </p:cNvSpPr>
          <p:nvPr>
            <p:ph type="title"/>
          </p:nvPr>
        </p:nvSpPr>
        <p:spPr>
          <a:xfrm>
            <a:off x="1413803" y="1436663"/>
            <a:ext cx="9601200" cy="3984674"/>
          </a:xfrm>
        </p:spPr>
        <p:txBody>
          <a:bodyPr>
            <a:normAutofit fontScale="90000"/>
          </a:bodyPr>
          <a:lstStyle/>
          <a:p>
            <a:pPr algn="just">
              <a:lnSpc>
                <a:spcPct val="107000"/>
              </a:lnSpc>
              <a:spcAft>
                <a:spcPts val="800"/>
              </a:spcAft>
            </a:pPr>
            <a:r>
              <a:rPr lang="ru-RU" sz="2400" cap="all"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ru-RU" sz="2400" dirty="0">
                <a:latin typeface="Times New Roman" panose="02020603050405020304" pitchFamily="18" charset="0"/>
                <a:ea typeface="Calibri" panose="020F0502020204030204" pitchFamily="34" charset="0"/>
                <a:cs typeface="Times New Roman" panose="02020603050405020304" pitchFamily="18" charset="0"/>
              </a:rPr>
              <a:t>Глухие дети, как и слышащие, правильно опознают наиболее общие эмоциональные состояния, относимые к модальностям радости, гнева, страха и печали. Большие трудности возникают при опознавании интеллектуальных и социально-нравственных чувств. В качестве причин эмоций дети чаще выделяют действия, отчетливо внешне выраженные. В формировании </a:t>
            </a:r>
            <a:r>
              <a:rPr lang="ru-RU" sz="2400" b="1" dirty="0">
                <a:latin typeface="Times New Roman" panose="02020603050405020304" pitchFamily="18" charset="0"/>
                <a:ea typeface="Calibri" panose="020F0502020204030204" pitchFamily="34" charset="0"/>
                <a:cs typeface="Times New Roman" panose="02020603050405020304" pitchFamily="18" charset="0"/>
              </a:rPr>
              <a:t>самооценки</a:t>
            </a:r>
            <a:r>
              <a:rPr lang="ru-RU" sz="2400" dirty="0">
                <a:latin typeface="Times New Roman" panose="02020603050405020304" pitchFamily="18" charset="0"/>
                <a:ea typeface="Calibri" panose="020F0502020204030204" pitchFamily="34" charset="0"/>
                <a:cs typeface="Times New Roman" panose="02020603050405020304" pitchFamily="18" charset="0"/>
              </a:rPr>
              <a:t> глухие младшие школьники несколько отстают от слышащих детей, обнаруживая черты, свойственные слышащим дошкольникам. Самооценка глухих детей 7–11 лет очень неустойчива, зависит от ситуации, от оценок их учебной деятельности и отдельных поступков учителями и воспитателями (В. Л. Белинский, Т. Н. </a:t>
            </a:r>
            <a:r>
              <a:rPr lang="ru-RU" sz="2400" dirty="0" err="1">
                <a:latin typeface="Times New Roman" panose="02020603050405020304" pitchFamily="18" charset="0"/>
                <a:ea typeface="Calibri" panose="020F0502020204030204" pitchFamily="34" charset="0"/>
                <a:cs typeface="Times New Roman" panose="02020603050405020304" pitchFamily="18" charset="0"/>
              </a:rPr>
              <a:t>Прилепская</a:t>
            </a:r>
            <a:r>
              <a:rPr lang="ru-RU" sz="2400" dirty="0">
                <a:latin typeface="Times New Roman" panose="02020603050405020304" pitchFamily="18" charset="0"/>
                <a:ea typeface="Calibri" panose="020F0502020204030204" pitchFamily="34" charset="0"/>
                <a:cs typeface="Times New Roman" panose="02020603050405020304" pitchFamily="18" charset="0"/>
              </a:rPr>
              <a:t>).</a:t>
            </a:r>
            <a:endParaRPr lang="ru-RU" sz="2000" dirty="0">
              <a:solidFill>
                <a:schemeClr val="tx1"/>
              </a:solidFill>
            </a:endParaRPr>
          </a:p>
        </p:txBody>
      </p:sp>
    </p:spTree>
    <p:extLst>
      <p:ext uri="{BB962C8B-B14F-4D97-AF65-F5344CB8AC3E}">
        <p14:creationId xmlns:p14="http://schemas.microsoft.com/office/powerpoint/2010/main" val="4166619750"/>
      </p:ext>
    </p:extLst>
  </p:cSld>
  <p:clrMapOvr>
    <a:masterClrMapping/>
  </p:clrMapOvr>
</p:sld>
</file>

<file path=ppt/theme/theme1.xml><?xml version="1.0" encoding="utf-8"?>
<a:theme xmlns:a="http://schemas.openxmlformats.org/drawingml/2006/main" name="Обрезка">
  <a:themeElements>
    <a:clrScheme name="Обрезка">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Обрезка">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Обрезка">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Уголки</Template>
  <TotalTime>169</TotalTime>
  <Words>290</Words>
  <Application>Microsoft Office PowerPoint</Application>
  <PresentationFormat>Широкоэкранный</PresentationFormat>
  <Paragraphs>7</Paragraphs>
  <Slides>12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12</vt:i4>
      </vt:variant>
    </vt:vector>
  </HeadingPairs>
  <TitlesOfParts>
    <vt:vector size="16" baseType="lpstr">
      <vt:lpstr>Calibri</vt:lpstr>
      <vt:lpstr>Franklin Gothic Book</vt:lpstr>
      <vt:lpstr>Times New Roman</vt:lpstr>
      <vt:lpstr>Обрезка</vt:lpstr>
      <vt:lpstr> Психическое развитие детей с нарушением слуха в младшем школьном возрасте</vt:lpstr>
      <vt:lpstr>Презентация PowerPoint</vt:lpstr>
      <vt:lpstr>       К 7 годам, т.е. ко времени поступления в школу, глухие дети при благоприятных условиях обучения и развития овладевают речью настолько, что могут выражать свои мысли и желания, пользуясь простыми распространенными предложениями, содержащими помимо главных членов второстепенные.          Большее значение имеет зрительное восприятие у детей с нарушением слуха, а значит, основная нагрузка по переработке поступающей информации ложится на зрительный анализатор. Поэтому глухие дети быстрее и больше утомляются, чем нормально слышащие, следствием этого является усиление неустойчивости внимания. У глухих детей отмечаются трудности переключения внимания, им требуется больше времени на «врабатывание», что приводит к снижению скорости выполняемой деятельности, увеличению числа ошибок. </vt:lpstr>
      <vt:lpstr>Презентация PowerPoint</vt:lpstr>
      <vt:lpstr>      Определенное своеобразие обнаруживается в развитии образной памяти у глухих детей. М. М. Нудельманом и И. М. Соловьевым показано, что глухие дети с большим трудом, чем слышащие, запечатлевают образы предметов во всем их своеобразии. Они склонны либо упрощать внешнюю структуру воспринятого предмета, уподоблять его ранее сложившемуся, привычному представлению, либо чрезмерно подчеркивать его отличительные черты.              Словесная память глухих детей имеет еще большее своеобразие, чем образная. При этом они относительно успешнее запоминают отдельные слова, чем целые предложения, и хуже всего связные тексты.</vt:lpstr>
      <vt:lpstr>Презентация PowerPoint</vt:lpstr>
      <vt:lpstr>               При обучении глухих педагогу следует учитывать особенности их образной памяти и создавать условия для более успешного компенсаторного развития. Первое самое важное условие - это всемерное совершенствование всей интеллектуальной деятельности глухих, особенно их мышления, как наглядно - действенного и наглядно - образного, так и понятийного. Детей нужно учить сначала практическому анализу и синтезу предметов, группировке предметов по тому или другому признаку, сравнению предметов по их свойствам со словесным обозначением всех этих свойств. Затем следует переходить к формированию у детей мысленных действий с предметом при его отсутствии.          По этому у глухих детей жесты при запоминании группируются, систематизируются по значению. Высокая продуктивность запоминания жестов глухими детьми свидетельствует о больших возможностях их памяти, сохранности ее физиологических основ (Т. В. Розанова).</vt:lpstr>
      <vt:lpstr>Презентация PowerPoint</vt:lpstr>
      <vt:lpstr>           Глухие дети, как и слышащие, правильно опознают наиболее общие эмоциональные состояния, относимые к модальностям радости, гнева, страха и печали. Большие трудности возникают при опознавании интеллектуальных и социально-нравственных чувств. В качестве причин эмоций дети чаще выделяют действия, отчетливо внешне выраженные. В формировании самооценки глухие младшие школьники несколько отстают от слышащих детей, обнаруживая черты, свойственные слышащим дошкольникам. Самооценка глухих детей 7–11 лет очень неустойчива, зависит от ситуации, от оценок их учебной деятельности и отдельных поступков учителями и воспитателями (В. Л. Белинский, Т. Н. Прилепская).</vt:lpstr>
      <vt:lpstr>Презентация PowerPoint</vt:lpstr>
      <vt:lpstr>      В младшем школьном возрасте (7–10 лет) у глухих детей наибольшие интересы и склонности обнаруживаются к различным играм и спортивным занятиям (катание на коньках, лыжах, занятия гимнастикой, бегом, прыжками и т.п.). Учебная деятельность привлекает в основном внешней стороной (пребывание в классной комнате, выполнение различных учебных заданий). При этом дети обычно относятся ко всем учебным предметам с одинаковым старанием.</vt:lpstr>
      <vt:lpstr>Список использованной литературы:   1. Богданова Т.Г. Сурдопсихология: Учеб. пособие для студ. высш. пед. учеб. заведений . - М.: Академия, 2002. - с. 3-203   2. Петшак В. Изучение эмоциональных проявлений у глухих и слабослышащих младших школьников/ В. Петшак// Дефектология. - 1989. № 4. - С.66-70.  3. Прилепская Т. Н. Особенности самооценки и уровня притязаний у детей с нарушением слуха/ Т. Н. Прилепская// Дефектология. - 1989. -  № 5. - С.18-24.  4. Розанова Т. В. Развитие памяти и мышления глухих детей - М.: Педагогика, 1978. — 232 с.  5. Розанова Т. В. Особенности развития познавательной сферы глухих школьников/ Т.В.  Розанова //Дефектология. - 1997. - № 2. - С.102-107  6. Синяк В. А. Особенности психического развития глухого ребенка/ В. А. Синяк, М.М. Нудельман.- М.: Вита Пресс, 1995. - 200 с.  7. Соловьев И. М. Очерки психологии глухонемого ребенка/ И.М.Соловьев.- М.:Наука, 1990.-170 с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Юля</dc:creator>
  <cp:lastModifiedBy>Home</cp:lastModifiedBy>
  <cp:revision>44</cp:revision>
  <dcterms:created xsi:type="dcterms:W3CDTF">2022-02-24T13:04:57Z</dcterms:created>
  <dcterms:modified xsi:type="dcterms:W3CDTF">2022-10-11T14:16:19Z</dcterms:modified>
</cp:coreProperties>
</file>