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000099"/>
    <a:srgbClr val="FF505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71C188F-1FE0-465C-A1D0-D19EF6125AD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C75DF48-C078-4DDF-BAC2-9681C7590CC2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3ladies.ru/kak-pravilno-obshhatsya-s-detmi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214290"/>
            <a:ext cx="7099880" cy="3714758"/>
          </a:xfrm>
        </p:spPr>
        <p:txBody>
          <a:bodyPr>
            <a:noAutofit/>
          </a:bodyPr>
          <a:lstStyle/>
          <a:p>
            <a:pPr algn="ctr"/>
            <a:r>
              <a:rPr lang="ru-RU" sz="5800" dirty="0" smtClean="0">
                <a:solidFill>
                  <a:srgbClr val="339933"/>
                </a:solidFill>
                <a:latin typeface="Monotype Corsiva" pitchFamily="66" charset="0"/>
              </a:rPr>
              <a:t>Как </a:t>
            </a:r>
            <a:r>
              <a:rPr lang="ru-RU" sz="5800" dirty="0" smtClean="0">
                <a:solidFill>
                  <a:srgbClr val="339933"/>
                </a:solidFill>
                <a:latin typeface="Monotype Corsiva" pitchFamily="66" charset="0"/>
              </a:rPr>
              <a:t>построить гармоничные взаимоотношения </a:t>
            </a:r>
            <a:br>
              <a:rPr lang="ru-RU" sz="5800" dirty="0" smtClean="0">
                <a:solidFill>
                  <a:srgbClr val="339933"/>
                </a:solidFill>
                <a:latin typeface="Monotype Corsiva" pitchFamily="66" charset="0"/>
              </a:rPr>
            </a:br>
            <a:r>
              <a:rPr lang="ru-RU" sz="5800" dirty="0" smtClean="0">
                <a:solidFill>
                  <a:srgbClr val="339933"/>
                </a:solidFill>
                <a:latin typeface="Monotype Corsiva" pitchFamily="66" charset="0"/>
              </a:rPr>
              <a:t>с детьми</a:t>
            </a:r>
            <a:endParaRPr lang="ru-RU" sz="5800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929048"/>
            <a:ext cx="3905269" cy="292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15616" y="4509120"/>
            <a:ext cx="395645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Calibri" panose="020F0502020204030204" pitchFamily="34" charset="0"/>
              </a:rPr>
              <a:t>Педагог-психолог </a:t>
            </a:r>
            <a:br>
              <a:rPr lang="ru-RU" sz="2600" dirty="0" smtClean="0">
                <a:latin typeface="Calibri" panose="020F0502020204030204" pitchFamily="34" charset="0"/>
              </a:rPr>
            </a:br>
            <a:r>
              <a:rPr lang="ru-RU" sz="2600" dirty="0" smtClean="0">
                <a:latin typeface="Calibri" panose="020F0502020204030204" pitchFamily="34" charset="0"/>
              </a:rPr>
              <a:t>МОУ «</a:t>
            </a:r>
            <a:r>
              <a:rPr lang="ru-RU" sz="2600" dirty="0" err="1" smtClean="0">
                <a:latin typeface="Calibri" panose="020F0502020204030204" pitchFamily="34" charset="0"/>
              </a:rPr>
              <a:t>Увинская</a:t>
            </a:r>
            <a:r>
              <a:rPr lang="ru-RU" sz="2600" dirty="0" smtClean="0">
                <a:latin typeface="Calibri" panose="020F0502020204030204" pitchFamily="34" charset="0"/>
              </a:rPr>
              <a:t> СОШ №4»</a:t>
            </a:r>
          </a:p>
          <a:p>
            <a:r>
              <a:rPr lang="ru-RU" sz="2600" dirty="0" smtClean="0">
                <a:latin typeface="Calibri" panose="020F0502020204030204" pitchFamily="34" charset="0"/>
              </a:rPr>
              <a:t>Ожегова Елена </a:t>
            </a:r>
            <a:r>
              <a:rPr lang="ru-RU" sz="2600" dirty="0">
                <a:latin typeface="Calibri" panose="020F0502020204030204" pitchFamily="34" charset="0"/>
              </a:rPr>
              <a:t>В</a:t>
            </a:r>
            <a:r>
              <a:rPr lang="ru-RU" sz="2600" dirty="0" smtClean="0">
                <a:latin typeface="Calibri" panose="020F0502020204030204" pitchFamily="34" charset="0"/>
              </a:rPr>
              <a:t>ладимировна</a:t>
            </a:r>
            <a:endParaRPr lang="ru-RU" sz="2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6632"/>
            <a:ext cx="8143900" cy="116922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Рекомендации и ответы на вопросы</a:t>
            </a:r>
            <a:endParaRPr lang="ru-RU" sz="4800" b="1" dirty="0">
              <a:solidFill>
                <a:schemeClr val="accent5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12776"/>
            <a:ext cx="8143900" cy="5445224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 smtClean="0"/>
              <a:t>Следует ограничиваться только актуальными в данный момент рекомендациями. При этом прямолинейные наставления и готовые решения давать не следует. Идеальный совет – когда ребенок сам придет к нужному выводу, оттолкнувшись от ваших слов.</a:t>
            </a:r>
          </a:p>
          <a:p>
            <a:r>
              <a:rPr lang="ru-RU" sz="2600" dirty="0" smtClean="0"/>
              <a:t>Что касается вопросов, </a:t>
            </a:r>
          </a:p>
          <a:p>
            <a:pPr>
              <a:buNone/>
            </a:pPr>
            <a:r>
              <a:rPr lang="ru-RU" sz="2600" dirty="0" smtClean="0"/>
              <a:t>не следует игнорировать их.</a:t>
            </a:r>
          </a:p>
          <a:p>
            <a:pPr>
              <a:buNone/>
            </a:pPr>
            <a:r>
              <a:rPr lang="ru-RU" sz="2600" dirty="0" smtClean="0"/>
              <a:t>Если ребенок задает вопрос,</a:t>
            </a:r>
          </a:p>
          <a:p>
            <a:pPr>
              <a:buNone/>
            </a:pPr>
            <a:r>
              <a:rPr lang="ru-RU" sz="2600" dirty="0" smtClean="0"/>
              <a:t> значит, это для него важно.</a:t>
            </a:r>
          </a:p>
          <a:p>
            <a:pPr>
              <a:buNone/>
            </a:pPr>
            <a:r>
              <a:rPr lang="ru-RU" sz="2600" dirty="0" smtClean="0"/>
              <a:t> Не молчите и не отвечайте </a:t>
            </a:r>
          </a:p>
          <a:p>
            <a:pPr>
              <a:buNone/>
            </a:pPr>
            <a:r>
              <a:rPr lang="ru-RU" sz="2600" dirty="0" smtClean="0"/>
              <a:t>вопросом на вопрос. </a:t>
            </a:r>
          </a:p>
          <a:p>
            <a:pPr>
              <a:buNone/>
            </a:pPr>
            <a:r>
              <a:rPr lang="ru-RU" sz="2600" dirty="0" smtClean="0"/>
              <a:t>Отвечайте четко и </a:t>
            </a:r>
          </a:p>
          <a:p>
            <a:pPr>
              <a:buNone/>
            </a:pPr>
            <a:r>
              <a:rPr lang="ru-RU" sz="2600" dirty="0" smtClean="0"/>
              <a:t>однозначно, без намеков.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3501008"/>
            <a:ext cx="3817436" cy="32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928670"/>
          </a:xfrm>
        </p:spPr>
        <p:txBody>
          <a:bodyPr>
            <a:normAutofit/>
          </a:bodyPr>
          <a:lstStyle/>
          <a:p>
            <a:pPr algn="ctr"/>
            <a:r>
              <a:rPr lang="ru-RU" sz="4100" b="1" dirty="0" smtClean="0">
                <a:solidFill>
                  <a:srgbClr val="000099"/>
                </a:solidFill>
              </a:rPr>
              <a:t>Унижать нельзя – нужно хвалить!</a:t>
            </a:r>
            <a:endParaRPr lang="ru-RU" sz="4100" b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785794"/>
            <a:ext cx="8215338" cy="607220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За любой успех</a:t>
            </a:r>
            <a:r>
              <a:rPr lang="ru-RU" sz="2400" dirty="0" smtClean="0"/>
              <a:t>, даже незначительный </a:t>
            </a:r>
            <a:r>
              <a:rPr lang="ru-RU" sz="2400" b="1" dirty="0" smtClean="0"/>
              <a:t>ребенка нужно хвалить.</a:t>
            </a:r>
            <a:r>
              <a:rPr lang="ru-RU" sz="2400" dirty="0" smtClean="0"/>
              <a:t> Когда вы хвалите, ребенок испытывает удовольствие, и наверняка захочет испытать его еще раз. Таким образом, свершение добрых дел войдет в привычку.</a:t>
            </a:r>
          </a:p>
          <a:p>
            <a:r>
              <a:rPr lang="ru-RU" sz="2400" b="1" dirty="0" smtClean="0"/>
              <a:t>А если поступок неприглядный</a:t>
            </a:r>
            <a:r>
              <a:rPr lang="ru-RU" sz="2400" dirty="0" smtClean="0"/>
              <a:t>, выясните, что случилось. Но </a:t>
            </a:r>
            <a:r>
              <a:rPr lang="ru-RU" sz="2400" b="1" dirty="0" smtClean="0"/>
              <a:t>не унижайте личность</a:t>
            </a:r>
            <a:r>
              <a:rPr lang="ru-RU" sz="2400" dirty="0" smtClean="0"/>
              <a:t>. Наоборот, скажите: «Как же такой хороший человек, как ты, мог так поступить»?</a:t>
            </a:r>
          </a:p>
          <a:p>
            <a:pPr>
              <a:buNone/>
            </a:pPr>
            <a:r>
              <a:rPr lang="ru-RU" sz="2600" b="1" dirty="0" smtClean="0"/>
              <a:t>Он должен знать, что, </a:t>
            </a:r>
          </a:p>
          <a:p>
            <a:pPr>
              <a:buNone/>
            </a:pPr>
            <a:r>
              <a:rPr lang="ru-RU" sz="2600" b="1" dirty="0" smtClean="0"/>
              <a:t>несмотря на </a:t>
            </a:r>
          </a:p>
          <a:p>
            <a:pPr>
              <a:buNone/>
            </a:pPr>
            <a:r>
              <a:rPr lang="ru-RU" sz="2600" b="1" dirty="0" smtClean="0"/>
              <a:t>недовольство, вы </a:t>
            </a:r>
          </a:p>
          <a:p>
            <a:pPr>
              <a:buNone/>
            </a:pPr>
            <a:r>
              <a:rPr lang="ru-RU" sz="2600" b="1" dirty="0" smtClean="0"/>
              <a:t>продолжаете любить и </a:t>
            </a:r>
          </a:p>
          <a:p>
            <a:pPr>
              <a:buNone/>
            </a:pPr>
            <a:r>
              <a:rPr lang="ru-RU" sz="2600" b="1" dirty="0" smtClean="0"/>
              <a:t>ценить его.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4005064"/>
            <a:ext cx="4357686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339933"/>
                </a:solidFill>
                <a:latin typeface="Monotype Corsiva" pitchFamily="66" charset="0"/>
              </a:rPr>
              <a:t>Культура спора и культура речи в разговоре с ребенком</a:t>
            </a:r>
            <a:endParaRPr lang="ru-RU" b="1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85860"/>
            <a:ext cx="8215338" cy="5572140"/>
          </a:xfrm>
        </p:spPr>
        <p:txBody>
          <a:bodyPr>
            <a:normAutofit fontScale="85000" lnSpcReduction="10000"/>
          </a:bodyPr>
          <a:lstStyle/>
          <a:p>
            <a:r>
              <a:rPr lang="ru-RU" sz="2700" dirty="0" smtClean="0"/>
              <a:t>Спор как совместный поиск оптимального решения только приветствуются. Бывает, что взрослые «</a:t>
            </a:r>
            <a:r>
              <a:rPr lang="ru-RU" sz="2700" dirty="0" err="1" smtClean="0"/>
              <a:t>зацикливаются</a:t>
            </a:r>
            <a:r>
              <a:rPr lang="ru-RU" sz="2700" dirty="0" smtClean="0"/>
              <a:t>» на каком-либо пункте, не имея на то оснований. Это самодурство либо каприз взрослого человека. А дети знают, что капризам потакать нельзя , а потому все равно сделают так, как посчитают нужным. </a:t>
            </a:r>
          </a:p>
          <a:p>
            <a:r>
              <a:rPr lang="ru-RU" sz="2700" dirty="0" smtClean="0"/>
              <a:t>Конечно, вы хотите, чтобы </a:t>
            </a:r>
          </a:p>
          <a:p>
            <a:pPr>
              <a:buNone/>
            </a:pPr>
            <a:r>
              <a:rPr lang="ru-RU" sz="2700" dirty="0" smtClean="0"/>
              <a:t>речь вашего ребенка была </a:t>
            </a:r>
          </a:p>
          <a:p>
            <a:pPr>
              <a:buNone/>
            </a:pPr>
            <a:r>
              <a:rPr lang="ru-RU" sz="2700" dirty="0" smtClean="0"/>
              <a:t>грамотной, образной. </a:t>
            </a:r>
          </a:p>
          <a:p>
            <a:pPr>
              <a:buNone/>
            </a:pPr>
            <a:r>
              <a:rPr lang="ru-RU" sz="2700" dirty="0" smtClean="0"/>
              <a:t>Поэтому следите за своей </a:t>
            </a:r>
          </a:p>
          <a:p>
            <a:pPr>
              <a:buNone/>
            </a:pPr>
            <a:r>
              <a:rPr lang="ru-RU" sz="2700" dirty="0" smtClean="0"/>
              <a:t>речью и делайте все </a:t>
            </a:r>
          </a:p>
          <a:p>
            <a:pPr>
              <a:buNone/>
            </a:pPr>
            <a:r>
              <a:rPr lang="ru-RU" sz="2700" dirty="0" smtClean="0"/>
              <a:t>возможное, чтобы </a:t>
            </a:r>
          </a:p>
          <a:p>
            <a:pPr>
              <a:buNone/>
            </a:pPr>
            <a:r>
              <a:rPr lang="ru-RU" sz="2700" dirty="0" smtClean="0"/>
              <a:t>изолировать ребенка от </a:t>
            </a:r>
          </a:p>
          <a:p>
            <a:pPr>
              <a:buNone/>
            </a:pPr>
            <a:r>
              <a:rPr lang="ru-RU" sz="2700" dirty="0" smtClean="0"/>
              <a:t>неблагоприятной языковой </a:t>
            </a:r>
          </a:p>
          <a:p>
            <a:pPr>
              <a:buNone/>
            </a:pPr>
            <a:r>
              <a:rPr lang="ru-RU" sz="2700" dirty="0" smtClean="0"/>
              <a:t>среды. 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961817"/>
            <a:ext cx="3857620" cy="289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C000"/>
                </a:solidFill>
              </a:rPr>
              <a:t>Десять родительских заповедей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00042"/>
            <a:ext cx="8072462" cy="635795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sz="2800" dirty="0" smtClean="0"/>
              <a:t>Не жди, что твой ребенок будет таким, как ты, или таким – как ты хочешь. Помоги ему стать не тобой, а собой.</a:t>
            </a:r>
          </a:p>
          <a:p>
            <a:r>
              <a:rPr lang="ru-RU" sz="2800" dirty="0" smtClean="0"/>
              <a:t>Не думай, что ребенок только твой: он Божий.</a:t>
            </a:r>
          </a:p>
          <a:p>
            <a:r>
              <a:rPr lang="ru-RU" sz="2800" dirty="0" smtClean="0"/>
              <a:t>Не требуй от ребенка платы за все, что ты для него делаешь: ты дал ему жизнь, как он может отблагодарить тебя? Он даст жизнь другому, тот третьему: это необратимый закон благодарности.</a:t>
            </a:r>
          </a:p>
          <a:p>
            <a:r>
              <a:rPr lang="ru-RU" sz="2800" dirty="0" smtClean="0"/>
              <a:t>Не вымещай на ребенке свои обиды, чтобы в старости не есть горький хлеб, ибо что посеешь, то взойдет.</a:t>
            </a:r>
          </a:p>
          <a:p>
            <a:r>
              <a:rPr lang="ru-RU" sz="2800" dirty="0" smtClean="0"/>
              <a:t>Не относись к его проблемам свысока. Тяжесть жизни дана каждому по силам и будь уверен: ему его тяжела не меньше, чем тебе твоя. А может и больше. Потому что у него еще нет привычки.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14390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Не унижай!</a:t>
            </a:r>
          </a:p>
          <a:p>
            <a:r>
              <a:rPr lang="ru-RU" sz="2400" dirty="0" smtClean="0"/>
              <a:t>Не мучь себя, если не можешь чего-то сделать для своего ребенка, мучь, если можешь и не делаешь.</a:t>
            </a:r>
          </a:p>
          <a:p>
            <a:r>
              <a:rPr lang="ru-RU" sz="2400" dirty="0" smtClean="0"/>
              <a:t>Помни – для ребенка сделано недостаточно, если не сделано все.</a:t>
            </a:r>
          </a:p>
          <a:p>
            <a:r>
              <a:rPr lang="ru-RU" sz="2400" dirty="0" smtClean="0"/>
              <a:t>Умей любить чужого ребенка. Никогда не делай чужому то, чего не хотел бы, чтобы другие сделали твоему.</a:t>
            </a:r>
          </a:p>
          <a:p>
            <a:r>
              <a:rPr lang="ru-RU" sz="2400" dirty="0" smtClean="0"/>
              <a:t>Люби  своего ребенка любым:</a:t>
            </a:r>
          </a:p>
          <a:p>
            <a:pPr>
              <a:buNone/>
            </a:pPr>
            <a:r>
              <a:rPr lang="ru-RU" sz="2400" dirty="0" smtClean="0"/>
              <a:t>неталантливым, неудачным, </a:t>
            </a:r>
          </a:p>
          <a:p>
            <a:pPr>
              <a:buNone/>
            </a:pPr>
            <a:r>
              <a:rPr lang="ru-RU" sz="2400" dirty="0" smtClean="0"/>
              <a:t>взрослым. </a:t>
            </a:r>
          </a:p>
          <a:p>
            <a:pPr>
              <a:buNone/>
            </a:pPr>
            <a:r>
              <a:rPr lang="ru-RU" sz="2400" dirty="0" smtClean="0"/>
              <a:t>Общаясь с ним, радуйся, </a:t>
            </a:r>
          </a:p>
          <a:p>
            <a:pPr>
              <a:buNone/>
            </a:pPr>
            <a:r>
              <a:rPr lang="ru-RU" sz="2400" dirty="0" smtClean="0"/>
              <a:t>потому что ребенок – </a:t>
            </a:r>
          </a:p>
          <a:p>
            <a:pPr>
              <a:buNone/>
            </a:pPr>
            <a:r>
              <a:rPr lang="ru-RU" sz="2400" dirty="0" smtClean="0"/>
              <a:t>это праздник, который </a:t>
            </a:r>
          </a:p>
          <a:p>
            <a:pPr>
              <a:buNone/>
            </a:pPr>
            <a:r>
              <a:rPr lang="ru-RU" sz="2400" dirty="0" smtClean="0"/>
              <a:t>пока с тобой! 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48" y="2857496"/>
            <a:ext cx="371475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7857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Анкета «Ваши отношения с детьми»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8429652" cy="621508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Считаете ли вы, что в вашей семье есть взаимопонимание с детьми?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Говорят ли дети с вами “по душам”, советуются ли “по личным делам”?</a:t>
            </a:r>
          </a:p>
          <a:p>
            <a:pPr lvl="0"/>
            <a:r>
              <a:rPr lang="ru-RU" b="1" dirty="0" smtClean="0"/>
              <a:t>Интересуются ли они вашей работой?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Знаете ли вы друзей ваших детей?</a:t>
            </a:r>
          </a:p>
          <a:p>
            <a:pPr lvl="0"/>
            <a:r>
              <a:rPr lang="ru-RU" b="1" dirty="0" smtClean="0"/>
              <a:t>Участвуют ли дети вместе с вами в хозяйственных заботах?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Проверяете ли вы как они учат уроки?</a:t>
            </a:r>
          </a:p>
          <a:p>
            <a:pPr lvl="0"/>
            <a:r>
              <a:rPr lang="ru-RU" b="1" dirty="0" smtClean="0"/>
              <a:t>Есть ли у вас с ними общие занятия и увлечения?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Участвуют ли дети в подготовке к семейным праздникам?</a:t>
            </a:r>
          </a:p>
          <a:p>
            <a:pPr lvl="0"/>
            <a:r>
              <a:rPr lang="ru-RU" b="1" dirty="0" smtClean="0"/>
              <a:t>А “детские праздники” - предпочитают ли ребята, чтобы вы были с ними, или хотят проводить их “без взрослых”?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Обсуждаете ли вы с детьми прочитанные книги?</a:t>
            </a:r>
          </a:p>
          <a:p>
            <a:pPr lvl="0"/>
            <a:r>
              <a:rPr lang="ru-RU" b="1" dirty="0" smtClean="0"/>
              <a:t>А телевизионные передачи и книги?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Бываете ли вместе в театрах, музеях, на выставках и концертах?</a:t>
            </a:r>
          </a:p>
          <a:p>
            <a:pPr lvl="0"/>
            <a:r>
              <a:rPr lang="ru-RU" b="1" dirty="0" smtClean="0"/>
              <a:t>Участвуете вместе с детьми в прогулках, туристических походах?</a:t>
            </a:r>
          </a:p>
          <a:p>
            <a:pPr lvl="0"/>
            <a:r>
              <a:rPr lang="ru-RU" b="1" dirty="0" smtClean="0">
                <a:solidFill>
                  <a:srgbClr val="0000CC"/>
                </a:solidFill>
              </a:rPr>
              <a:t>Предпочитаете ли проводить отпуск вместе с ними или нет?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76672"/>
            <a:ext cx="8143900" cy="8806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Считаем количество набранных баллов.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96752"/>
            <a:ext cx="8143900" cy="56612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  Если вы набрали: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более 20 баллов - </a:t>
            </a:r>
            <a:r>
              <a:rPr lang="ru-RU" dirty="0" smtClean="0"/>
              <a:t>Ваши отношения с детьми в основном можно назвать благополучными; </a:t>
            </a:r>
          </a:p>
          <a:p>
            <a:r>
              <a:rPr lang="ru-RU" b="1" dirty="0" smtClean="0"/>
              <a:t>От 10 до 20 баллов - о</a:t>
            </a:r>
            <a:r>
              <a:rPr lang="ru-RU" dirty="0" smtClean="0"/>
              <a:t>тношения можно оценить как удовлетворительные, но недостаточно многосторонние. Вам следует подумать, как они должны быть улучшены и чем дополнены.</a:t>
            </a:r>
          </a:p>
          <a:p>
            <a:r>
              <a:rPr lang="ru-RU" b="1" dirty="0" smtClean="0"/>
              <a:t>Менее 10 баллов</a:t>
            </a:r>
            <a:r>
              <a:rPr lang="ru-RU" dirty="0" smtClean="0"/>
              <a:t>. Ваши контакты с детьми явно недостаточны. Необходимо принимать срочные меры для их улучшения.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8001024" cy="141763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u="sng" dirty="0" smtClean="0">
                <a:solidFill>
                  <a:srgbClr val="002060"/>
                </a:solidFill>
                <a:hlinkClick r:id="rId2"/>
              </a:rPr>
              <a:t/>
            </a:r>
            <a:br>
              <a:rPr lang="ru-RU" u="sng" dirty="0" smtClean="0">
                <a:solidFill>
                  <a:srgbClr val="002060"/>
                </a:solidFill>
                <a:hlinkClick r:id="rId2"/>
              </a:rPr>
            </a:br>
            <a:r>
              <a:rPr lang="ru-RU" b="1" u="sng" dirty="0" smtClean="0">
                <a:solidFill>
                  <a:srgbClr val="002060"/>
                </a:solidFill>
                <a:hlinkClick r:id="rId2"/>
              </a:rPr>
              <a:t>Правила и секреты общения с детьми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85860"/>
            <a:ext cx="8143900" cy="5572140"/>
          </a:xfrm>
        </p:spPr>
        <p:txBody>
          <a:bodyPr>
            <a:normAutofit lnSpcReduction="10000"/>
          </a:bodyPr>
          <a:lstStyle/>
          <a:p>
            <a:pPr lvl="0"/>
            <a:r>
              <a:rPr lang="ru-RU" u="sng" dirty="0" smtClean="0">
                <a:hlinkClick r:id="rId2"/>
              </a:rPr>
              <a:t>Понимание – цель разговора с ребенком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Эмоции при общении с подрастающим поколением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Невербальные элементы общения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Просьбы и приказы в разговоре с ребенком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Что действительно поможет убедить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Рекомендации и ответы на вопросы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Унижать нельзя — лучше хвалить</a:t>
            </a:r>
            <a:endParaRPr lang="ru-RU" dirty="0" smtClean="0"/>
          </a:p>
          <a:p>
            <a:pPr lvl="0"/>
            <a:r>
              <a:rPr lang="ru-RU" u="sng" dirty="0" smtClean="0">
                <a:hlinkClick r:id="rId2"/>
              </a:rPr>
              <a:t>Культура спора и культура речи в разговоре с ребенком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88640"/>
            <a:ext cx="8143900" cy="95434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Понимание – цель разговора с ребенком</a:t>
            </a:r>
            <a:endParaRPr lang="ru-RU" sz="4400" b="1" dirty="0">
              <a:solidFill>
                <a:schemeClr val="accent5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14422"/>
            <a:ext cx="8143900" cy="56435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Чтобы установить эмоциональный контакта с ребенком, возьмите на вооружение два простых принципа общения:</a:t>
            </a:r>
          </a:p>
          <a:p>
            <a:pPr lvl="0"/>
            <a:r>
              <a:rPr lang="ru-RU" sz="2400" b="1" dirty="0" smtClean="0"/>
              <a:t>Разговор «на равных»</a:t>
            </a:r>
          </a:p>
          <a:p>
            <a:r>
              <a:rPr lang="ru-RU" sz="2400" dirty="0" smtClean="0"/>
              <a:t>Ребенок должен отвечать вам, высказывать свою точку зрения, и она не обязана совпадать с вашей. Только уважая ребенка можно рассчитывать на уважение с его стороны. </a:t>
            </a:r>
          </a:p>
          <a:p>
            <a:pPr lvl="0"/>
            <a:r>
              <a:rPr lang="ru-RU" sz="2400" b="1" dirty="0" smtClean="0"/>
              <a:t>Подкрепление слов личным примером</a:t>
            </a:r>
          </a:p>
          <a:p>
            <a:r>
              <a:rPr lang="ru-RU" sz="2400" dirty="0" smtClean="0"/>
              <a:t>Когда слова взрослого расходятся с делом, ребенок может посчитать это руководством к своим дальнейшим действиям. Поэтому все, что вы говорите, подтверждайте делом. А если что-то пообещали ребенку, сдержите слово, чего бы вам это ни стоило.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215338" cy="1142984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339933"/>
                </a:solidFill>
                <a:latin typeface="Monotype Corsiva" pitchFamily="66" charset="0"/>
              </a:rPr>
              <a:t>Эмоциональное общение с детьми</a:t>
            </a:r>
            <a:endParaRPr lang="ru-RU" sz="5400" b="1" dirty="0">
              <a:solidFill>
                <a:srgbClr val="339933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8143900" cy="585789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Слова, сказанные без любви, могут навсегда поселить в душе ребенка отчуждение, враждебность по отношению к родителям. Не начинайте разговор, когда вы раздражены, старайтесь избегать и равнодушного тона. Начинайте разговор с ласкового обращения.</a:t>
            </a:r>
            <a:endParaRPr lang="ru-RU" sz="2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584894"/>
            <a:ext cx="4357686" cy="3273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88640"/>
            <a:ext cx="8143900" cy="88290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Невербальные элементы общения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196752"/>
            <a:ext cx="8215338" cy="56612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Тактильные ощущения не менее важны при общении с ребенком. Начать разговор нужно с установления зрительного контакта и прикосновений. Дотроньтесь до руки ребенка, а своему лицу при этом придайте спокойное выражение и постарайтесь улыбнуться, даже если вы</a:t>
            </a:r>
          </a:p>
          <a:p>
            <a:pPr>
              <a:buNone/>
            </a:pPr>
            <a:r>
              <a:rPr lang="ru-RU" sz="2800" dirty="0" smtClean="0"/>
              <a:t> раздражены.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888" y="3921029"/>
            <a:ext cx="5292080" cy="293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Monotype Corsiva" pitchFamily="66" charset="0"/>
              </a:rPr>
              <a:t>Просьбы и приказы в разговоре с ребенком</a:t>
            </a:r>
            <a:endParaRPr lang="ru-RU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857232"/>
            <a:ext cx="8215338" cy="6000768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Главная задача воспитания заключается в том, чтобы </a:t>
            </a:r>
            <a:r>
              <a:rPr lang="ru-RU" sz="2800" b="1" dirty="0" smtClean="0"/>
              <a:t>ребенок сам понял и осмыслил необходимость данной меры</a:t>
            </a:r>
            <a:r>
              <a:rPr lang="ru-RU" sz="2800" dirty="0" smtClean="0"/>
              <a:t>, принял на себя ответственность за выполнение поставленной задачи.</a:t>
            </a:r>
          </a:p>
          <a:p>
            <a:r>
              <a:rPr lang="ru-RU" sz="2800" dirty="0" smtClean="0"/>
              <a:t>Совет родителям: просьбы и </a:t>
            </a:r>
          </a:p>
          <a:p>
            <a:pPr>
              <a:buNone/>
            </a:pPr>
            <a:r>
              <a:rPr lang="ru-RU" sz="2800" dirty="0" smtClean="0"/>
              <a:t>приказы формулируйте в</a:t>
            </a:r>
          </a:p>
          <a:p>
            <a:pPr>
              <a:buNone/>
            </a:pPr>
            <a:r>
              <a:rPr lang="ru-RU" sz="2800" dirty="0" smtClean="0"/>
              <a:t>позитивной форме, </a:t>
            </a:r>
            <a:r>
              <a:rPr lang="ru-RU" sz="2800" b="1" dirty="0" smtClean="0"/>
              <a:t>без </a:t>
            </a:r>
          </a:p>
          <a:p>
            <a:pPr>
              <a:buNone/>
            </a:pPr>
            <a:r>
              <a:rPr lang="ru-RU" sz="2800" b="1" dirty="0" smtClean="0"/>
              <a:t>использования частицы НЕ. </a:t>
            </a:r>
          </a:p>
          <a:p>
            <a:r>
              <a:rPr lang="ru-RU" sz="2800" dirty="0" smtClean="0"/>
              <a:t>Гораздо </a:t>
            </a:r>
            <a:r>
              <a:rPr lang="ru-RU" sz="2800" b="1" dirty="0" smtClean="0"/>
              <a:t>лучше сказать так: </a:t>
            </a:r>
          </a:p>
          <a:p>
            <a:pPr>
              <a:buNone/>
            </a:pPr>
            <a:r>
              <a:rPr lang="ru-RU" sz="2800" dirty="0" smtClean="0"/>
              <a:t>«Как только сделаешь уроки,</a:t>
            </a:r>
          </a:p>
          <a:p>
            <a:pPr>
              <a:buNone/>
            </a:pPr>
            <a:r>
              <a:rPr lang="ru-RU" sz="2800" dirty="0" smtClean="0"/>
              <a:t> можешь пойти гулять». </a:t>
            </a:r>
          </a:p>
          <a:p>
            <a:pPr>
              <a:buNone/>
            </a:pPr>
            <a:r>
              <a:rPr lang="ru-RU" sz="2800" dirty="0" smtClean="0"/>
              <a:t>Требовать нужно так, чтобы у </a:t>
            </a:r>
          </a:p>
          <a:p>
            <a:pPr>
              <a:buNone/>
            </a:pPr>
            <a:r>
              <a:rPr lang="ru-RU" sz="2800" dirty="0" smtClean="0"/>
              <a:t>ребенка возникло чувство </a:t>
            </a:r>
          </a:p>
          <a:p>
            <a:pPr>
              <a:buNone/>
            </a:pPr>
            <a:r>
              <a:rPr lang="ru-RU" sz="2800" dirty="0" smtClean="0"/>
              <a:t>ответственности.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568416"/>
            <a:ext cx="2857488" cy="428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6632"/>
            <a:ext cx="8143900" cy="10263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339933"/>
                </a:solidFill>
              </a:rPr>
              <a:t>Что действительно поможет убедить</a:t>
            </a:r>
            <a:endParaRPr lang="ru-RU" b="1" dirty="0">
              <a:solidFill>
                <a:srgbClr val="33993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214422"/>
            <a:ext cx="8143900" cy="5643578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/>
              <a:t>Нужно постараться изложить «занудные» доводы в более «живой» форме. </a:t>
            </a:r>
          </a:p>
          <a:p>
            <a:pPr lvl="0"/>
            <a:r>
              <a:rPr lang="ru-RU" sz="2800" dirty="0" smtClean="0"/>
              <a:t>Всегда будьте искренни, общаясь с ребенком. Он должен чувствовать: то, что вы говорите, важно для вас обоих.</a:t>
            </a:r>
          </a:p>
          <a:p>
            <a:pPr lvl="0"/>
            <a:r>
              <a:rPr lang="ru-RU" sz="2800" dirty="0" smtClean="0"/>
              <a:t>Старайтесь быть </a:t>
            </a:r>
          </a:p>
          <a:p>
            <a:pPr lvl="0">
              <a:buNone/>
            </a:pPr>
            <a:r>
              <a:rPr lang="ru-RU" sz="2800" dirty="0" smtClean="0"/>
              <a:t>немногословными. </a:t>
            </a:r>
          </a:p>
          <a:p>
            <a:pPr lvl="0"/>
            <a:r>
              <a:rPr lang="ru-RU" sz="2800" dirty="0" smtClean="0"/>
              <a:t>Говорите </a:t>
            </a:r>
          </a:p>
          <a:p>
            <a:pPr lvl="0">
              <a:buNone/>
            </a:pPr>
            <a:r>
              <a:rPr lang="ru-RU" sz="2800" dirty="0" smtClean="0"/>
              <a:t>убедительно и ясно,</a:t>
            </a:r>
          </a:p>
          <a:p>
            <a:pPr lvl="0">
              <a:buNone/>
            </a:pPr>
            <a:r>
              <a:rPr lang="ru-RU" sz="2800" dirty="0" smtClean="0"/>
              <a:t> без подтекстов и </a:t>
            </a:r>
          </a:p>
          <a:p>
            <a:pPr lvl="0">
              <a:buNone/>
            </a:pPr>
            <a:r>
              <a:rPr lang="ru-RU" sz="2800" dirty="0" smtClean="0"/>
              <a:t>намеков.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6992" y="3143248"/>
            <a:ext cx="494700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184</TotalTime>
  <Words>863</Words>
  <Application>Microsoft Office PowerPoint</Application>
  <PresentationFormat>Экран (4:3)</PresentationFormat>
  <Paragraphs>111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Calibri</vt:lpstr>
      <vt:lpstr>Corbel</vt:lpstr>
      <vt:lpstr>Gill Sans MT</vt:lpstr>
      <vt:lpstr>Monotype Corsiva</vt:lpstr>
      <vt:lpstr>Verdana</vt:lpstr>
      <vt:lpstr>Wingdings 2</vt:lpstr>
      <vt:lpstr>Солнцестояние</vt:lpstr>
      <vt:lpstr>Как построить гармоничные взаимоотношения  с детьми</vt:lpstr>
      <vt:lpstr>Анкета «Ваши отношения с детьми»</vt:lpstr>
      <vt:lpstr>Считаем количество набранных баллов. </vt:lpstr>
      <vt:lpstr> Правила и секреты общения с детьми </vt:lpstr>
      <vt:lpstr>Понимание – цель разговора с ребенком</vt:lpstr>
      <vt:lpstr>Эмоциональное общение с детьми</vt:lpstr>
      <vt:lpstr>Невербальные элементы общения</vt:lpstr>
      <vt:lpstr>Просьбы и приказы в разговоре с ребенком</vt:lpstr>
      <vt:lpstr>Что действительно поможет убедить</vt:lpstr>
      <vt:lpstr>Рекомендации и ответы на вопросы</vt:lpstr>
      <vt:lpstr>Унижать нельзя – нужно хвалить!</vt:lpstr>
      <vt:lpstr>Культура спора и культура речи в разговоре с ребенком</vt:lpstr>
      <vt:lpstr> Десять родительских заповедей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построить гармоничные взаимоотношения  с детьми</dc:title>
  <dc:creator>School</dc:creator>
  <cp:lastModifiedBy>лена</cp:lastModifiedBy>
  <cp:revision>16</cp:revision>
  <dcterms:created xsi:type="dcterms:W3CDTF">2014-04-15T07:56:36Z</dcterms:created>
  <dcterms:modified xsi:type="dcterms:W3CDTF">2023-02-04T17:14:44Z</dcterms:modified>
</cp:coreProperties>
</file>