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1"/>
  </p:sldMasterIdLst>
  <p:sldIdLst>
    <p:sldId id="257" r:id="rId2"/>
    <p:sldId id="264" r:id="rId3"/>
    <p:sldId id="258" r:id="rId4"/>
    <p:sldId id="259" r:id="rId5"/>
    <p:sldId id="260" r:id="rId6"/>
    <p:sldId id="261" r:id="rId7"/>
    <p:sldId id="263" r:id="rId8"/>
    <p:sldId id="265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396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076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418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0942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136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2494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890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631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723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082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558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821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212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027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512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088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34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7D8E6E3-D012-49A1-A3C7-9C57A873ECF8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06902A8-AFB7-4AD2-9F45-2B5DACE3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4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  <p:sldLayoutId id="2147483845" r:id="rId14"/>
    <p:sldLayoutId id="2147483846" r:id="rId15"/>
    <p:sldLayoutId id="2147483847" r:id="rId16"/>
    <p:sldLayoutId id="2147483848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2936" y="2704010"/>
            <a:ext cx="6810104" cy="21031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"адаптация пятиклассников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новым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условиям обучения"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40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8495" y="1423851"/>
            <a:ext cx="3560905" cy="35609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79102"/>
            <a:ext cx="8907943" cy="5078898"/>
          </a:xfrm>
        </p:spPr>
        <p:txBody>
          <a:bodyPr>
            <a:normAutofit/>
          </a:bodyPr>
          <a:lstStyle/>
          <a:p>
            <a:pPr algn="l"/>
            <a:r>
              <a:rPr lang="ru-RU" sz="1800" dirty="0">
                <a:solidFill>
                  <a:srgbClr val="202020"/>
                </a:solidFill>
                <a:latin typeface="Raleway"/>
              </a:rPr>
              <a:t>5 класс – это конец детства, период, предшествующий подростковому. В это время дети еще доверяют взрослым, открыты для общения с ними, признают их авторитет, ждут от взрослых помощи и поддержки. Это открывает широкие возможности для воспитания и поддержания близких, доверительных отношений.</a:t>
            </a:r>
            <a:br>
              <a:rPr lang="ru-RU" sz="1800" dirty="0">
                <a:solidFill>
                  <a:srgbClr val="202020"/>
                </a:solidFill>
                <a:latin typeface="Raleway"/>
              </a:rPr>
            </a:br>
            <a:r>
              <a:rPr lang="ru-RU" sz="1800" dirty="0" smtClean="0">
                <a:solidFill>
                  <a:srgbClr val="202020"/>
                </a:solidFill>
                <a:latin typeface="Raleway"/>
              </a:rPr>
              <a:t/>
            </a:r>
            <a:br>
              <a:rPr lang="ru-RU" sz="1800" dirty="0" smtClean="0">
                <a:solidFill>
                  <a:srgbClr val="202020"/>
                </a:solidFill>
                <a:latin typeface="Raleway"/>
              </a:rPr>
            </a:br>
            <a:r>
              <a:rPr lang="ru-RU" sz="1800" dirty="0" smtClean="0">
                <a:solidFill>
                  <a:srgbClr val="202020"/>
                </a:solidFill>
                <a:latin typeface="Raleway"/>
              </a:rPr>
              <a:t>5 </a:t>
            </a:r>
            <a:r>
              <a:rPr lang="ru-RU" sz="1800" dirty="0">
                <a:solidFill>
                  <a:srgbClr val="202020"/>
                </a:solidFill>
                <a:latin typeface="Raleway"/>
              </a:rPr>
              <a:t>класс – это период адаптации к средней ступени школы (приспособление к новым условиям и требованиям среды).</a:t>
            </a:r>
            <a:br>
              <a:rPr lang="ru-RU" sz="1800" dirty="0">
                <a:solidFill>
                  <a:srgbClr val="202020"/>
                </a:solidFill>
                <a:latin typeface="Raleway"/>
              </a:rPr>
            </a:br>
            <a:r>
              <a:rPr lang="ru-RU" sz="1800" dirty="0">
                <a:solidFill>
                  <a:srgbClr val="202020"/>
                </a:solidFill>
                <a:latin typeface="Raleway"/>
              </a:rPr>
              <a:t>Каждый возрастной период в жизни ребенка выдвигает свои проблемы. Некоторые периоды из-за их повышенной «опасности» принято называть кризисными – 5 класс именно такой.</a:t>
            </a:r>
            <a:br>
              <a:rPr lang="ru-RU" sz="1800" dirty="0">
                <a:solidFill>
                  <a:srgbClr val="202020"/>
                </a:solidFill>
                <a:latin typeface="Raleway"/>
              </a:rPr>
            </a:br>
            <a:r>
              <a:rPr lang="ru-RU" sz="1800" dirty="0" smtClean="0">
                <a:solidFill>
                  <a:srgbClr val="202020"/>
                </a:solidFill>
                <a:latin typeface="Raleway"/>
              </a:rPr>
              <a:t/>
            </a:r>
            <a:br>
              <a:rPr lang="ru-RU" sz="1800" dirty="0" smtClean="0">
                <a:solidFill>
                  <a:srgbClr val="202020"/>
                </a:solidFill>
                <a:latin typeface="Raleway"/>
              </a:rPr>
            </a:br>
            <a:r>
              <a:rPr lang="ru-RU" sz="1800" dirty="0" smtClean="0">
                <a:solidFill>
                  <a:srgbClr val="202020"/>
                </a:solidFill>
                <a:latin typeface="Raleway"/>
              </a:rPr>
              <a:t>Новые</a:t>
            </a:r>
            <a:r>
              <a:rPr lang="ru-RU" sz="1800" dirty="0">
                <a:solidFill>
                  <a:srgbClr val="202020"/>
                </a:solidFill>
                <a:latin typeface="Raleway"/>
              </a:rPr>
              <a:t>, незнакомые условия всегда вызывают у человека напряжение и тревогу той или иной степени. Ребенок в таких условиях переживает эмоциональный дискомфорт из-за неопределенности представлений о новых аспектах учебной деятельности. </a:t>
            </a:r>
            <a:br>
              <a:rPr lang="ru-RU" sz="1800" dirty="0">
                <a:solidFill>
                  <a:srgbClr val="202020"/>
                </a:solidFill>
                <a:latin typeface="Raleway"/>
              </a:rPr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28375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384" y="102362"/>
            <a:ext cx="10515600" cy="5514668"/>
          </a:xfrm>
        </p:spPr>
        <p:txBody>
          <a:bodyPr>
            <a:normAutofit/>
          </a:bodyPr>
          <a:lstStyle/>
          <a:p>
            <a:pPr algn="l"/>
            <a:r>
              <a:rPr lang="ru-RU" sz="1800" b="1" i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                                                            Особенности возраста</a:t>
            </a:r>
            <a:r>
              <a:rPr lang="ru-RU" sz="18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18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r>
              <a:rPr lang="ru-RU" sz="18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18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Переход из младшей школы в среднюю — важный момент в жизни школьника.</a:t>
            </a:r>
            <a:b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Период адаптации в 5-м классе является одним из трудных периодов школьного обучения. Это обусловлено совокупностью тех содержательных перемен, что происходят в школьной среде и внутреннем мире детей этого возраста.</a:t>
            </a:r>
            <a:r>
              <a:rPr lang="ru-RU" sz="1800" dirty="0">
                <a:solidFill>
                  <a:srgbClr val="111111"/>
                </a:solidFill>
                <a:latin typeface="Tahoma" panose="020B0604030504040204" pitchFamily="34" charset="0"/>
              </a:rPr>
              <a:t> </a:t>
            </a:r>
            <a:r>
              <a:rPr lang="ru-RU" sz="1800" dirty="0" smtClean="0">
                <a:solidFill>
                  <a:srgbClr val="111111"/>
                </a:solidFill>
                <a:latin typeface="Tahoma" panose="020B0604030504040204" pitchFamily="34" charset="0"/>
              </a:rPr>
              <a:t/>
            </a:r>
            <a:br>
              <a:rPr lang="ru-RU" sz="1800" dirty="0" smtClean="0">
                <a:solidFill>
                  <a:srgbClr val="111111"/>
                </a:solidFill>
                <a:latin typeface="Tahoma" panose="020B0604030504040204" pitchFamily="34" charset="0"/>
              </a:rPr>
            </a:br>
            <a:r>
              <a:rPr lang="ru-RU" sz="1800" dirty="0" smtClean="0">
                <a:solidFill>
                  <a:srgbClr val="111111"/>
                </a:solidFill>
                <a:latin typeface="Tahoma" panose="020B0604030504040204" pitchFamily="34" charset="0"/>
              </a:rPr>
              <a:t>А </a:t>
            </a:r>
            <a: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именно:</a:t>
            </a:r>
            <a:b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• увеличение объема и разнообразие содержания образования;</a:t>
            </a:r>
            <a:b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• увеличение веса многопредметного обучения и расширение круга учителей, с которыми учащиеся вынуждены систематически вступать в деловые взаимодействия;</a:t>
            </a:r>
            <a:b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• на место первой учительницы приходит новый классный руководитель;</a:t>
            </a:r>
            <a:b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• завершение перехода к кабинетной системе обучения;</a:t>
            </a:r>
            <a:b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• отсутствие у школьников умения как самостоятельно, так и совместно организовывать учебную деятельность.</a:t>
            </a:r>
            <a:b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/>
            </a:r>
            <a:b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18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Состояние детей в этот период с педагогической точки зрения характеризуется низкой организованностью, учебной рассеянностью и недисциплинированностью, снижением интереса к учебе и ее результатам; с психологической — снижением самооценки, высоким уровнем ситуативной тревожности.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286" y="5159829"/>
            <a:ext cx="4484914" cy="16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13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8309" y="182880"/>
            <a:ext cx="6925491" cy="6420143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Возрастные психологические особенности пятиклассников</a:t>
            </a:r>
            <a:br>
              <a:rPr lang="ru-RU" sz="20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r>
              <a:rPr lang="ru-RU" sz="20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20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r>
              <a:rPr lang="ru-RU" sz="20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-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потребность в достойном положении в коллективе сверстников, в семье;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-повышенная утомляемость;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-стремление обзавестись верным другом;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-стремление избежать изоляции, как в классе, так и в малом коллективе;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-повышенный интерес к вопросу о “соотношении сил” в классе;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-стремление отмежеваться от всего подчеркнуто детского;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-отсутствие авторитета возраста;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-отвращение к необоснованным запретам;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-восприимчивость к промахам учителей;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-переоценка своих возможностей, реализация которых предполагается в --отдаленном будущем;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-отсутствие адаптации к неудачам;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-отсутствие адаптации к положению “худшего”;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-ярко выраженная эмоциональность;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-повышенный интерес к спорту.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/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2974"/>
            <a:ext cx="4530439" cy="289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16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069" y="3381647"/>
            <a:ext cx="10515600" cy="3226527"/>
          </a:xfrm>
        </p:spPr>
        <p:txBody>
          <a:bodyPr>
            <a:normAutofit/>
          </a:bodyPr>
          <a:lstStyle/>
          <a:p>
            <a:pPr algn="l"/>
            <a:r>
              <a:rPr lang="ru-RU" sz="20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Признаки успешной адаптации:</a:t>
            </a:r>
            <a:br>
              <a:rPr lang="ru-RU" sz="20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r>
              <a:rPr lang="ru-RU" sz="2000" b="1" dirty="0">
                <a:solidFill>
                  <a:srgbClr val="111111"/>
                </a:solidFill>
                <a:latin typeface="Arial" panose="020B0604020202020204" pitchFamily="34" charset="0"/>
              </a:rPr>
              <a:t/>
            </a:r>
            <a:br>
              <a:rPr lang="ru-RU" sz="2000" b="1" dirty="0">
                <a:solidFill>
                  <a:srgbClr val="111111"/>
                </a:solidFill>
                <a:latin typeface="Arial" panose="020B0604020202020204" pitchFamily="34" charset="0"/>
              </a:rPr>
            </a:br>
            <a:r>
              <a:rPr lang="ru-RU" sz="20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20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r>
              <a:rPr lang="ru-RU" sz="20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-</a:t>
            </a: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удовлетворенность ребенка процессом обучения;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-ребенок легко справляется с программой;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-степень самостоятельности ребенка при выполнении им учебных -заданий, готовность прибегнуть к помощи взрослого лишь ПОСЛЕ попыток выполнить задание самому;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-удовлетворенность межличностными отношениями – с одноклассниками и учителем.</a:t>
            </a:r>
            <a:br>
              <a:rPr lang="ru-RU" sz="20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577" y="-104503"/>
            <a:ext cx="76200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2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960" y="0"/>
            <a:ext cx="3396343" cy="20378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" y="704759"/>
            <a:ext cx="8880566" cy="5965337"/>
          </a:xfrm>
        </p:spPr>
        <p:txBody>
          <a:bodyPr>
            <a:normAutofit/>
          </a:bodyPr>
          <a:lstStyle/>
          <a:p>
            <a:pPr algn="l"/>
            <a:r>
              <a:rPr lang="ru-RU" sz="2400" b="1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</a:t>
            </a:r>
            <a:r>
              <a:rPr lang="ru-RU" sz="2400" b="1" i="0" dirty="0" err="1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дезадаптации</a:t>
            </a:r>
            <a:r>
              <a:rPr lang="ru-RU" sz="2400" b="1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400" b="1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усталый, утомлённый внешний вид ребёнка.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-нежелание ребёнка делиться своими впечатлениями о проведённом дне.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-стремление отвлечь взрослого от школьных событий, переключить внимание на другие темы.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-нежелания выполнять домашние задания.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-негативные характеристики в адрес школы, учителей, одноклассников.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-жалобы на те или иные события, связанные со школой.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беспокойный сон.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-трудности утреннего пробуждения, вялость.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 smtClean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-постоянные жалобы на плохое самочувствие.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/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9332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9282" y="2385771"/>
            <a:ext cx="6636901" cy="1596177"/>
          </a:xfrm>
        </p:spPr>
        <p:txBody>
          <a:bodyPr>
            <a:normAutofit fontScale="90000"/>
          </a:bodyPr>
          <a:lstStyle/>
          <a:p>
            <a:pPr algn="l" fontAlgn="base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Сроки адаптационного периода.</a:t>
            </a:r>
            <a:r>
              <a:rPr lang="ru-RU" sz="2400" dirty="0">
                <a:solidFill>
                  <a:srgbClr val="000000"/>
                </a:solidFill>
                <a:latin typeface="FlexySans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FlexySans"/>
              </a:rPr>
            </a:br>
            <a:r>
              <a:rPr lang="ru-RU" sz="2400" dirty="0">
                <a:solidFill>
                  <a:srgbClr val="000000"/>
                </a:solidFill>
                <a:latin typeface="Symbol" panose="05050102010706020507" pitchFamily="18" charset="2"/>
              </a:rPr>
              <a:t>·</a:t>
            </a: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2 – 4 недели после начала учёбы (у большинства учащихся)</a:t>
            </a:r>
            <a:r>
              <a:rPr lang="ru-RU" sz="2400" dirty="0">
                <a:solidFill>
                  <a:srgbClr val="000000"/>
                </a:solidFill>
                <a:latin typeface="FlexySans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FlexySans"/>
              </a:rPr>
            </a:br>
            <a:r>
              <a:rPr lang="ru-RU" sz="2400" dirty="0">
                <a:solidFill>
                  <a:srgbClr val="000000"/>
                </a:solidFill>
                <a:latin typeface="Symbol" panose="05050102010706020507" pitchFamily="18" charset="2"/>
              </a:rPr>
              <a:t>·</a:t>
            </a: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2 – 3 месяца после начала учёбы (у некоторых учащихся).</a:t>
            </a:r>
            <a:r>
              <a:rPr lang="ru-RU" sz="2400" dirty="0">
                <a:solidFill>
                  <a:srgbClr val="000000"/>
                </a:solidFill>
                <a:latin typeface="FlexySans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FlexySans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FlexySans"/>
              </a:rPr>
              <a:t/>
            </a:r>
            <a:br>
              <a:rPr lang="ru-RU" sz="2400" dirty="0">
                <a:solidFill>
                  <a:srgbClr val="000000"/>
                </a:solidFill>
                <a:latin typeface="FlexySans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 Основная задача классного руководителя в период адаптации </a:t>
            </a:r>
            <a:r>
              <a:rPr lang="ru-RU" sz="2400" b="1" dirty="0">
                <a:solidFill>
                  <a:srgbClr val="000000"/>
                </a:solidFill>
                <a:latin typeface="FlexySans-Bold"/>
              </a:rPr>
              <a:t>– создание в классе атмосферы психологического комфорта и поддержки каждого ученика.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5109" y="1573046"/>
            <a:ext cx="4535817" cy="363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067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9875" y="1702734"/>
            <a:ext cx="8860971" cy="5483345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solidFill>
                  <a:srgbClr val="000000"/>
                </a:solidFill>
                <a:latin typeface="Verdana" panose="020B0604030504040204" pitchFamily="34" charset="0"/>
              </a:rPr>
              <a:t>Трудности, испытываемые учащимися с ОВЗ </a:t>
            </a:r>
            <a:r>
              <a:rPr lang="ru-RU" sz="1800" b="1" dirty="0" smtClean="0">
                <a:solidFill>
                  <a:srgbClr val="000000"/>
                </a:solidFill>
                <a:latin typeface="Verdana" panose="020B0604030504040204" pitchFamily="34" charset="0"/>
              </a:rPr>
              <a:t>в период адаптации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  <a:t/>
            </a:r>
            <a:b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Дети 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</a:rPr>
              <a:t>с ограниченными возможностями здоровья – это дети с разными нарушениями развития: нарушение слуха, 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опорно-двигательного 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</a:rPr>
              <a:t>аппарата, интеллекта, 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с 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</a:rPr>
              <a:t>задержкой и комплексными нарушениями развития. Задачей инклюзивного обучения является осуществление индивидуального и дифференцированного подхода к учащимся с ограниченными возможностями здоровья. В ходе такого образования дети с ОВЗ могут достигать наиболее полного прогресса в социальном развитии. При этом не должно быть препятствий для получения качественного образования нормально развивающимся детям</a:t>
            </a:r>
            <a:r>
              <a:rPr lang="ru-RU" sz="1800" dirty="0" smtClean="0">
                <a:solidFill>
                  <a:srgbClr val="000000"/>
                </a:solidFill>
                <a:latin typeface="Verdana" panose="020B0604030504040204" pitchFamily="34" charset="0"/>
              </a:rPr>
              <a:t>.</a:t>
            </a:r>
            <a: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Verdana" panose="020B0604030504040204" pitchFamily="34" charset="0"/>
              </a:rPr>
            </a:b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4994" cy="216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027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0423" y="611310"/>
            <a:ext cx="10515600" cy="5710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Рекомендации учителям:</a:t>
            </a:r>
            <a:br>
              <a:rPr lang="ru-RU" sz="24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r>
              <a:rPr lang="ru-RU" sz="24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/>
            </a:r>
            <a:br>
              <a:rPr lang="ru-RU" sz="24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r>
              <a:rPr lang="ru-RU" sz="2400" b="1" i="0" dirty="0" smtClean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-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Необходимо обращать особое внимание на усвоение учебной задачи ребенком; 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400" dirty="0">
                <a:solidFill>
                  <a:srgbClr val="111111"/>
                </a:solidFill>
                <a:latin typeface="Tahoma" panose="020B0604030504040204" pitchFamily="34" charset="0"/>
              </a:rPr>
              <a:t>-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при возникновении трудностей обязательно четкое прояснение учебного материала до тех пор, пока ребенок не поймет.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-Обратить внимание на межличностные отношения в классе, выявить лидеров, отверженных детей. 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400" dirty="0">
                <a:solidFill>
                  <a:srgbClr val="111111"/>
                </a:solidFill>
                <a:latin typeface="Tahoma" panose="020B0604030504040204" pitchFamily="34" charset="0"/>
              </a:rPr>
              <a:t>-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Помочь детскому коллективу развиваться без серьезных конфликтных ситуаций, научить бесконфликтному общению.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-Учителям-предметникам при неудачном ответе ученика не одергивать, не стыдить, не упрекать, не отчитывать в присутствии всего класса. 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400" dirty="0" smtClean="0">
                <a:solidFill>
                  <a:srgbClr val="111111"/>
                </a:solidFill>
                <a:latin typeface="Tahoma" panose="020B0604030504040204" pitchFamily="34" charset="0"/>
              </a:rPr>
              <a:t>-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Чувство юмора хорошо помогает убрать напряжение в классе, «разбавляет» обстановку. 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400" dirty="0" smtClean="0">
                <a:solidFill>
                  <a:srgbClr val="111111"/>
                </a:solidFill>
                <a:latin typeface="Tahoma" panose="020B0604030504040204" pitchFamily="34" charset="0"/>
              </a:rPr>
              <a:t>-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Необходимо поддерживать ситуацию успешности. </a:t>
            </a:r>
            <a:b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</a:br>
            <a:r>
              <a:rPr lang="ru-RU" sz="2400" dirty="0" smtClean="0">
                <a:solidFill>
                  <a:srgbClr val="111111"/>
                </a:solidFill>
                <a:latin typeface="Tahoma" panose="020B0604030504040204" pitchFamily="34" charset="0"/>
              </a:rPr>
              <a:t>-</a:t>
            </a:r>
            <a:r>
              <a:rPr lang="ru-RU" sz="2400" b="0" i="0" dirty="0" smtClean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Постараться проявлять искренний интерес к каждому учащемуся.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7300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93</TotalTime>
  <Words>80</Words>
  <Application>Microsoft Office PowerPoint</Application>
  <PresentationFormat>Широкоэкранный</PresentationFormat>
  <Paragraphs>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Arial</vt:lpstr>
      <vt:lpstr>FlexySans</vt:lpstr>
      <vt:lpstr>FlexySans-Bold</vt:lpstr>
      <vt:lpstr>Raleway</vt:lpstr>
      <vt:lpstr>Symbol</vt:lpstr>
      <vt:lpstr>Tahoma</vt:lpstr>
      <vt:lpstr>Times New Roman</vt:lpstr>
      <vt:lpstr>Tw Cen MT</vt:lpstr>
      <vt:lpstr>Verdana</vt:lpstr>
      <vt:lpstr>Капля</vt:lpstr>
      <vt:lpstr>  "адаптация пятиклассников к новым условиям обучения"</vt:lpstr>
      <vt:lpstr>5 класс – это конец детства, период, предшествующий подростковому. В это время дети еще доверяют взрослым, открыты для общения с ними, признают их авторитет, ждут от взрослых помощи и поддержки. Это открывает широкие возможности для воспитания и поддержания близких, доверительных отношений.  5 класс – это период адаптации к средней ступени школы (приспособление к новым условиям и требованиям среды). Каждый возрастной период в жизни ребенка выдвигает свои проблемы. Некоторые периоды из-за их повышенной «опасности» принято называть кризисными – 5 класс именно такой.  Новые, незнакомые условия всегда вызывают у человека напряжение и тревогу той или иной степени. Ребенок в таких условиях переживает эмоциональный дискомфорт из-за неопределенности представлений о новых аспектах учебной деятельности.  </vt:lpstr>
      <vt:lpstr>                                                              Особенности возраста  Переход из младшей школы в среднюю — важный момент в жизни школьника. Период адаптации в 5-м классе является одним из трудных периодов школьного обучения. Это обусловлено совокупностью тех содержательных перемен, что происходят в школьной среде и внутреннем мире детей этого возраста.  А именно: • увеличение объема и разнообразие содержания образования; • увеличение веса многопредметного обучения и расширение круга учителей, с которыми учащиеся вынуждены систематически вступать в деловые взаимодействия; • на место первой учительницы приходит новый классный руководитель; • завершение перехода к кабинетной системе обучения; • отсутствие у школьников умения как самостоятельно, так и совместно организовывать учебную деятельность.  Состояние детей в этот период с педагогической точки зрения характеризуется низкой организованностью, учебной рассеянностью и недисциплинированностью, снижением интереса к учебе и ее результатам; с психологической — снижением самооценки, высоким уровнем ситуативной тревожности.</vt:lpstr>
      <vt:lpstr>Возрастные психологические особенности пятиклассников  -потребность в достойном положении в коллективе сверстников, в семье; -повышенная утомляемость; -стремление обзавестись верным другом; -стремление избежать изоляции, как в классе, так и в малом коллективе; -повышенный интерес к вопросу о “соотношении сил” в классе; -стремление отмежеваться от всего подчеркнуто детского; -отсутствие авторитета возраста; -отвращение к необоснованным запретам; -восприимчивость к промахам учителей; -переоценка своих возможностей, реализация которых предполагается в --отдаленном будущем; -отсутствие адаптации к неудачам; -отсутствие адаптации к положению “худшего”; -ярко выраженная эмоциональность; -повышенный интерес к спорту. </vt:lpstr>
      <vt:lpstr>Признаки успешной адаптации:   -удовлетворенность ребенка процессом обучения; -ребенок легко справляется с программой; -степень самостоятельности ребенка при выполнении им учебных -заданий, готовность прибегнуть к помощи взрослого лишь ПОСЛЕ попыток выполнить задание самому; -удовлетворенность межличностными отношениями – с одноклассниками и учителем. </vt:lpstr>
      <vt:lpstr>Признаки дезадаптации:  -усталый, утомлённый внешний вид ребёнка. -нежелание ребёнка делиться своими впечатлениями о проведённом дне. -стремление отвлечь взрослого от школьных событий, переключить внимание на другие темы. -нежелания выполнять домашние задания. -негативные характеристики в адрес школы, учителей, одноклассников. -жалобы на те или иные события, связанные со школой. беспокойный сон. -трудности утреннего пробуждения, вялость. -постоянные жалобы на плохое самочувствие. </vt:lpstr>
      <vt:lpstr>Сроки адаптационного периода. ·        2 – 4 недели после начала учёбы (у большинства учащихся) ·        2 – 3 месяца после начала учёбы (у некоторых учащихся).      Основная задача классного руководителя в период адаптации – создание в классе атмосферы психологического комфорта и поддержки каждого ученика.</vt:lpstr>
      <vt:lpstr>Трудности, испытываемые учащимися с ОВЗ в период адаптации  Дети с ограниченными возможностями здоровья – это дети с разными нарушениями развития: нарушение слуха, опорно-двигательного аппарата, интеллекта, с задержкой и комплексными нарушениями развития. Задачей инклюзивного обучения является осуществление индивидуального и дифференцированного подхода к учащимся с ограниченными возможностями здоровья. В ходе такого образования дети с ОВЗ могут достигать наиболее полного прогресса в социальном развитии. При этом не должно быть препятствий для получения качественного образования нормально развивающимся детям. </vt:lpstr>
      <vt:lpstr>Рекомендации учителям:  -Необходимо обращать особое внимание на усвоение учебной задачи ребенком;  -при возникновении трудностей обязательно четкое прояснение учебного материала до тех пор, пока ребенок не поймет. -Обратить внимание на межличностные отношения в классе, выявить лидеров, отверженных детей.  -Помочь детскому коллективу развиваться без серьезных конфликтных ситуаций, научить бесконфликтному общению. -Учителям-предметникам при неудачном ответе ученика не одергивать, не стыдить, не упрекать, не отчитывать в присутствии всего класса.  -Чувство юмора хорошо помогает убрать напряжение в классе, «разбавляет» обстановку.  -Необходимо поддерживать ситуацию успешности.  -Постараться проявлять искренний интерес к каждому учащемуся.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педагогам, работающим в 5 классе   "Как работать с пятиклассниками в период адаптации к новым условиям"</dc:title>
  <dc:creator>Home</dc:creator>
  <cp:lastModifiedBy>Home</cp:lastModifiedBy>
  <cp:revision>18</cp:revision>
  <dcterms:created xsi:type="dcterms:W3CDTF">2022-10-02T03:15:52Z</dcterms:created>
  <dcterms:modified xsi:type="dcterms:W3CDTF">2022-10-11T14:23:10Z</dcterms:modified>
</cp:coreProperties>
</file>