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71" r:id="rId3"/>
    <p:sldId id="293" r:id="rId4"/>
    <p:sldId id="257" r:id="rId5"/>
    <p:sldId id="258" r:id="rId6"/>
    <p:sldId id="294" r:id="rId7"/>
    <p:sldId id="259" r:id="rId8"/>
    <p:sldId id="297" r:id="rId9"/>
    <p:sldId id="295" r:id="rId10"/>
    <p:sldId id="264" r:id="rId11"/>
    <p:sldId id="265" r:id="rId12"/>
    <p:sldId id="266" r:id="rId13"/>
    <p:sldId id="269" r:id="rId14"/>
    <p:sldId id="270" r:id="rId15"/>
    <p:sldId id="275" r:id="rId16"/>
    <p:sldId id="276" r:id="rId17"/>
    <p:sldId id="277" r:id="rId18"/>
    <p:sldId id="278" r:id="rId19"/>
    <p:sldId id="279" r:id="rId20"/>
    <p:sldId id="280" r:id="rId21"/>
    <p:sldId id="296" r:id="rId22"/>
    <p:sldId id="300" r:id="rId23"/>
    <p:sldId id="298" r:id="rId24"/>
    <p:sldId id="299" r:id="rId25"/>
    <p:sldId id="301" r:id="rId26"/>
    <p:sldId id="302" r:id="rId27"/>
    <p:sldId id="303" r:id="rId28"/>
    <p:sldId id="304" r:id="rId29"/>
    <p:sldId id="305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17" autoAdjust="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41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image" Target="../media/image30.wmf"/><Relationship Id="rId16" Type="http://schemas.openxmlformats.org/officeDocument/2006/relationships/image" Target="../media/image44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5" Type="http://schemas.openxmlformats.org/officeDocument/2006/relationships/image" Target="../media/image4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Relationship Id="rId14" Type="http://schemas.openxmlformats.org/officeDocument/2006/relationships/image" Target="../media/image4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9.bin"/><Relationship Id="rId18" Type="http://schemas.openxmlformats.org/officeDocument/2006/relationships/oleObject" Target="../embeddings/oleObject3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8.bin"/><Relationship Id="rId1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31.bin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30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0"/>
            <a:ext cx="8715436" cy="2428868"/>
          </a:xfrm>
        </p:spPr>
        <p:txBody>
          <a:bodyPr>
            <a:noAutofit/>
          </a:bodyPr>
          <a:lstStyle/>
          <a:p>
            <a:pPr algn="ctr"/>
            <a:r>
              <a:rPr lang="ru-RU" sz="6600" i="1" dirty="0" smtClean="0">
                <a:solidFill>
                  <a:schemeClr val="accent3">
                    <a:lumMod val="75000"/>
                  </a:schemeClr>
                </a:solidFill>
              </a:rPr>
              <a:t>Секреты поющей бронзы</a:t>
            </a:r>
            <a:br>
              <a:rPr lang="ru-RU" sz="6600" i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6600" i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6600" i="1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sz="66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4786322"/>
            <a:ext cx="5643602" cy="178595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C0900"/>
                </a:solidFill>
              </a:rPr>
              <a:t>МОУ «СОШ №25 с углублённым изучением отдельных предметов»</a:t>
            </a:r>
          </a:p>
          <a:p>
            <a:pPr algn="ctr"/>
            <a:r>
              <a:rPr lang="ru-RU" b="1" i="1" dirty="0" smtClean="0">
                <a:solidFill>
                  <a:srgbClr val="0C0900"/>
                </a:solidFill>
              </a:rPr>
              <a:t>города Каменска-Уральского.</a:t>
            </a:r>
          </a:p>
          <a:p>
            <a:pPr algn="ctr"/>
            <a:endParaRPr lang="ru-RU" b="1" i="1" dirty="0" smtClean="0">
              <a:solidFill>
                <a:srgbClr val="0C0900"/>
              </a:solidFill>
            </a:endParaRPr>
          </a:p>
          <a:p>
            <a:pPr algn="ctr"/>
            <a:r>
              <a:rPr lang="ru-RU" b="1" i="1" dirty="0" smtClean="0">
                <a:solidFill>
                  <a:srgbClr val="0C0900"/>
                </a:solidFill>
              </a:rPr>
              <a:t>2011 г.</a:t>
            </a:r>
            <a:endParaRPr lang="ru-RU" b="1" i="1" dirty="0">
              <a:solidFill>
                <a:srgbClr val="0C09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357431"/>
            <a:ext cx="67866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0C0900"/>
                </a:solidFill>
              </a:rPr>
              <a:t>Исполнитель</a:t>
            </a:r>
            <a:r>
              <a:rPr lang="ru-RU" sz="2400" b="1" i="1" dirty="0" smtClean="0">
                <a:solidFill>
                  <a:srgbClr val="0C0900"/>
                </a:solidFill>
              </a:rPr>
              <a:t>: Ипатов Никита, 						учащийся 	9 «В» класса</a:t>
            </a:r>
          </a:p>
          <a:p>
            <a:r>
              <a:rPr lang="ru-RU" sz="2400" b="1" i="1" u="sng" dirty="0" smtClean="0">
                <a:solidFill>
                  <a:srgbClr val="0C0900"/>
                </a:solidFill>
              </a:rPr>
              <a:t>Руководитель:</a:t>
            </a:r>
            <a:r>
              <a:rPr lang="ru-RU" sz="2400" b="1" i="1" dirty="0" smtClean="0">
                <a:solidFill>
                  <a:srgbClr val="0C0900"/>
                </a:solidFill>
              </a:rPr>
              <a:t> Терехова Юлия Борисовна, 				учитель физики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214290"/>
            <a:ext cx="3000396" cy="6429372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C0900"/>
                </a:solidFill>
              </a:rPr>
              <a:t>Кроме того, тембр звука колокола после удара не остается неизменным.</a:t>
            </a:r>
          </a:p>
          <a:p>
            <a:pPr>
              <a:buNone/>
            </a:pPr>
            <a:endParaRPr lang="ru-RU" sz="1800" dirty="0" smtClean="0"/>
          </a:p>
          <a:p>
            <a:r>
              <a:rPr lang="ru-RU" sz="1800" b="1" dirty="0" smtClean="0">
                <a:solidFill>
                  <a:srgbClr val="0C0900"/>
                </a:solidFill>
              </a:rPr>
              <a:t>По форме выделяют 3 типа колоколов: </a:t>
            </a:r>
          </a:p>
          <a:p>
            <a:r>
              <a:rPr lang="ru-RU" sz="1800" b="1" dirty="0" smtClean="0">
                <a:solidFill>
                  <a:srgbClr val="0C0900"/>
                </a:solidFill>
              </a:rPr>
              <a:t>западноевропейский, </a:t>
            </a:r>
          </a:p>
          <a:p>
            <a:r>
              <a:rPr lang="ru-RU" sz="1800" b="1" dirty="0" smtClean="0">
                <a:solidFill>
                  <a:srgbClr val="0C0900"/>
                </a:solidFill>
              </a:rPr>
              <a:t>восточный  и</a:t>
            </a:r>
          </a:p>
          <a:p>
            <a:r>
              <a:rPr lang="ru-RU" sz="1800" b="1" dirty="0" smtClean="0">
                <a:solidFill>
                  <a:srgbClr val="0C0900"/>
                </a:solidFill>
              </a:rPr>
              <a:t>русский.</a:t>
            </a:r>
          </a:p>
          <a:p>
            <a:endParaRPr lang="ru-RU" sz="1800" b="1" dirty="0" smtClean="0">
              <a:solidFill>
                <a:srgbClr val="0C0900"/>
              </a:solidFill>
            </a:endParaRPr>
          </a:p>
          <a:p>
            <a:endParaRPr lang="ru-RU" sz="1800" b="1" dirty="0" smtClean="0">
              <a:solidFill>
                <a:srgbClr val="0C0900"/>
              </a:solidFill>
            </a:endParaRPr>
          </a:p>
        </p:txBody>
      </p:sp>
      <p:pic>
        <p:nvPicPr>
          <p:cNvPr id="5" name="Рисунок 4" descr="k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3000396" cy="44291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5286388"/>
            <a:ext cx="3000396" cy="1477328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C0900"/>
                </a:solidFill>
              </a:rPr>
              <a:t>Для русских колоколов характерно приблизительное равенство диаметра и высоты.</a:t>
            </a:r>
            <a:endParaRPr lang="ru-RU" dirty="0"/>
          </a:p>
        </p:txBody>
      </p:sp>
      <p:pic>
        <p:nvPicPr>
          <p:cNvPr id="7" name="Содержимое 3" descr="145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214554"/>
            <a:ext cx="2714644" cy="442915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286512" y="214290"/>
            <a:ext cx="2714644" cy="147732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C0900"/>
                </a:solidFill>
              </a:rPr>
              <a:t>У восточных  - высота больше нижнего диаметра, форма ближе к цилиндру, чем усеченному конусу.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3429000"/>
            <a:ext cx="2714644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C0900"/>
                </a:solidFill>
              </a:rPr>
              <a:t>У западноевропейских колоколов  внутренняя и наружная поверхности параллельны.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endParaRPr lang="ru-RU" sz="20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rgbClr val="002060"/>
                </a:solidFill>
              </a:rPr>
              <a:t>            </a:t>
            </a:r>
            <a:r>
              <a:rPr lang="ru-RU" sz="2400" b="1" dirty="0" smtClean="0">
                <a:solidFill>
                  <a:srgbClr val="002060"/>
                </a:solidFill>
              </a:rPr>
              <a:t>Если колокол построен геометрически правильно,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    то его спектр схематично это выстраивается в ряд:</a:t>
            </a:r>
          </a:p>
          <a:p>
            <a:endParaRPr lang="ru-RU" sz="2400" i="1" dirty="0" smtClean="0">
              <a:solidFill>
                <a:srgbClr val="002060"/>
              </a:solidFill>
            </a:endParaRPr>
          </a:p>
          <a:p>
            <a:endParaRPr lang="en-US" sz="2400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       Тогда колокол с основным тоном РЕ 2-й октавы 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имеет следующий спектр звучания:</a:t>
            </a:r>
          </a:p>
          <a:p>
            <a:pPr>
              <a:buNone/>
            </a:pPr>
            <a:endParaRPr lang="en-US" sz="2400" i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sz="2400" b="1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       «Правильно спроектированный колокол должен иметь три октавы, две квинты , малую и большую терцию» (Франсуа </a:t>
            </a:r>
            <a:r>
              <a:rPr lang="ru-RU" sz="2400" b="1" dirty="0" err="1" smtClean="0">
                <a:solidFill>
                  <a:srgbClr val="002060"/>
                </a:solidFill>
              </a:rPr>
              <a:t>Хемони</a:t>
            </a:r>
            <a:r>
              <a:rPr lang="ru-RU" sz="2400" b="1" dirty="0" smtClean="0">
                <a:solidFill>
                  <a:srgbClr val="002060"/>
                </a:solidFill>
              </a:rPr>
              <a:t>)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Это уже восемь звуков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и диссонансы:</a:t>
            </a:r>
          </a:p>
          <a:p>
            <a:pPr>
              <a:buNone/>
            </a:pPr>
            <a:endParaRPr lang="en-US" sz="20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en-US" sz="20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en-US" sz="20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ru-RU" sz="20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785786" y="1142984"/>
          <a:ext cx="5286412" cy="1000132"/>
        </p:xfrm>
        <a:graphic>
          <a:graphicData uri="http://schemas.openxmlformats.org/presentationml/2006/ole">
            <p:oleObj spid="_x0000_s2052" name="Формула" r:id="rId3" imgW="1371600" imgH="24120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857224" y="3000372"/>
          <a:ext cx="4981177" cy="928694"/>
        </p:xfrm>
        <a:graphic>
          <a:graphicData uri="http://schemas.openxmlformats.org/presentationml/2006/ole">
            <p:oleObj spid="_x0000_s2053" name="Формула" r:id="rId4" imgW="1371600" imgH="22860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0" y="5572116"/>
          <a:ext cx="9001156" cy="1285884"/>
        </p:xfrm>
        <a:graphic>
          <a:graphicData uri="http://schemas.openxmlformats.org/presentationml/2006/ole">
            <p:oleObj spid="_x0000_s2054" name="Формула" r:id="rId5" imgW="2247840" imgH="241200" progId="Equation.3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ru-RU" sz="20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Сегодняшние колокола, отлитые компанией «Пятков и Ко», имеют такой спектр звучания: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lvl="8"/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                             </a:t>
            </a:r>
            <a:r>
              <a:rPr lang="ru-RU" sz="3600" b="1" dirty="0" smtClean="0">
                <a:solidFill>
                  <a:srgbClr val="0C0900"/>
                </a:solidFill>
              </a:rPr>
              <a:t>+  обертоны</a:t>
            </a:r>
          </a:p>
        </p:txBody>
      </p:sp>
      <p:pic>
        <p:nvPicPr>
          <p:cNvPr id="4" name="Рисунок 3" descr="Изображение 2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2143116"/>
            <a:ext cx="3643338" cy="4429156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502150" y="3346450"/>
          <a:ext cx="139700" cy="165100"/>
        </p:xfrm>
        <a:graphic>
          <a:graphicData uri="http://schemas.openxmlformats.org/presentationml/2006/ole">
            <p:oleObj spid="_x0000_s1026" name="Формула" r:id="rId4" imgW="139680" imgH="1648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85720" y="1214422"/>
          <a:ext cx="4143372" cy="1000132"/>
        </p:xfrm>
        <a:graphic>
          <a:graphicData uri="http://schemas.openxmlformats.org/presentationml/2006/ole">
            <p:oleObj spid="_x0000_s1027" name="Формула" r:id="rId5" imgW="1079280" imgH="241200" progId="Equation.3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74638"/>
            <a:ext cx="5857916" cy="1654164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зависимости частоты колебаний колокола от его размеров и упругих свойств материала</a:t>
            </a:r>
            <a:r>
              <a:rPr lang="en-US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/>
          </a:p>
        </p:txBody>
      </p:sp>
      <p:pic>
        <p:nvPicPr>
          <p:cNvPr id="5" name="Содержимое 3" descr="Image0228.JPG"/>
          <p:cNvPicPr>
            <a:picLocks noGrp="1" noChangeAspect="1"/>
          </p:cNvPicPr>
          <p:nvPr>
            <p:ph idx="1"/>
          </p:nvPr>
        </p:nvPicPr>
        <p:blipFill>
          <a:blip r:embed="rId2"/>
          <a:srcRect l="61913" t="2357" r="18574" b="66683"/>
          <a:stretch>
            <a:fillRect/>
          </a:stretch>
        </p:blipFill>
        <p:spPr>
          <a:xfrm>
            <a:off x="6338158" y="357458"/>
            <a:ext cx="2520415" cy="6214790"/>
          </a:xfrm>
        </p:spPr>
      </p:pic>
      <p:sp>
        <p:nvSpPr>
          <p:cNvPr id="6" name="Прямоугольник 5"/>
          <p:cNvSpPr/>
          <p:nvPr/>
        </p:nvSpPr>
        <p:spPr>
          <a:xfrm>
            <a:off x="285720" y="1785926"/>
            <a:ext cx="55721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C0900"/>
                </a:solidFill>
              </a:rPr>
              <a:t>Колебания колокола носят тот же характер, как и колебания, которые мы можем произвести в бокале, проводя по нему смычком.</a:t>
            </a:r>
            <a:endParaRPr lang="en-US" sz="2400" b="1" i="1" dirty="0" smtClean="0">
              <a:solidFill>
                <a:srgbClr val="0C0900"/>
              </a:solidFill>
            </a:endParaRPr>
          </a:p>
          <a:p>
            <a:pPr algn="ctr"/>
            <a:r>
              <a:rPr lang="ru-RU" sz="2400" i="1" dirty="0" smtClean="0">
                <a:solidFill>
                  <a:srgbClr val="0C0900"/>
                </a:solidFill>
              </a:rPr>
              <a:t> </a:t>
            </a:r>
            <a:endParaRPr lang="ru-RU" sz="2400" i="1" dirty="0">
              <a:solidFill>
                <a:srgbClr val="0C09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786190"/>
            <a:ext cx="55007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Здесь в четырех точках </a:t>
            </a:r>
            <a:r>
              <a:rPr lang="en-US" sz="2400" b="1" dirty="0" smtClean="0">
                <a:solidFill>
                  <a:srgbClr val="FF0000"/>
                </a:solidFill>
              </a:rPr>
              <a:t>a, b, c </a:t>
            </a:r>
            <a:r>
              <a:rPr lang="ru-RU" sz="2400" b="1" dirty="0" smtClean="0">
                <a:solidFill>
                  <a:srgbClr val="FF0000"/>
                </a:solidFill>
              </a:rPr>
              <a:t>и </a:t>
            </a:r>
            <a:r>
              <a:rPr lang="en-US" sz="2400" b="1" dirty="0" smtClean="0">
                <a:solidFill>
                  <a:srgbClr val="FF0000"/>
                </a:solidFill>
              </a:rPr>
              <a:t>d</a:t>
            </a:r>
            <a:r>
              <a:rPr lang="ru-RU" sz="2400" b="1" dirty="0" smtClean="0">
                <a:solidFill>
                  <a:srgbClr val="FF0000"/>
                </a:solidFill>
              </a:rPr>
              <a:t> происходят наиболее сильные колебания, а в точках </a:t>
            </a:r>
            <a:r>
              <a:rPr lang="en-US" sz="2400" b="1" dirty="0" smtClean="0">
                <a:solidFill>
                  <a:srgbClr val="FF0000"/>
                </a:solidFill>
              </a:rPr>
              <a:t>e, f, g </a:t>
            </a:r>
            <a:r>
              <a:rPr lang="ru-RU" sz="2400" b="1" dirty="0" smtClean="0">
                <a:solidFill>
                  <a:srgbClr val="FF0000"/>
                </a:solidFill>
              </a:rPr>
              <a:t>и </a:t>
            </a:r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r>
              <a:rPr lang="ru-RU" sz="2400" b="1" dirty="0" smtClean="0">
                <a:solidFill>
                  <a:srgbClr val="FF0000"/>
                </a:solidFill>
              </a:rPr>
              <a:t> край совершенно неподвижен.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2071702"/>
          </a:xfrm>
        </p:spPr>
        <p:txBody>
          <a:bodyPr>
            <a:noAutofit/>
          </a:bodyPr>
          <a:lstStyle/>
          <a:p>
            <a:pPr algn="ctr"/>
            <a:r>
              <a:rPr lang="ru-RU" sz="2200" i="1" dirty="0" smtClean="0">
                <a:solidFill>
                  <a:srgbClr val="FF0000"/>
                </a:solidFill>
              </a:rPr>
              <a:t>Одна из первых точек постоянно совпадает с тем местом, по которому проводят смычком, таким образом, если провести смычком по краю сосуда вблизи одного из шариков, то все шарики отлетают.</a:t>
            </a:r>
            <a:br>
              <a:rPr lang="ru-RU" sz="2200" i="1" dirty="0" smtClean="0">
                <a:solidFill>
                  <a:srgbClr val="FF0000"/>
                </a:solidFill>
              </a:rPr>
            </a:br>
            <a:r>
              <a:rPr lang="ru-RU" sz="2200" i="1" dirty="0" smtClean="0">
                <a:solidFill>
                  <a:srgbClr val="FF0000"/>
                </a:solidFill>
              </a:rPr>
              <a:t> Эти 4 точки </a:t>
            </a:r>
            <a:r>
              <a:rPr lang="en-US" sz="2200" i="1" dirty="0" smtClean="0">
                <a:solidFill>
                  <a:srgbClr val="FF0000"/>
                </a:solidFill>
              </a:rPr>
              <a:t>e, f, g </a:t>
            </a:r>
            <a:r>
              <a:rPr lang="ru-RU" sz="2200" i="1" dirty="0" smtClean="0">
                <a:solidFill>
                  <a:srgbClr val="FF0000"/>
                </a:solidFill>
              </a:rPr>
              <a:t>и </a:t>
            </a:r>
            <a:r>
              <a:rPr lang="en-US" sz="2200" i="1" dirty="0" smtClean="0">
                <a:solidFill>
                  <a:srgbClr val="FF0000"/>
                </a:solidFill>
              </a:rPr>
              <a:t>h</a:t>
            </a:r>
            <a:r>
              <a:rPr lang="ru-RU" sz="2200" i="1" dirty="0" smtClean="0">
                <a:solidFill>
                  <a:srgbClr val="FF0000"/>
                </a:solidFill>
              </a:rPr>
              <a:t>, находящиеся на краю колокола (бокала), не остаются все время в одних местах.</a:t>
            </a:r>
            <a:r>
              <a:rPr lang="ru-RU" sz="2400" i="1" dirty="0" smtClean="0">
                <a:solidFill>
                  <a:srgbClr val="FF0000"/>
                </a:solidFill>
              </a:rPr>
              <a:t/>
            </a:r>
            <a:br>
              <a:rPr lang="ru-RU" sz="2400" i="1" dirty="0" smtClean="0">
                <a:solidFill>
                  <a:srgbClr val="FF0000"/>
                </a:solidFill>
              </a:rPr>
            </a:b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Image0228.JPG"/>
          <p:cNvPicPr>
            <a:picLocks noGrp="1" noChangeAspect="1"/>
          </p:cNvPicPr>
          <p:nvPr>
            <p:ph idx="1"/>
          </p:nvPr>
        </p:nvPicPr>
        <p:blipFill>
          <a:blip r:embed="rId2"/>
          <a:srcRect t="36625" r="80621" b="49170"/>
          <a:stretch>
            <a:fillRect/>
          </a:stretch>
        </p:blipFill>
        <p:spPr>
          <a:xfrm>
            <a:off x="2500298" y="2285992"/>
            <a:ext cx="4071966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14282" y="1285860"/>
          <a:ext cx="2571768" cy="1214446"/>
        </p:xfrm>
        <a:graphic>
          <a:graphicData uri="http://schemas.openxmlformats.org/presentationml/2006/ole">
            <p:oleObj spid="_x0000_s32771" name="Формула" r:id="rId3" imgW="533160" imgH="41904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14282" y="2571744"/>
          <a:ext cx="3214710" cy="785818"/>
        </p:xfrm>
        <a:graphic>
          <a:graphicData uri="http://schemas.openxmlformats.org/presentationml/2006/ole">
            <p:oleObj spid="_x0000_s32772" name="Формула" r:id="rId4" imgW="583920" imgH="21564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14282" y="3571876"/>
          <a:ext cx="3214710" cy="785818"/>
        </p:xfrm>
        <a:graphic>
          <a:graphicData uri="http://schemas.openxmlformats.org/presentationml/2006/ole">
            <p:oleObj spid="_x0000_s32773" name="Формула" r:id="rId5" imgW="634680" imgH="2156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85720" y="4429132"/>
          <a:ext cx="2214578" cy="1143008"/>
        </p:xfrm>
        <a:graphic>
          <a:graphicData uri="http://schemas.openxmlformats.org/presentationml/2006/ole">
            <p:oleObj spid="_x0000_s32774" name="Формула" r:id="rId6" imgW="482400" imgH="393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285720" y="5572140"/>
          <a:ext cx="2286016" cy="1071546"/>
        </p:xfrm>
        <a:graphic>
          <a:graphicData uri="http://schemas.openxmlformats.org/presentationml/2006/ole">
            <p:oleObj spid="_x0000_s32776" name="Формула" r:id="rId7" imgW="495000" imgH="39348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5214942" y="4857760"/>
          <a:ext cx="3357586" cy="1643074"/>
        </p:xfrm>
        <a:graphic>
          <a:graphicData uri="http://schemas.openxmlformats.org/presentationml/2006/ole">
            <p:oleObj spid="_x0000_s32777" name="Формула" r:id="rId8" imgW="533160" imgH="457200" progId="Equation.3">
              <p:embed/>
            </p:oleObj>
          </a:graphicData>
        </a:graphic>
      </p:graphicFrame>
      <p:graphicFrame>
        <p:nvGraphicFramePr>
          <p:cNvPr id="32778" name="Object 10"/>
          <p:cNvGraphicFramePr>
            <a:graphicFrameLocks noChangeAspect="1"/>
          </p:cNvGraphicFramePr>
          <p:nvPr>
            <p:ph idx="1"/>
          </p:nvPr>
        </p:nvGraphicFramePr>
        <p:xfrm>
          <a:off x="5000628" y="1357298"/>
          <a:ext cx="3714776" cy="1428760"/>
        </p:xfrm>
        <a:graphic>
          <a:graphicData uri="http://schemas.openxmlformats.org/presentationml/2006/ole">
            <p:oleObj spid="_x0000_s32778" name="Формула" r:id="rId9" imgW="571320" imgH="457200" progId="Equation.3">
              <p:embed/>
            </p:oleObj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0" y="0"/>
            <a:ext cx="50005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C0900"/>
                </a:solidFill>
              </a:rPr>
              <a:t>Формула </a:t>
            </a:r>
            <a:r>
              <a:rPr lang="ru-RU" b="1" i="1" dirty="0" err="1" smtClean="0">
                <a:solidFill>
                  <a:srgbClr val="0C0900"/>
                </a:solidFill>
              </a:rPr>
              <a:t>Хладни</a:t>
            </a:r>
            <a:r>
              <a:rPr lang="ru-RU" b="1" i="1" dirty="0" smtClean="0">
                <a:solidFill>
                  <a:srgbClr val="0C0900"/>
                </a:solidFill>
              </a:rPr>
              <a:t>  полезна для быстрой приблизительной оценки диаметра веса какого-нибудь колокола, если вам известны параметра другого.</a:t>
            </a:r>
            <a:endParaRPr lang="ru-RU" b="1" i="1" dirty="0">
              <a:solidFill>
                <a:srgbClr val="0C09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Таблица №1. Результаты измерений.     </a:t>
            </a:r>
          </a:p>
          <a:p>
            <a:endParaRPr lang="ru-RU" i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i="1" dirty="0" smtClean="0">
              <a:solidFill>
                <a:schemeClr val="bg1"/>
              </a:solidFill>
            </a:endParaRPr>
          </a:p>
          <a:p>
            <a:endParaRPr lang="ru-RU" i="1" dirty="0" smtClean="0">
              <a:solidFill>
                <a:schemeClr val="bg1"/>
              </a:solidFill>
            </a:endParaRPr>
          </a:p>
          <a:p>
            <a:endParaRPr lang="ru-RU" dirty="0" smtClean="0"/>
          </a:p>
          <a:p>
            <a:r>
              <a:rPr lang="ru-RU" b="1" dirty="0" smtClean="0">
                <a:solidFill>
                  <a:srgbClr val="0C0900"/>
                </a:solidFill>
              </a:rPr>
              <a:t>  </a:t>
            </a:r>
            <a:r>
              <a:rPr lang="ru-RU" sz="2400" b="1" i="1" dirty="0" smtClean="0">
                <a:solidFill>
                  <a:srgbClr val="0C0900"/>
                </a:solidFill>
              </a:rPr>
              <a:t>По данным находим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 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2400" b="1" u="sng" dirty="0" smtClean="0">
                <a:solidFill>
                  <a:srgbClr val="FF0000"/>
                </a:solidFill>
              </a:rPr>
              <a:t>Вывод:  </a:t>
            </a:r>
            <a:r>
              <a:rPr lang="ru-RU" sz="2400" b="1" dirty="0" smtClean="0">
                <a:solidFill>
                  <a:srgbClr val="0C0900"/>
                </a:solidFill>
              </a:rPr>
              <a:t>массы неизвестных колоколов соответственно равны 			264 кг, 32,5 кг, 21,5 кг.</a:t>
            </a:r>
            <a:endParaRPr lang="ru-RU" sz="2400" b="1" dirty="0">
              <a:solidFill>
                <a:srgbClr val="0C09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290" y="642917"/>
          <a:ext cx="650085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19"/>
                <a:gridCol w="3833839"/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Масса, кг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Длина окружности губы,</a:t>
                      </a:r>
                      <a:r>
                        <a:rPr lang="ru-RU" baseline="0" dirty="0" smtClean="0"/>
                        <a:t> см</a:t>
                      </a:r>
                      <a:endParaRPr lang="ru-RU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158</a:t>
                      </a:r>
                      <a:endParaRPr lang="ru-RU" b="1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Х1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219</a:t>
                      </a:r>
                      <a:endParaRPr lang="ru-RU" b="1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Х2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109</a:t>
                      </a:r>
                      <a:endParaRPr lang="ru-RU" b="1" dirty="0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Х3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95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285852" y="2928934"/>
          <a:ext cx="1428760" cy="928694"/>
        </p:xfrm>
        <a:graphic>
          <a:graphicData uri="http://schemas.openxmlformats.org/presentationml/2006/ole">
            <p:oleObj spid="_x0000_s33794" name="Формула" r:id="rId3" imgW="596880" imgH="41904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714744" y="3000372"/>
          <a:ext cx="3571900" cy="857250"/>
        </p:xfrm>
        <a:graphic>
          <a:graphicData uri="http://schemas.openxmlformats.org/presentationml/2006/ole">
            <p:oleObj spid="_x0000_s33795" name="Формула" r:id="rId4" imgW="1828800" imgH="44424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285852" y="3786190"/>
          <a:ext cx="1428760" cy="1000132"/>
        </p:xfrm>
        <a:graphic>
          <a:graphicData uri="http://schemas.openxmlformats.org/presentationml/2006/ole">
            <p:oleObj spid="_x0000_s33796" name="Формула" r:id="rId5" imgW="622080" imgH="4190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714744" y="3929066"/>
          <a:ext cx="3429024" cy="785812"/>
        </p:xfrm>
        <a:graphic>
          <a:graphicData uri="http://schemas.openxmlformats.org/presentationml/2006/ole">
            <p:oleObj spid="_x0000_s33797" name="Формула" r:id="rId6" imgW="1854000" imgH="44424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571868" y="4786322"/>
          <a:ext cx="3714776" cy="857256"/>
        </p:xfrm>
        <a:graphic>
          <a:graphicData uri="http://schemas.openxmlformats.org/presentationml/2006/ole">
            <p:oleObj spid="_x0000_s33798" name="Формула" r:id="rId7" imgW="1765080" imgH="44424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214414" y="4786322"/>
          <a:ext cx="1571636" cy="857256"/>
        </p:xfrm>
        <a:graphic>
          <a:graphicData uri="http://schemas.openxmlformats.org/presentationml/2006/ole">
            <p:oleObj spid="_x0000_s33801" name="Формула" r:id="rId8" imgW="609480" imgH="419040" progId="Equation.3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92880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Исследование зависимости частоты колебаний и времени звучания от массы колокола</a:t>
            </a:r>
            <a:endParaRPr lang="ru-RU" sz="32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802"/>
            <a:ext cx="8858280" cy="4929198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000" b="1" u="sng" dirty="0" smtClean="0">
                <a:solidFill>
                  <a:srgbClr val="FF0000"/>
                </a:solidFill>
              </a:rPr>
              <a:t>Цель работы: </a:t>
            </a:r>
            <a:r>
              <a:rPr lang="ru-RU" sz="2000" b="1" i="1" dirty="0" smtClean="0">
                <a:solidFill>
                  <a:srgbClr val="0C0900"/>
                </a:solidFill>
              </a:rPr>
              <a:t>Выяснить зависит ли частота и время звучания от массы колокола? </a:t>
            </a:r>
          </a:p>
          <a:p>
            <a:pPr algn="ctr">
              <a:buNone/>
            </a:pPr>
            <a:r>
              <a:rPr lang="ru-RU" sz="2000" b="1" u="sng" dirty="0" smtClean="0">
                <a:solidFill>
                  <a:srgbClr val="FF0000"/>
                </a:solidFill>
              </a:rPr>
              <a:t> Ход работы: </a:t>
            </a:r>
          </a:p>
          <a:p>
            <a:pPr algn="ctr">
              <a:buNone/>
            </a:pPr>
            <a:endParaRPr lang="ru-RU" sz="2000" b="1" u="sng" dirty="0" smtClean="0">
              <a:solidFill>
                <a:srgbClr val="FF0000"/>
              </a:solidFill>
            </a:endParaRPr>
          </a:p>
          <a:p>
            <a:r>
              <a:rPr lang="ru-RU" sz="2000" b="1" i="1" dirty="0" smtClean="0">
                <a:solidFill>
                  <a:srgbClr val="0C0900"/>
                </a:solidFill>
              </a:rPr>
              <a:t>Для исследования по известным массам колоколов я определил основные тона их звучания и соответствующие им частоты колебаний. </a:t>
            </a:r>
          </a:p>
          <a:p>
            <a:pPr>
              <a:buNone/>
            </a:pPr>
            <a:endParaRPr lang="ru-RU" sz="2000" b="1" i="1" dirty="0" smtClean="0">
              <a:solidFill>
                <a:srgbClr val="0C0900"/>
              </a:solidFill>
            </a:endParaRPr>
          </a:p>
          <a:p>
            <a:r>
              <a:rPr lang="ru-RU" sz="2000" b="1" i="1" dirty="0" smtClean="0">
                <a:solidFill>
                  <a:srgbClr val="0C0900"/>
                </a:solidFill>
              </a:rPr>
              <a:t>Длительность звучания я измерял секундомером. </a:t>
            </a:r>
          </a:p>
          <a:p>
            <a:pPr>
              <a:buNone/>
            </a:pPr>
            <a:endParaRPr lang="ru-RU" sz="2000" b="1" i="1" dirty="0" smtClean="0">
              <a:solidFill>
                <a:srgbClr val="0C0900"/>
              </a:solidFill>
            </a:endParaRPr>
          </a:p>
          <a:p>
            <a:r>
              <a:rPr lang="ru-RU" sz="2000" b="1" i="1" dirty="0" smtClean="0">
                <a:solidFill>
                  <a:srgbClr val="0C0900"/>
                </a:solidFill>
              </a:rPr>
              <a:t>Эксперимент проводился на колокольни храма Покрова Божией Матери в селе Волково.</a:t>
            </a:r>
          </a:p>
          <a:p>
            <a:endParaRPr lang="ru-RU" sz="2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4356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Таблица №2. Колокольня храма села Волкова.</a:t>
            </a:r>
            <a:endParaRPr lang="ru-RU" sz="3000" b="1" dirty="0">
              <a:solidFill>
                <a:schemeClr val="accent2">
                  <a:lumMod val="60000"/>
                  <a:lumOff val="40000"/>
                </a:schemeClr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714351"/>
          <a:ext cx="8472520" cy="585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404"/>
                <a:gridCol w="1003726"/>
                <a:gridCol w="1059065"/>
                <a:gridCol w="1151919"/>
                <a:gridCol w="966211"/>
                <a:gridCol w="1059065"/>
                <a:gridCol w="1059065"/>
                <a:gridCol w="1059065"/>
              </a:tblGrid>
              <a:tr h="728154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Масса колокола,</a:t>
                      </a:r>
                    </a:p>
                    <a:p>
                      <a:pPr algn="ctr"/>
                      <a:r>
                        <a:rPr lang="ru-RU" sz="1600" b="1" dirty="0" smtClean="0"/>
                        <a:t>кг</a:t>
                      </a:r>
                      <a:endParaRPr lang="ru-RU" sz="16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Строй колокола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Частота,</a:t>
                      </a:r>
                    </a:p>
                    <a:p>
                      <a:pPr algn="ctr"/>
                      <a:r>
                        <a:rPr lang="ru-RU" b="1" dirty="0" smtClean="0"/>
                        <a:t>Гц</a:t>
                      </a:r>
                      <a:endParaRPr lang="ru-RU" b="1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Длительность удара, с 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</a:t>
                      </a:r>
                      <a:r>
                        <a:rPr lang="ru-RU" sz="1100" b="1" dirty="0" smtClean="0"/>
                        <a:t>ср, С</a:t>
                      </a:r>
                      <a:endParaRPr lang="ru-RU" b="1" dirty="0"/>
                    </a:p>
                  </a:txBody>
                  <a:tcPr/>
                </a:tc>
              </a:tr>
              <a:tr h="7281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Октава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Нота</a:t>
                      </a:r>
                      <a:endParaRPr lang="ru-RU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t3</a:t>
                      </a:r>
                      <a:endParaRPr lang="ru-RU" b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815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660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Соль</a:t>
                      </a:r>
                      <a:r>
                        <a:rPr lang="en-US" b="1" dirty="0" smtClean="0"/>
                        <a:t>#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4</a:t>
                      </a:r>
                      <a:r>
                        <a:rPr lang="ru-RU" b="1" dirty="0" smtClean="0"/>
                        <a:t>15,3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</a:t>
                      </a:r>
                      <a:endParaRPr lang="ru-RU" b="1" dirty="0"/>
                    </a:p>
                  </a:txBody>
                  <a:tcPr/>
                </a:tc>
              </a:tr>
              <a:tr h="72815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240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493,88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18,5</a:t>
                      </a:r>
                      <a:endParaRPr lang="ru-RU" b="1" dirty="0"/>
                    </a:p>
                  </a:txBody>
                  <a:tcPr/>
                </a:tc>
              </a:tr>
              <a:tr h="72815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Фа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698,46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</a:t>
                      </a:r>
                      <a:endParaRPr lang="ru-RU" b="1" dirty="0"/>
                    </a:p>
                  </a:txBody>
                  <a:tcPr/>
                </a:tc>
              </a:tr>
              <a:tr h="76084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Соль</a:t>
                      </a:r>
                      <a:r>
                        <a:rPr lang="en-US" b="1" dirty="0" smtClean="0"/>
                        <a:t>#</a:t>
                      </a:r>
                      <a:endParaRPr lang="ru-RU" b="1" dirty="0" smtClean="0"/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830,6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12,5</a:t>
                      </a:r>
                      <a:endParaRPr lang="ru-RU" b="1" dirty="0"/>
                    </a:p>
                  </a:txBody>
                  <a:tcPr/>
                </a:tc>
              </a:tr>
              <a:tr h="72815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Ля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880,00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11</a:t>
                      </a:r>
                      <a:endParaRPr lang="ru-RU" b="1" dirty="0"/>
                    </a:p>
                  </a:txBody>
                  <a:tcPr/>
                </a:tc>
              </a:tr>
              <a:tr h="72815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Ля</a:t>
                      </a:r>
                      <a:r>
                        <a:rPr lang="en-US" b="1" dirty="0" smtClean="0"/>
                        <a:t>#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932,3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5,5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endParaRPr lang="ru-RU" sz="3200" b="1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u="sng" dirty="0" smtClean="0">
                <a:solidFill>
                  <a:srgbClr val="FF0000"/>
                </a:solidFill>
              </a:rPr>
              <a:t>Выводы:</a:t>
            </a:r>
          </a:p>
          <a:p>
            <a:pPr>
              <a:buNone/>
            </a:pPr>
            <a:endParaRPr lang="ru-RU" sz="24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1) Чем больше масса, тем меньше частота основного тона 	его звучания.</a:t>
            </a:r>
          </a:p>
          <a:p>
            <a:pPr>
              <a:buNone/>
            </a:pPr>
            <a:endParaRPr lang="ru-RU" sz="2400" b="1" i="1" dirty="0" smtClean="0">
              <a:solidFill>
                <a:srgbClr val="0C0900"/>
              </a:solidFill>
            </a:endParaRP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2) Длительность звучания зависит от массы. 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C0900"/>
                </a:solidFill>
              </a:rPr>
              <a:t>		Чем больше масса, тем больше время звучания. </a:t>
            </a:r>
          </a:p>
          <a:p>
            <a:pPr>
              <a:buNone/>
            </a:pPr>
            <a:endParaRPr lang="ru-RU" sz="2400" b="1" i="1" dirty="0" smtClean="0">
              <a:solidFill>
                <a:srgbClr val="0C0900"/>
              </a:solidFill>
            </a:endParaRPr>
          </a:p>
          <a:p>
            <a:r>
              <a:rPr lang="ru-RU" sz="2400" b="1" i="1" u="sng" dirty="0" smtClean="0">
                <a:solidFill>
                  <a:srgbClr val="0C0900"/>
                </a:solidFill>
              </a:rPr>
              <a:t>Примечание:</a:t>
            </a:r>
            <a:r>
              <a:rPr lang="ru-RU" sz="2400" b="1" i="1" dirty="0" smtClean="0">
                <a:solidFill>
                  <a:srgbClr val="0C0900"/>
                </a:solidFill>
              </a:rPr>
              <a:t> </a:t>
            </a:r>
            <a:r>
              <a:rPr lang="ru-RU" sz="2400" dirty="0" smtClean="0">
                <a:solidFill>
                  <a:srgbClr val="0C0900"/>
                </a:solidFill>
              </a:rPr>
              <a:t>2-х случаях эта зависимость не подтверждается, значит, масса не единственный фактор, от которого зависит время звучания. </a:t>
            </a:r>
            <a:endParaRPr lang="ru-RU" sz="2400" b="1" i="1" dirty="0">
              <a:solidFill>
                <a:srgbClr val="0C09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785794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ПРОЕКТА</a:t>
            </a:r>
            <a:endParaRPr lang="ru-RU" sz="44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686800" cy="61436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C0900"/>
                </a:solidFill>
              </a:rPr>
              <a:t>ВСТУПЛЕНИЕ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ТЕОРЕТИЧЕСКАЯ ЧАСТЬ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1 </a:t>
            </a:r>
            <a:r>
              <a:rPr lang="ru-RU" sz="2800" b="1" u="sng" dirty="0" smtClean="0">
                <a:solidFill>
                  <a:srgbClr val="0C0900"/>
                </a:solidFill>
              </a:rPr>
              <a:t>Что такое колокол?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1.1.1Энциклопедическое понятие;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1.1.2Физическое понятие;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1.1.3Устройство колокола;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1.2 </a:t>
            </a:r>
            <a:r>
              <a:rPr lang="ru-RU" sz="2800" b="1" u="sng" dirty="0" smtClean="0">
                <a:solidFill>
                  <a:srgbClr val="0C0900"/>
                </a:solidFill>
              </a:rPr>
              <a:t>Акустика и литье колоколов: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1.2.1 </a:t>
            </a:r>
            <a:r>
              <a:rPr lang="ru-RU" sz="2800" b="1" dirty="0" smtClean="0">
                <a:solidFill>
                  <a:srgbClr val="0C0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Акустические особенности колоколов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1.2.2 Особенности литья колоколов;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1.3 </a:t>
            </a:r>
            <a:r>
              <a:rPr lang="ru-RU" sz="2800" b="1" u="sng" dirty="0" smtClean="0">
                <a:solidFill>
                  <a:srgbClr val="0C0900"/>
                </a:solidFill>
              </a:rPr>
              <a:t>Технология подвески колоколов.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29843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спектрограмм звучания колоколов </a:t>
            </a:r>
            <a:endParaRPr lang="ru-RU" sz="28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14282" y="5786454"/>
            <a:ext cx="4143404" cy="1071546"/>
          </a:xfrm>
        </p:spPr>
        <p:txBody>
          <a:bodyPr/>
          <a:lstStyle/>
          <a:p>
            <a:r>
              <a:rPr lang="ru-RU" dirty="0" smtClean="0"/>
              <a:t>Спектр звучания колокола массой </a:t>
            </a:r>
            <a:r>
              <a:rPr lang="en-US" dirty="0" smtClean="0"/>
              <a:t>m = </a:t>
            </a:r>
            <a:r>
              <a:rPr lang="ru-RU" dirty="0" smtClean="0"/>
              <a:t>62</a:t>
            </a:r>
            <a:r>
              <a:rPr lang="en-US" dirty="0" smtClean="0"/>
              <a:t>4 </a:t>
            </a:r>
            <a:r>
              <a:rPr lang="ru-RU" dirty="0" smtClean="0"/>
              <a:t>кг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5025" y="5786454"/>
            <a:ext cx="4041775" cy="1071546"/>
          </a:xfrm>
        </p:spPr>
        <p:txBody>
          <a:bodyPr/>
          <a:lstStyle/>
          <a:p>
            <a:r>
              <a:rPr lang="ru-RU" dirty="0" smtClean="0"/>
              <a:t>Спектр звучания колокола массой </a:t>
            </a:r>
            <a:r>
              <a:rPr lang="en-US" dirty="0" smtClean="0"/>
              <a:t>m = 24 </a:t>
            </a:r>
            <a:r>
              <a:rPr lang="ru-RU" dirty="0" smtClean="0"/>
              <a:t>кг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</a:t>
            </a:r>
            <a:endParaRPr lang="ru-RU" sz="2400" i="1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</a:t>
            </a:r>
            <a:endParaRPr lang="ru-RU" sz="24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Содержимое 7" descr="Image0238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 t="8618" b="4390"/>
          <a:stretch>
            <a:fillRect/>
          </a:stretch>
        </p:blipFill>
        <p:spPr>
          <a:xfrm>
            <a:off x="4786314" y="928670"/>
            <a:ext cx="4071965" cy="4643470"/>
          </a:xfrm>
        </p:spPr>
      </p:pic>
      <p:pic>
        <p:nvPicPr>
          <p:cNvPr id="7" name="Содержимое 3" descr="Image02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928670"/>
            <a:ext cx="4071966" cy="471490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спектрограмм звучания колоколов 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928670"/>
            <a:ext cx="8643998" cy="5929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0C0900"/>
                </a:solidFill>
              </a:rPr>
              <a:t>Таблица№3 Спектр звучания колокола массой 620 кг</a:t>
            </a:r>
          </a:p>
          <a:p>
            <a:endParaRPr lang="ru-RU" sz="2400" b="1" i="1" u="sng" dirty="0" smtClean="0">
              <a:solidFill>
                <a:srgbClr val="C00000"/>
              </a:solidFill>
            </a:endParaRPr>
          </a:p>
          <a:p>
            <a:endParaRPr lang="ru-RU" sz="2400" b="1" i="1" u="sng" dirty="0" smtClean="0">
              <a:solidFill>
                <a:srgbClr val="C00000"/>
              </a:solidFill>
            </a:endParaRPr>
          </a:p>
          <a:p>
            <a:endParaRPr lang="ru-RU" sz="2400" b="1" i="1" u="sng" dirty="0" smtClean="0">
              <a:solidFill>
                <a:srgbClr val="C00000"/>
              </a:solidFill>
            </a:endParaRPr>
          </a:p>
          <a:p>
            <a:endParaRPr lang="ru-RU" sz="2400" b="1" i="1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rgbClr val="0C0900"/>
                </a:solidFill>
              </a:rPr>
              <a:t>Таблица№4 Спектр звучания колокола массой 24 кг</a:t>
            </a:r>
          </a:p>
          <a:p>
            <a:endParaRPr lang="ru-RU" sz="2400" b="1" i="1" u="sng" dirty="0" smtClean="0">
              <a:solidFill>
                <a:srgbClr val="C00000"/>
              </a:solidFill>
            </a:endParaRPr>
          </a:p>
          <a:p>
            <a:endParaRPr lang="ru-RU" sz="2400" b="1" i="1" u="sng" dirty="0" smtClean="0">
              <a:solidFill>
                <a:srgbClr val="C00000"/>
              </a:solidFill>
            </a:endParaRPr>
          </a:p>
          <a:p>
            <a:endParaRPr lang="ru-RU" sz="2400" b="1" i="1" u="sng" dirty="0" smtClean="0">
              <a:solidFill>
                <a:srgbClr val="C00000"/>
              </a:solidFill>
            </a:endParaRPr>
          </a:p>
          <a:p>
            <a:endParaRPr lang="ru-RU" sz="2400" b="1" i="1" u="sng" dirty="0" smtClean="0">
              <a:solidFill>
                <a:srgbClr val="C00000"/>
              </a:solidFill>
            </a:endParaRPr>
          </a:p>
          <a:p>
            <a:r>
              <a:rPr lang="ru-RU" sz="2400" b="1" i="1" u="sng" dirty="0" smtClean="0">
                <a:solidFill>
                  <a:srgbClr val="C00000"/>
                </a:solidFill>
              </a:rPr>
              <a:t>Вывод:</a:t>
            </a:r>
            <a:r>
              <a:rPr lang="ru-RU" sz="2400" b="1" i="1" u="sng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Сравнивая спектрограмму самого массивного колокола с колоколом наименьшей массы, я наблюдал смещение частотного диапазона звуковых колебаний колокола меньшей массы в сторону увеличения частоты. 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214422"/>
          <a:ext cx="8429684" cy="1714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928694"/>
                <a:gridCol w="928694"/>
                <a:gridCol w="928694"/>
                <a:gridCol w="928694"/>
                <a:gridCol w="928694"/>
                <a:gridCol w="928694"/>
                <a:gridCol w="928694"/>
                <a:gridCol w="928694"/>
              </a:tblGrid>
              <a:tr h="884906">
                <a:tc>
                  <a:txBody>
                    <a:bodyPr/>
                    <a:lstStyle/>
                    <a:p>
                      <a:pPr algn="l">
                        <a:lnSpc>
                          <a:spcPts val="161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1600" b="1" spc="-45" dirty="0">
                          <a:solidFill>
                            <a:srgbClr val="0C09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Тон, обертон звучания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829606">
                <a:tc>
                  <a:txBody>
                    <a:bodyPr/>
                    <a:lstStyle/>
                    <a:p>
                      <a:pPr algn="l">
                        <a:lnSpc>
                          <a:spcPts val="1610"/>
                        </a:lnSpc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ru-RU" sz="1600" b="1" spc="-45" dirty="0">
                          <a:solidFill>
                            <a:srgbClr val="0C09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Частота, Гц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C0900"/>
                          </a:solidFill>
                          <a:latin typeface="+mn-lt"/>
                          <a:ea typeface="+mn-ea"/>
                          <a:cs typeface="+mn-cs"/>
                        </a:rPr>
                        <a:t>92,5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C0900"/>
                          </a:solidFill>
                          <a:latin typeface="+mn-lt"/>
                          <a:ea typeface="+mn-ea"/>
                          <a:cs typeface="+mn-cs"/>
                        </a:rPr>
                        <a:t>123,47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C0900"/>
                          </a:solidFill>
                          <a:latin typeface="+mn-lt"/>
                          <a:ea typeface="+mn-ea"/>
                          <a:cs typeface="+mn-cs"/>
                        </a:rPr>
                        <a:t>155,6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C0900"/>
                          </a:solidFill>
                          <a:latin typeface="+mn-lt"/>
                          <a:ea typeface="+mn-ea"/>
                          <a:cs typeface="+mn-cs"/>
                        </a:rPr>
                        <a:t>196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C0900"/>
                          </a:solidFill>
                          <a:latin typeface="+mn-lt"/>
                          <a:ea typeface="+mn-ea"/>
                          <a:cs typeface="+mn-cs"/>
                        </a:rPr>
                        <a:t>392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C0900"/>
                          </a:solidFill>
                          <a:latin typeface="+mn-lt"/>
                          <a:ea typeface="+mn-ea"/>
                          <a:cs typeface="+mn-cs"/>
                        </a:rPr>
                        <a:t>440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C0900"/>
                          </a:solidFill>
                          <a:latin typeface="+mn-lt"/>
                          <a:ea typeface="+mn-ea"/>
                          <a:cs typeface="+mn-cs"/>
                        </a:rPr>
                        <a:t>659,29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rgbClr val="0C0900"/>
                          </a:solidFill>
                          <a:latin typeface="+mn-lt"/>
                          <a:ea typeface="+mn-ea"/>
                          <a:cs typeface="+mn-cs"/>
                        </a:rPr>
                        <a:t>1318,51</a:t>
                      </a:r>
                      <a:endParaRPr lang="ru-RU" sz="1600" b="1" dirty="0">
                        <a:solidFill>
                          <a:srgbClr val="0C0900"/>
                        </a:solidFill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428728" y="1357298"/>
          <a:ext cx="647144" cy="500066"/>
        </p:xfrm>
        <a:graphic>
          <a:graphicData uri="http://schemas.openxmlformats.org/presentationml/2006/ole">
            <p:oleObj spid="_x0000_s36866" name="Формула" r:id="rId3" imgW="279360" imgH="21564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2357422" y="1357298"/>
          <a:ext cx="642942" cy="514354"/>
        </p:xfrm>
        <a:graphic>
          <a:graphicData uri="http://schemas.openxmlformats.org/presentationml/2006/ole">
            <p:oleObj spid="_x0000_s36867" name="Формула" r:id="rId4" imgW="190440" imgH="2156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357554" y="1357298"/>
          <a:ext cx="571504" cy="500066"/>
        </p:xfrm>
        <a:graphic>
          <a:graphicData uri="http://schemas.openxmlformats.org/presentationml/2006/ole">
            <p:oleObj spid="_x0000_s36868" name="Формула" r:id="rId5" imgW="203040" imgH="24120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286248" y="1357298"/>
          <a:ext cx="547690" cy="500066"/>
        </p:xfrm>
        <a:graphic>
          <a:graphicData uri="http://schemas.openxmlformats.org/presentationml/2006/ole">
            <p:oleObj spid="_x0000_s36869" name="Формула" r:id="rId6" imgW="190440" imgH="22860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5214942" y="1357298"/>
          <a:ext cx="571504" cy="501652"/>
        </p:xfrm>
        <a:graphic>
          <a:graphicData uri="http://schemas.openxmlformats.org/presentationml/2006/ole">
            <p:oleObj spid="_x0000_s36870" name="Формула" r:id="rId7" imgW="203040" imgH="21564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6215074" y="1357298"/>
          <a:ext cx="378201" cy="500066"/>
        </p:xfrm>
        <a:graphic>
          <a:graphicData uri="http://schemas.openxmlformats.org/presentationml/2006/ole">
            <p:oleObj spid="_x0000_s36871" name="Формула" r:id="rId8" imgW="190440" imgH="21564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7072330" y="1357298"/>
          <a:ext cx="404814" cy="557215"/>
        </p:xfrm>
        <a:graphic>
          <a:graphicData uri="http://schemas.openxmlformats.org/presentationml/2006/ole">
            <p:oleObj spid="_x0000_s36872" name="Формула" r:id="rId9" imgW="190440" imgH="22860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8001024" y="1357298"/>
          <a:ext cx="404814" cy="607225"/>
        </p:xfrm>
        <a:graphic>
          <a:graphicData uri="http://schemas.openxmlformats.org/presentationml/2006/ole">
            <p:oleObj spid="_x0000_s36873" name="Формула" r:id="rId10" imgW="190440" imgH="228600" progId="Equation.3">
              <p:embed/>
            </p:oleObj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3286124"/>
          <a:ext cx="842968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406"/>
                <a:gridCol w="866858"/>
                <a:gridCol w="809630"/>
                <a:gridCol w="936631"/>
                <a:gridCol w="936631"/>
                <a:gridCol w="936631"/>
                <a:gridCol w="936631"/>
                <a:gridCol w="936631"/>
                <a:gridCol w="936631"/>
              </a:tblGrid>
              <a:tr h="6886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-45" dirty="0" smtClean="0">
                          <a:solidFill>
                            <a:srgbClr val="0C09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Тон, обертон звучания</a:t>
                      </a:r>
                      <a:endParaRPr lang="ru-RU" sz="1800" b="1" dirty="0" smtClean="0">
                        <a:solidFill>
                          <a:srgbClr val="0C09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spc="-45" dirty="0" smtClean="0">
                          <a:solidFill>
                            <a:srgbClr val="0C09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Частота, Гц</a:t>
                      </a:r>
                      <a:endParaRPr lang="ru-RU" sz="1800" b="1" dirty="0" smtClean="0">
                        <a:solidFill>
                          <a:srgbClr val="0C09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C0900"/>
                          </a:solidFill>
                        </a:rPr>
                        <a:t>98</a:t>
                      </a:r>
                      <a:endParaRPr lang="ru-RU" b="1" dirty="0">
                        <a:solidFill>
                          <a:srgbClr val="0C0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C0900"/>
                          </a:solidFill>
                        </a:rPr>
                        <a:t>196</a:t>
                      </a:r>
                      <a:endParaRPr lang="ru-RU" b="1" dirty="0">
                        <a:solidFill>
                          <a:srgbClr val="0C0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C0900"/>
                          </a:solidFill>
                        </a:rPr>
                        <a:t>587,33</a:t>
                      </a:r>
                      <a:endParaRPr lang="ru-RU" b="1" dirty="0">
                        <a:solidFill>
                          <a:srgbClr val="0C0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C0900"/>
                          </a:solidFill>
                        </a:rPr>
                        <a:t>738,99</a:t>
                      </a:r>
                      <a:endParaRPr lang="ru-RU" b="1" dirty="0">
                        <a:solidFill>
                          <a:srgbClr val="0C0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C0900"/>
                          </a:solidFill>
                        </a:rPr>
                        <a:t>1244,5</a:t>
                      </a:r>
                      <a:endParaRPr lang="ru-RU" b="1" dirty="0">
                        <a:solidFill>
                          <a:srgbClr val="0C0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C0900"/>
                          </a:solidFill>
                        </a:rPr>
                        <a:t>1567,98</a:t>
                      </a:r>
                      <a:endParaRPr lang="ru-RU" b="1" dirty="0">
                        <a:solidFill>
                          <a:srgbClr val="0C0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C0900"/>
                          </a:solidFill>
                        </a:rPr>
                        <a:t>3135,96</a:t>
                      </a:r>
                      <a:endParaRPr lang="ru-RU" b="1" dirty="0">
                        <a:solidFill>
                          <a:srgbClr val="0C09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C0900"/>
                          </a:solidFill>
                        </a:rPr>
                        <a:t>3951,07</a:t>
                      </a:r>
                      <a:endParaRPr lang="ru-RU" b="1" dirty="0">
                        <a:solidFill>
                          <a:srgbClr val="0C09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1500166" y="3643314"/>
          <a:ext cx="539379" cy="501652"/>
        </p:xfrm>
        <a:graphic>
          <a:graphicData uri="http://schemas.openxmlformats.org/presentationml/2006/ole">
            <p:oleObj spid="_x0000_s36874" name="Формула" r:id="rId11" imgW="203040" imgH="215640" progId="Equation.3">
              <p:embed/>
            </p:oleObj>
          </a:graphicData>
        </a:graphic>
      </p:graphicFrame>
      <p:graphicFrame>
        <p:nvGraphicFramePr>
          <p:cNvPr id="36875" name="Object 11"/>
          <p:cNvGraphicFramePr>
            <a:graphicFrameLocks noChangeAspect="1"/>
          </p:cNvGraphicFramePr>
          <p:nvPr/>
        </p:nvGraphicFramePr>
        <p:xfrm>
          <a:off x="2357422" y="3643314"/>
          <a:ext cx="547688" cy="500062"/>
        </p:xfrm>
        <a:graphic>
          <a:graphicData uri="http://schemas.openxmlformats.org/presentationml/2006/ole">
            <p:oleObj spid="_x0000_s36875" name="Формула" r:id="rId12" imgW="190440" imgH="228600" progId="Equation.3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3286116" y="3643314"/>
          <a:ext cx="500066" cy="514352"/>
        </p:xfrm>
        <a:graphic>
          <a:graphicData uri="http://schemas.openxmlformats.org/presentationml/2006/ole">
            <p:oleObj spid="_x0000_s36876" name="Формула" r:id="rId13" imgW="203040" imgH="228600" progId="Equation.3">
              <p:embed/>
            </p:oleObj>
          </a:graphicData>
        </a:graphic>
      </p:graphicFrame>
      <p:graphicFrame>
        <p:nvGraphicFramePr>
          <p:cNvPr id="36877" name="Object 13"/>
          <p:cNvGraphicFramePr>
            <a:graphicFrameLocks noChangeAspect="1"/>
          </p:cNvGraphicFramePr>
          <p:nvPr/>
        </p:nvGraphicFramePr>
        <p:xfrm>
          <a:off x="4214810" y="3643314"/>
          <a:ext cx="547688" cy="500062"/>
        </p:xfrm>
        <a:graphic>
          <a:graphicData uri="http://schemas.openxmlformats.org/presentationml/2006/ole">
            <p:oleObj spid="_x0000_s36877" name="Формула" r:id="rId14" imgW="190440" imgH="228600" progId="Equation.3">
              <p:embed/>
            </p:oleObj>
          </a:graphicData>
        </a:graphic>
      </p:graphicFrame>
      <p:graphicFrame>
        <p:nvGraphicFramePr>
          <p:cNvPr id="36878" name="Object 14"/>
          <p:cNvGraphicFramePr>
            <a:graphicFrameLocks noChangeAspect="1"/>
          </p:cNvGraphicFramePr>
          <p:nvPr/>
        </p:nvGraphicFramePr>
        <p:xfrm>
          <a:off x="5072066" y="3643314"/>
          <a:ext cx="571500" cy="500062"/>
        </p:xfrm>
        <a:graphic>
          <a:graphicData uri="http://schemas.openxmlformats.org/presentationml/2006/ole">
            <p:oleObj spid="_x0000_s36878" name="Формула" r:id="rId15" imgW="203040" imgH="241200" progId="Equation.3">
              <p:embed/>
            </p:oleObj>
          </a:graphicData>
        </a:graphic>
      </p:graphicFrame>
      <p:graphicFrame>
        <p:nvGraphicFramePr>
          <p:cNvPr id="36879" name="Object 15"/>
          <p:cNvGraphicFramePr>
            <a:graphicFrameLocks noChangeAspect="1"/>
          </p:cNvGraphicFramePr>
          <p:nvPr/>
        </p:nvGraphicFramePr>
        <p:xfrm>
          <a:off x="6072198" y="3643314"/>
          <a:ext cx="584200" cy="500063"/>
        </p:xfrm>
        <a:graphic>
          <a:graphicData uri="http://schemas.openxmlformats.org/presentationml/2006/ole">
            <p:oleObj spid="_x0000_s36879" name="Формула" r:id="rId16" imgW="203040" imgH="228600" progId="Equation.3">
              <p:embed/>
            </p:oleObj>
          </a:graphicData>
        </a:graphic>
      </p:graphicFrame>
      <p:graphicFrame>
        <p:nvGraphicFramePr>
          <p:cNvPr id="36880" name="Object 16"/>
          <p:cNvGraphicFramePr>
            <a:graphicFrameLocks noChangeAspect="1"/>
          </p:cNvGraphicFramePr>
          <p:nvPr/>
        </p:nvGraphicFramePr>
        <p:xfrm>
          <a:off x="7000892" y="3643314"/>
          <a:ext cx="584200" cy="500063"/>
        </p:xfrm>
        <a:graphic>
          <a:graphicData uri="http://schemas.openxmlformats.org/presentationml/2006/ole">
            <p:oleObj spid="_x0000_s36880" name="Формула" r:id="rId17" imgW="203040" imgH="228600" progId="Equation.3">
              <p:embed/>
            </p:oleObj>
          </a:graphicData>
        </a:graphic>
      </p:graphicFrame>
      <p:graphicFrame>
        <p:nvGraphicFramePr>
          <p:cNvPr id="36881" name="Object 17"/>
          <p:cNvGraphicFramePr>
            <a:graphicFrameLocks noChangeAspect="1"/>
          </p:cNvGraphicFramePr>
          <p:nvPr/>
        </p:nvGraphicFramePr>
        <p:xfrm>
          <a:off x="7929586" y="3643314"/>
          <a:ext cx="642937" cy="544512"/>
        </p:xfrm>
        <a:graphic>
          <a:graphicData uri="http://schemas.openxmlformats.org/presentationml/2006/ole">
            <p:oleObj spid="_x0000_s36881" name="Формула" r:id="rId18" imgW="19044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5000636"/>
            <a:ext cx="4040188" cy="1643074"/>
          </a:xfrm>
        </p:spPr>
        <p:txBody>
          <a:bodyPr/>
          <a:lstStyle/>
          <a:p>
            <a:r>
              <a:rPr lang="ru-RU" dirty="0" smtClean="0"/>
              <a:t>Фото 1. Заготовки для надписей  и орнаментов на колоколе из воска.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3438" y="5000636"/>
            <a:ext cx="4041775" cy="164307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Фото 2. С помощью этих форм получают восковые изображения, которые впоследствии накладываются на внутреннюю форму колокола. </a:t>
            </a:r>
          </a:p>
          <a:p>
            <a:endParaRPr lang="ru-RU" dirty="0"/>
          </a:p>
        </p:txBody>
      </p:sp>
      <p:pic>
        <p:nvPicPr>
          <p:cNvPr id="7" name="Содержимое 6" descr="Изображение 265.jpg"/>
          <p:cNvPicPr>
            <a:picLocks noGrp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14282" y="1214422"/>
            <a:ext cx="4283106" cy="3408045"/>
          </a:xfrm>
          <a:prstGeom prst="rect">
            <a:avLst/>
          </a:prstGeom>
        </p:spPr>
      </p:pic>
      <p:pic>
        <p:nvPicPr>
          <p:cNvPr id="8" name="Содержимое 7" descr="DSC00042.JPG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214422"/>
            <a:ext cx="4214842" cy="342902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5072074"/>
            <a:ext cx="4283106" cy="1428760"/>
          </a:xfrm>
        </p:spPr>
        <p:txBody>
          <a:bodyPr/>
          <a:lstStyle/>
          <a:p>
            <a:r>
              <a:rPr lang="ru-RU" dirty="0" smtClean="0"/>
              <a:t>Фото 3. Внутренние формы колоколов.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4876" y="5072074"/>
            <a:ext cx="4214842" cy="1428760"/>
          </a:xfrm>
        </p:spPr>
        <p:txBody>
          <a:bodyPr/>
          <a:lstStyle/>
          <a:p>
            <a:r>
              <a:rPr lang="ru-RU" dirty="0" smtClean="0"/>
              <a:t>Фото 4. Наложение рисунков на внутреннюю форму.</a:t>
            </a:r>
            <a:endParaRPr lang="ru-RU" dirty="0"/>
          </a:p>
        </p:txBody>
      </p:sp>
      <p:pic>
        <p:nvPicPr>
          <p:cNvPr id="7" name="Содержимое 6" descr="DSC00051.JPG"/>
          <p:cNvPicPr>
            <a:picLocks noGrp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14282" y="428604"/>
            <a:ext cx="4283106" cy="4537334"/>
          </a:xfrm>
          <a:prstGeom prst="rect">
            <a:avLst/>
          </a:prstGeom>
        </p:spPr>
      </p:pic>
      <p:pic>
        <p:nvPicPr>
          <p:cNvPr id="8" name="Содержимое 7" descr="Изображение 274.jpg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4876" y="428604"/>
            <a:ext cx="4214842" cy="450450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4643446"/>
            <a:ext cx="4040188" cy="128588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Фото 5. Первые две формы колоколов готовы к отливке, вторые две «ждут» внешнюю форму.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4876" y="4643446"/>
            <a:ext cx="4143404" cy="128588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Фото 6. Плавильная печь – сердце колокольного завода. Здесь плавится металл, из которого льют колокола.</a:t>
            </a:r>
            <a:endParaRPr lang="ru-RU" dirty="0"/>
          </a:p>
        </p:txBody>
      </p:sp>
      <p:pic>
        <p:nvPicPr>
          <p:cNvPr id="7" name="Содержимое 6" descr="Изображение 259.jp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 t="7692" b="8761"/>
          <a:stretch>
            <a:fillRect/>
          </a:stretch>
        </p:blipFill>
        <p:spPr>
          <a:xfrm>
            <a:off x="214282" y="785794"/>
            <a:ext cx="4214842" cy="3357586"/>
          </a:xfrm>
          <a:prstGeom prst="rect">
            <a:avLst/>
          </a:prstGeom>
        </p:spPr>
      </p:pic>
      <p:pic>
        <p:nvPicPr>
          <p:cNvPr id="8" name="Содержимое 7" descr="DSC00058.JPG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5143506" y="428603"/>
            <a:ext cx="3357585" cy="40719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4929198"/>
            <a:ext cx="4214842" cy="1500198"/>
          </a:xfrm>
        </p:spPr>
        <p:txBody>
          <a:bodyPr/>
          <a:lstStyle/>
          <a:p>
            <a:r>
              <a:rPr lang="ru-RU" dirty="0" smtClean="0"/>
              <a:t>Фото 7. Заполнение металлом ковша.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4876" y="4929198"/>
            <a:ext cx="4214842" cy="1500198"/>
          </a:xfrm>
        </p:spPr>
        <p:txBody>
          <a:bodyPr/>
          <a:lstStyle/>
          <a:p>
            <a:r>
              <a:rPr lang="ru-RU" dirty="0" smtClean="0"/>
              <a:t>Фото 8. Начало процесса заливки колокола в форму.</a:t>
            </a:r>
          </a:p>
          <a:p>
            <a:endParaRPr lang="ru-RU" dirty="0"/>
          </a:p>
        </p:txBody>
      </p:sp>
      <p:pic>
        <p:nvPicPr>
          <p:cNvPr id="7" name="Содержимое 6" descr="16.JPG"/>
          <p:cNvPicPr>
            <a:picLocks noGrp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14282" y="571480"/>
            <a:ext cx="4286280" cy="4000528"/>
          </a:xfrm>
          <a:prstGeom prst="rect">
            <a:avLst/>
          </a:prstGeom>
        </p:spPr>
      </p:pic>
      <p:pic>
        <p:nvPicPr>
          <p:cNvPr id="8" name="Содержимое 7" descr="17.JPG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4876" y="571480"/>
            <a:ext cx="4214842" cy="400052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4500570"/>
            <a:ext cx="4040188" cy="1643074"/>
          </a:xfrm>
        </p:spPr>
        <p:txBody>
          <a:bodyPr/>
          <a:lstStyle/>
          <a:p>
            <a:r>
              <a:rPr lang="ru-RU" dirty="0" smtClean="0"/>
              <a:t>Фото 9. Окончание процесса заливки колокола в форму.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00562" y="4500570"/>
            <a:ext cx="4041775" cy="1643074"/>
          </a:xfrm>
        </p:spPr>
        <p:txBody>
          <a:bodyPr/>
          <a:lstStyle/>
          <a:p>
            <a:r>
              <a:rPr lang="ru-RU" dirty="0" smtClean="0"/>
              <a:t>Фото 10. Металл остывает в форме. Верх формы посыпан углем.</a:t>
            </a:r>
          </a:p>
          <a:p>
            <a:endParaRPr lang="ru-RU" dirty="0"/>
          </a:p>
        </p:txBody>
      </p:sp>
      <p:pic>
        <p:nvPicPr>
          <p:cNvPr id="7" name="Содержимое 6" descr="15.JPG"/>
          <p:cNvPicPr>
            <a:picLocks noGrp="1"/>
          </p:cNvPicPr>
          <p:nvPr>
            <p:ph sz="quarter" idx="2"/>
          </p:nvPr>
        </p:nvPicPr>
        <p:blipFill>
          <a:blip r:embed="rId2"/>
          <a:srcRect l="17468"/>
          <a:stretch>
            <a:fillRect/>
          </a:stretch>
        </p:blipFill>
        <p:spPr>
          <a:xfrm>
            <a:off x="214282" y="714356"/>
            <a:ext cx="4000528" cy="3357586"/>
          </a:xfrm>
          <a:prstGeom prst="rect">
            <a:avLst/>
          </a:prstGeom>
        </p:spPr>
      </p:pic>
      <p:pic>
        <p:nvPicPr>
          <p:cNvPr id="8" name="Содержимое 7" descr="DSC00052.JPG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4929190" y="285728"/>
            <a:ext cx="3357586" cy="421484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4429132"/>
            <a:ext cx="4040188" cy="1643074"/>
          </a:xfrm>
        </p:spPr>
        <p:txBody>
          <a:bodyPr/>
          <a:lstStyle/>
          <a:p>
            <a:r>
              <a:rPr lang="ru-RU" dirty="0" smtClean="0"/>
              <a:t>Фото 11. Отлитые колокола, извлечённые из формы. в процессе обработки.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4876" y="4429132"/>
            <a:ext cx="4041775" cy="1643074"/>
          </a:xfrm>
        </p:spPr>
        <p:txBody>
          <a:bodyPr/>
          <a:lstStyle/>
          <a:p>
            <a:r>
              <a:rPr lang="ru-RU" dirty="0" smtClean="0"/>
              <a:t>Фото 12. Отлитый колокол в процессе обработки.</a:t>
            </a:r>
          </a:p>
          <a:p>
            <a:endParaRPr lang="ru-RU" dirty="0"/>
          </a:p>
        </p:txBody>
      </p:sp>
      <p:pic>
        <p:nvPicPr>
          <p:cNvPr id="7" name="Содержимое 6" descr="Изображение 290.jpg"/>
          <p:cNvPicPr>
            <a:picLocks noGrp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85720" y="642918"/>
            <a:ext cx="4214842" cy="3286148"/>
          </a:xfrm>
          <a:prstGeom prst="rect">
            <a:avLst/>
          </a:prstGeom>
        </p:spPr>
      </p:pic>
      <p:pic>
        <p:nvPicPr>
          <p:cNvPr id="8" name="Содержимое 7" descr="DSC00011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t="8974" b="2778"/>
          <a:stretch>
            <a:fillRect/>
          </a:stretch>
        </p:blipFill>
        <p:spPr>
          <a:xfrm>
            <a:off x="4714876" y="642918"/>
            <a:ext cx="4214842" cy="328614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4572008"/>
            <a:ext cx="4040188" cy="1752592"/>
          </a:xfrm>
        </p:spPr>
        <p:txBody>
          <a:bodyPr/>
          <a:lstStyle/>
          <a:p>
            <a:r>
              <a:rPr lang="ru-RU" dirty="0" smtClean="0"/>
              <a:t>Фото 13. Отлитый колокол в процессе обработки.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3438" y="4572008"/>
            <a:ext cx="4041775" cy="1785950"/>
          </a:xfrm>
        </p:spPr>
        <p:txBody>
          <a:bodyPr/>
          <a:lstStyle/>
          <a:p>
            <a:r>
              <a:rPr lang="ru-RU" dirty="0" smtClean="0"/>
              <a:t>Фото 14. Готовые </a:t>
            </a:r>
          </a:p>
          <a:p>
            <a:r>
              <a:rPr lang="ru-RU" dirty="0" smtClean="0"/>
              <a:t>колокола  на складе завода.</a:t>
            </a:r>
          </a:p>
          <a:p>
            <a:endParaRPr lang="ru-RU" dirty="0"/>
          </a:p>
        </p:txBody>
      </p:sp>
      <p:pic>
        <p:nvPicPr>
          <p:cNvPr id="7" name="Содержимое 6" descr="Изображение 306.jp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 l="16934" r="27821"/>
          <a:stretch>
            <a:fillRect/>
          </a:stretch>
        </p:blipFill>
        <p:spPr>
          <a:xfrm rot="5400000">
            <a:off x="214282" y="214290"/>
            <a:ext cx="4143404" cy="4143404"/>
          </a:xfrm>
          <a:prstGeom prst="rect">
            <a:avLst/>
          </a:prstGeom>
        </p:spPr>
      </p:pic>
      <p:pic>
        <p:nvPicPr>
          <p:cNvPr id="8" name="Содержимое 7" descr="Изображение 305.jpg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85728"/>
            <a:ext cx="4429156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4500570"/>
            <a:ext cx="4040188" cy="1681154"/>
          </a:xfrm>
        </p:spPr>
        <p:txBody>
          <a:bodyPr/>
          <a:lstStyle/>
          <a:p>
            <a:r>
              <a:rPr lang="ru-RU" dirty="0" smtClean="0"/>
              <a:t>Фото 15. Во дворе ЗАО «Пятков и К</a:t>
            </a:r>
            <a:r>
              <a:rPr lang="ru-RU" baseline="30000" dirty="0" smtClean="0"/>
              <a:t>0</a:t>
            </a:r>
            <a:r>
              <a:rPr lang="ru-RU" dirty="0" smtClean="0"/>
              <a:t>».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3438" y="4500570"/>
            <a:ext cx="4041775" cy="1714512"/>
          </a:xfrm>
        </p:spPr>
        <p:txBody>
          <a:bodyPr/>
          <a:lstStyle/>
          <a:p>
            <a:r>
              <a:rPr lang="ru-RU" dirty="0" smtClean="0"/>
              <a:t>Фото 16. Поднятие колокола на храмовую звонницу.</a:t>
            </a:r>
          </a:p>
          <a:p>
            <a:endParaRPr lang="ru-RU" dirty="0"/>
          </a:p>
        </p:txBody>
      </p:sp>
      <p:pic>
        <p:nvPicPr>
          <p:cNvPr id="7" name="Содержимое 6" descr="DSC00069.JPG"/>
          <p:cNvPicPr>
            <a:picLocks noGrp="1"/>
          </p:cNvPicPr>
          <p:nvPr>
            <p:ph sz="quarter" idx="2"/>
          </p:nvPr>
        </p:nvPicPr>
        <p:blipFill>
          <a:blip r:embed="rId2" cstate="print"/>
          <a:srcRect l="1283" t="7693" r="2993" b="5983"/>
          <a:stretch>
            <a:fillRect/>
          </a:stretch>
        </p:blipFill>
        <p:spPr>
          <a:xfrm>
            <a:off x="214282" y="500042"/>
            <a:ext cx="4286280" cy="3643338"/>
          </a:xfrm>
          <a:prstGeom prst="rect">
            <a:avLst/>
          </a:prstGeom>
        </p:spPr>
      </p:pic>
      <p:pic>
        <p:nvPicPr>
          <p:cNvPr id="8" name="Содержимое 7" descr="21.JPG"/>
          <p:cNvPicPr>
            <a:picLocks noGrp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3438" y="500042"/>
            <a:ext cx="4286280" cy="36433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972452" cy="1142984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7467600" cy="512605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C0900"/>
                </a:solidFill>
              </a:rPr>
              <a:t>ПРАКТИЧЕСКАЯ ЧАСТЬ: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2.1 Изучение зависимости частоты 	колебаний колокола от его размеров и 	упругих свойств материала.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2.2 Исследование зависимости частоты 	колебаний и времени звучания от массы 	колокола.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2.3 Изучение спектрограмм звучания 	колоколов. 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2.4 Технологический процесс литья 	колоколов на заводе «Пятков Ко».</a:t>
            </a:r>
          </a:p>
          <a:p>
            <a:r>
              <a:rPr lang="ru-RU" sz="2800" b="1" dirty="0" smtClean="0">
                <a:solidFill>
                  <a:srgbClr val="0C0900"/>
                </a:solidFill>
              </a:rPr>
              <a:t>ЗАКЛЮЧЕНИЕ.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</a:t>
            </a:r>
            <a:endParaRPr lang="ru-RU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215082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i="1" dirty="0" smtClean="0">
                <a:solidFill>
                  <a:srgbClr val="0C0900"/>
                </a:solidFill>
              </a:rPr>
              <a:t>1 Большая советская энциклопедия.</a:t>
            </a: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2 Брокгауз Ф., </a:t>
            </a:r>
            <a:r>
              <a:rPr lang="ru-RU" sz="2400" b="1" i="1" dirty="0" err="1" smtClean="0">
                <a:solidFill>
                  <a:srgbClr val="0C0900"/>
                </a:solidFill>
              </a:rPr>
              <a:t>Ефрон</a:t>
            </a:r>
            <a:r>
              <a:rPr lang="ru-RU" sz="2400" b="1" i="1" dirty="0" smtClean="0">
                <a:solidFill>
                  <a:srgbClr val="0C0900"/>
                </a:solidFill>
              </a:rPr>
              <a:t> И. энциклопедический словарь.</a:t>
            </a: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3 </a:t>
            </a:r>
            <a:r>
              <a:rPr lang="ru-RU" sz="2400" b="1" i="1" dirty="0" err="1" smtClean="0">
                <a:solidFill>
                  <a:srgbClr val="0C0900"/>
                </a:solidFill>
              </a:rPr>
              <a:t>Брогг</a:t>
            </a:r>
            <a:r>
              <a:rPr lang="ru-RU" sz="2400" b="1" i="1" dirty="0" smtClean="0">
                <a:solidFill>
                  <a:srgbClr val="0C0900"/>
                </a:solidFill>
              </a:rPr>
              <a:t> В. «Мир света, мир звука»</a:t>
            </a: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4 </a:t>
            </a:r>
            <a:r>
              <a:rPr lang="ru-RU" sz="2400" b="1" i="1" dirty="0" err="1" smtClean="0">
                <a:solidFill>
                  <a:srgbClr val="0C0900"/>
                </a:solidFill>
              </a:rPr>
              <a:t>Ковалив</a:t>
            </a:r>
            <a:r>
              <a:rPr lang="ru-RU" sz="2400" b="1" i="1" dirty="0" smtClean="0">
                <a:solidFill>
                  <a:srgbClr val="0C0900"/>
                </a:solidFill>
              </a:rPr>
              <a:t> В.В Раздайся благовестный звон.</a:t>
            </a: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5 </a:t>
            </a:r>
            <a:r>
              <a:rPr lang="ru-RU" sz="2400" b="1" i="1" dirty="0" err="1" smtClean="0">
                <a:solidFill>
                  <a:srgbClr val="0C0900"/>
                </a:solidFill>
              </a:rPr>
              <a:t>Пухначев</a:t>
            </a:r>
            <a:r>
              <a:rPr lang="ru-RU" sz="2400" b="1" i="1" dirty="0" smtClean="0">
                <a:solidFill>
                  <a:srgbClr val="0C0900"/>
                </a:solidFill>
              </a:rPr>
              <a:t> Ю.В. Загадки звучания металла.</a:t>
            </a: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6 </a:t>
            </a:r>
            <a:r>
              <a:rPr lang="ru-RU" sz="2400" b="1" i="1" dirty="0" err="1" smtClean="0">
                <a:solidFill>
                  <a:srgbClr val="0C0900"/>
                </a:solidFill>
              </a:rPr>
              <a:t>Суорц</a:t>
            </a:r>
            <a:r>
              <a:rPr lang="ru-RU" sz="2400" b="1" i="1" dirty="0" smtClean="0">
                <a:solidFill>
                  <a:srgbClr val="0C0900"/>
                </a:solidFill>
              </a:rPr>
              <a:t> К.Э. Необыкновенная физика обыкновенных явлений.</a:t>
            </a: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7  Физика – юным</a:t>
            </a: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8 Пятков Н.Г. «Его величество колокол» «Каменский завод» №1</a:t>
            </a:r>
          </a:p>
          <a:p>
            <a:r>
              <a:rPr lang="ru-RU" sz="2400" b="1" i="1" dirty="0" smtClean="0">
                <a:solidFill>
                  <a:srgbClr val="0C0900"/>
                </a:solidFill>
              </a:rPr>
              <a:t>9 Физика. Приложение к газете «1 сентября»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3786214" cy="4714908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колокол?</a:t>
            </a:r>
            <a:endParaRPr lang="ru-RU" sz="54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Содержимое 3" descr="zakaz_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0562" y="500042"/>
            <a:ext cx="4143404" cy="571504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Энциклопедическое понятие</a:t>
            </a:r>
            <a:endParaRPr lang="ru-RU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763908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Колокол - ударный музыкальный инструмент. </a:t>
            </a:r>
          </a:p>
          <a:p>
            <a:r>
              <a:rPr lang="ru-RU" b="1" i="1" dirty="0" smtClean="0">
                <a:solidFill>
                  <a:srgbClr val="0C0900"/>
                </a:solidFill>
              </a:rPr>
              <a:t>Отливается из сплава меди и олова, иногда с примесью серебра.</a:t>
            </a:r>
          </a:p>
          <a:p>
            <a:r>
              <a:rPr lang="ru-RU" b="1" i="1" dirty="0" smtClean="0">
                <a:solidFill>
                  <a:srgbClr val="0C0900"/>
                </a:solidFill>
              </a:rPr>
              <a:t> Тон колокола зависит от его формы, толщины стенок, состава сплава и приемов отливки.</a:t>
            </a:r>
            <a:r>
              <a:rPr lang="ru-RU" i="1" dirty="0" smtClean="0">
                <a:solidFill>
                  <a:srgbClr val="0C0900"/>
                </a:solidFill>
              </a:rPr>
              <a:t> </a:t>
            </a:r>
          </a:p>
          <a:p>
            <a:r>
              <a:rPr lang="ru-RU" b="1" i="1" dirty="0" smtClean="0">
                <a:solidFill>
                  <a:srgbClr val="0C0900"/>
                </a:solidFill>
              </a:rPr>
              <a:t>В церквях колокол введен Епископом </a:t>
            </a:r>
            <a:r>
              <a:rPr lang="ru-RU" b="1" i="1" dirty="0" err="1" smtClean="0">
                <a:solidFill>
                  <a:srgbClr val="0C0900"/>
                </a:solidFill>
              </a:rPr>
              <a:t>Ноланским</a:t>
            </a:r>
            <a:r>
              <a:rPr lang="ru-RU" b="1" i="1" dirty="0" smtClean="0">
                <a:solidFill>
                  <a:srgbClr val="0C0900"/>
                </a:solidFill>
              </a:rPr>
              <a:t> в пятом веке.</a:t>
            </a:r>
          </a:p>
          <a:p>
            <a:pPr>
              <a:buNone/>
            </a:pPr>
            <a:r>
              <a:rPr lang="ru-RU" b="1" i="1" dirty="0" smtClean="0">
                <a:solidFill>
                  <a:srgbClr val="0C0900"/>
                </a:solidFill>
              </a:rPr>
              <a:t> </a:t>
            </a:r>
            <a:endParaRPr lang="ru-RU" i="1" dirty="0">
              <a:solidFill>
                <a:srgbClr val="0C09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4395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Самый большой колокол в мире – Царь-колокол (12т.п.).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9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3574" y="1600200"/>
            <a:ext cx="4934851" cy="497207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Физическое понятие</a:t>
            </a:r>
            <a:endParaRPr lang="ru-RU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Колокол – является колебательной системой, у которой при затухании звучания высота тона сначала убывает </a:t>
            </a:r>
            <a:r>
              <a:rPr lang="ru-RU" i="1" dirty="0" smtClean="0">
                <a:solidFill>
                  <a:srgbClr val="0C0900"/>
                </a:solidFill>
              </a:rPr>
              <a:t>(отсюда его «завывание»), </a:t>
            </a:r>
            <a:r>
              <a:rPr lang="ru-RU" b="1" dirty="0" smtClean="0">
                <a:solidFill>
                  <a:srgbClr val="FF0000"/>
                </a:solidFill>
              </a:rPr>
              <a:t>а при дальнейшем затухании возбуждается большое количество дополнительных частот.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467600" cy="7857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колокола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642918"/>
            <a:ext cx="4071934" cy="621508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C0900"/>
                </a:solidFill>
              </a:rPr>
              <a:t>1 – высота колокола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2 –  плече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3 – голова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4 – маточник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5 – отверстие для одевания матицы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6 – уши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7 – сковорода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8 – шейка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9 – губа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10 – боевая часть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11 – стрелка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12 – свод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13 – петля (проушина)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14 – крепление языка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15 – язык</a:t>
            </a:r>
          </a:p>
          <a:p>
            <a:r>
              <a:rPr lang="ru-RU" sz="2000" dirty="0" smtClean="0">
                <a:solidFill>
                  <a:srgbClr val="0C0900"/>
                </a:solidFill>
              </a:rPr>
              <a:t>16 – яблоко (головка) </a:t>
            </a:r>
          </a:p>
        </p:txBody>
      </p:sp>
      <p:pic>
        <p:nvPicPr>
          <p:cNvPr id="5" name="Содержимое 3" descr="Image0225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3334" t="72409" r="70485" b="6736"/>
          <a:stretch>
            <a:fillRect/>
          </a:stretch>
        </p:blipFill>
        <p:spPr>
          <a:xfrm>
            <a:off x="214282" y="1000108"/>
            <a:ext cx="4929222" cy="542928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Акустические особенности колоколов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50072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C0900"/>
                </a:solidFill>
              </a:rPr>
              <a:t>Основной тон колокола и тон, воспринимаемый от удара, не идентичны. </a:t>
            </a:r>
          </a:p>
          <a:p>
            <a:r>
              <a:rPr lang="ru-RU" sz="2000" b="1" dirty="0" smtClean="0">
                <a:solidFill>
                  <a:srgbClr val="0C0900"/>
                </a:solidFill>
              </a:rPr>
              <a:t>Кроме основного тона, который часто бывает довольно слабым, колокола издают один из частотных тонов, который преобладает над остальными тонами, являясь более сильным.</a:t>
            </a:r>
          </a:p>
          <a:p>
            <a:r>
              <a:rPr lang="ru-RU" sz="2000" b="1" dirty="0" smtClean="0">
                <a:solidFill>
                  <a:srgbClr val="0C0900"/>
                </a:solidFill>
              </a:rPr>
              <a:t> Этот тон и определяет слышимую нами высоту звука. В момент удара преобладает 5-ый частотный тон (квинта). </a:t>
            </a:r>
          </a:p>
          <a:p>
            <a:r>
              <a:rPr lang="ru-RU" sz="2000" b="1" dirty="0" smtClean="0">
                <a:solidFill>
                  <a:srgbClr val="0C0900"/>
                </a:solidFill>
              </a:rPr>
              <a:t>Через три секунды самым сильным становится 3-ий частотный тон. 5 тон и все выше лежащие частотные тоны затухают. </a:t>
            </a:r>
          </a:p>
          <a:p>
            <a:endParaRPr lang="ru-RU" dirty="0"/>
          </a:p>
        </p:txBody>
      </p:sp>
      <p:pic>
        <p:nvPicPr>
          <p:cNvPr id="4" name="Рисунок 3" descr="Image0226.JPG"/>
          <p:cNvPicPr>
            <a:picLocks noChangeAspect="1"/>
          </p:cNvPicPr>
          <p:nvPr/>
        </p:nvPicPr>
        <p:blipFill>
          <a:blip r:embed="rId2"/>
          <a:srcRect l="40005" t="33342" r="12859" b="47487"/>
          <a:stretch>
            <a:fillRect/>
          </a:stretch>
        </p:blipFill>
        <p:spPr>
          <a:xfrm>
            <a:off x="1714480" y="3857628"/>
            <a:ext cx="5786478" cy="300037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Другая 32">
      <a:dk1>
        <a:srgbClr val="0084B4"/>
      </a:dk1>
      <a:lt1>
        <a:srgbClr val="93E2FF"/>
      </a:lt1>
      <a:dk2>
        <a:srgbClr val="005878"/>
      </a:dk2>
      <a:lt2>
        <a:srgbClr val="5DD3FF"/>
      </a:lt2>
      <a:accent1>
        <a:srgbClr val="FFFF00"/>
      </a:accent1>
      <a:accent2>
        <a:srgbClr val="FFC000"/>
      </a:accent2>
      <a:accent3>
        <a:srgbClr val="FF0000"/>
      </a:accent3>
      <a:accent4>
        <a:srgbClr val="C00000"/>
      </a:accent4>
      <a:accent5>
        <a:srgbClr val="BDE296"/>
      </a:accent5>
      <a:accent6>
        <a:srgbClr val="36FF91"/>
      </a:accent6>
      <a:hlink>
        <a:srgbClr val="00B0F0"/>
      </a:hlink>
      <a:folHlink>
        <a:srgbClr val="FFFF0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1071</TotalTime>
  <Words>1141</Words>
  <PresentationFormat>Экран (4:3)</PresentationFormat>
  <Paragraphs>253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Техническая</vt:lpstr>
      <vt:lpstr>Формула</vt:lpstr>
      <vt:lpstr>Секреты поющей бронзы  </vt:lpstr>
      <vt:lpstr>СОДЕРЖАНИЕ ПРОЕКТА</vt:lpstr>
      <vt:lpstr>СОДЕРЖАНИЕ ПРОЕКТА</vt:lpstr>
      <vt:lpstr>Что такое колокол?</vt:lpstr>
      <vt:lpstr>Энциклопедическое понятие</vt:lpstr>
      <vt:lpstr>Самый большой колокол в мире – Царь-колокол (12т.п.).</vt:lpstr>
      <vt:lpstr>Физическое понятие</vt:lpstr>
      <vt:lpstr>Устройство колокола</vt:lpstr>
      <vt:lpstr>Акустические особенности колоколов</vt:lpstr>
      <vt:lpstr>Слайд 10</vt:lpstr>
      <vt:lpstr>Слайд 11</vt:lpstr>
      <vt:lpstr>Слайд 12</vt:lpstr>
      <vt:lpstr>Изучение зависимости частоты колебаний колокола от его размеров и упругих свойств материала </vt:lpstr>
      <vt:lpstr>Одна из первых точек постоянно совпадает с тем местом, по которому проводят смычком, таким образом, если провести смычком по краю сосуда вблизи одного из шариков, то все шарики отлетают.  Эти 4 точки e, f, g и h, находящиеся на краю колокола (бокала), не остаются все время в одних местах. </vt:lpstr>
      <vt:lpstr>Слайд 15</vt:lpstr>
      <vt:lpstr>Слайд 16</vt:lpstr>
      <vt:lpstr>Исследование зависимости частоты колебаний и времени звучания от массы колокола</vt:lpstr>
      <vt:lpstr>Таблица №2. Колокольня храма села Волкова.</vt:lpstr>
      <vt:lpstr>Слайд 19</vt:lpstr>
      <vt:lpstr>Изучение спектрограмм звучания колоколов </vt:lpstr>
      <vt:lpstr>Изучение спектрограмм звучания колоколов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Физика создания и звучания колокола.</dc:title>
  <cp:lastModifiedBy>Admin</cp:lastModifiedBy>
  <cp:revision>124</cp:revision>
  <dcterms:modified xsi:type="dcterms:W3CDTF">2001-12-31T21:24:08Z</dcterms:modified>
</cp:coreProperties>
</file>