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59" r:id="rId6"/>
    <p:sldId id="261" r:id="rId7"/>
    <p:sldId id="263" r:id="rId8"/>
    <p:sldId id="264" r:id="rId9"/>
    <p:sldId id="262" r:id="rId10"/>
    <p:sldId id="267" r:id="rId11"/>
    <p:sldId id="266" r:id="rId12"/>
    <p:sldId id="265" r:id="rId13"/>
    <p:sldId id="269" r:id="rId14"/>
    <p:sldId id="270" r:id="rId15"/>
    <p:sldId id="271" r:id="rId16"/>
    <p:sldId id="275" r:id="rId17"/>
    <p:sldId id="276" r:id="rId18"/>
    <p:sldId id="277" r:id="rId19"/>
    <p:sldId id="274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7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2FE4F-9196-47DE-B2A4-300FBB41F8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31AD5-9781-4AAC-9471-DFB6E3DFAEBF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МБОУ «</a:t>
            </a:r>
            <a:r>
              <a:rPr lang="ru-RU" b="1" dirty="0" err="1" smtClean="0">
                <a:solidFill>
                  <a:srgbClr val="C00000"/>
                </a:solidFill>
                <a:latin typeface="Book Antiqua" panose="02040602050305030304" pitchFamily="18" charset="0"/>
              </a:rPr>
              <a:t>Чинарская</a:t>
            </a:r>
            <a:r>
              <a:rPr lang="ru-RU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 СОШ №1»</a:t>
            </a:r>
            <a:endParaRPr lang="ru-RU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Урок математики в 3 «А» классе</a:t>
            </a:r>
            <a:endParaRPr lang="ru-RU" dirty="0" smtClean="0">
              <a:solidFill>
                <a:srgbClr val="002060"/>
              </a:solidFill>
              <a:latin typeface="Bookman Old Style Cyr" panose="020BE200000000000000" pitchFamily="34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Тема: «Окружность». «Круг»</a:t>
            </a:r>
            <a:endParaRPr lang="ru-RU" dirty="0">
              <a:solidFill>
                <a:srgbClr val="002060"/>
              </a:solidFill>
              <a:latin typeface="Bookman Old Style Cyr" panose="020BE200000000000000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28" y="3212976"/>
            <a:ext cx="383376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27984" y="5085184"/>
            <a:ext cx="4176464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Bookman Old Style Cyr" panose="020BE200000000000000" pitchFamily="34" charset="0"/>
              </a:rPr>
              <a:t>Учитель:</a:t>
            </a:r>
            <a:endParaRPr lang="ru-RU" dirty="0" smtClean="0">
              <a:solidFill>
                <a:srgbClr val="C00000"/>
              </a:solidFill>
              <a:latin typeface="Bookman Old Style Cyr" panose="020BE200000000000000" pitchFamily="34" charset="0"/>
            </a:endParaRPr>
          </a:p>
          <a:p>
            <a:pPr algn="ctr"/>
            <a:r>
              <a:rPr lang="ru-RU" dirty="0" err="1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Манцаева</a:t>
            </a:r>
            <a:r>
              <a:rPr lang="ru-RU" dirty="0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Аминат</a:t>
            </a:r>
            <a:r>
              <a:rPr lang="ru-RU" dirty="0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Bookman Old Style Cyr" panose="020BE200000000000000" pitchFamily="34" charset="0"/>
              </a:rPr>
              <a:t>Рамазановна</a:t>
            </a:r>
            <a:endParaRPr lang="ru-RU" dirty="0">
              <a:solidFill>
                <a:srgbClr val="002060"/>
              </a:solidFill>
              <a:latin typeface="Bookman Old Style Cyr" panose="020BE200000000000000" pitchFamily="34" charset="0"/>
            </a:endParaRPr>
          </a:p>
        </p:txBody>
      </p:sp>
    </p:spTree>
  </p:cSld>
  <p:clrMapOvr>
    <a:masterClrMapping/>
  </p:clrMapOvr>
  <p:transition spd="slow">
    <p:cover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16832"/>
            <a:ext cx="8064896" cy="38884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dirty="0" smtClean="0">
                <a:latin typeface="Book Antiqua" panose="02040602050305030304" pitchFamily="18" charset="0"/>
              </a:rPr>
              <a:t>В </a:t>
            </a:r>
            <a:r>
              <a:rPr lang="ru-RU" dirty="0">
                <a:latin typeface="Book Antiqua" panose="02040602050305030304" pitchFamily="18" charset="0"/>
              </a:rPr>
              <a:t>жизни часто встречаемся с окружностью и кругом. </a:t>
            </a:r>
            <a:endParaRPr lang="ru-RU" dirty="0">
              <a:latin typeface="Book Antiqua" panose="02040602050305030304" pitchFamily="18" charset="0"/>
            </a:endParaRPr>
          </a:p>
          <a:p>
            <a:pPr algn="just"/>
            <a:r>
              <a:rPr lang="ru-RU" dirty="0" smtClean="0">
                <a:latin typeface="Book Antiqua" panose="02040602050305030304" pitchFamily="18" charset="0"/>
              </a:rPr>
              <a:t>Сейчас мы </a:t>
            </a:r>
            <a:r>
              <a:rPr lang="ru-RU" dirty="0">
                <a:latin typeface="Book Antiqua" panose="02040602050305030304" pitchFamily="18" charset="0"/>
              </a:rPr>
              <a:t>поиграем, </a:t>
            </a:r>
            <a:r>
              <a:rPr lang="ru-RU" dirty="0" smtClean="0">
                <a:latin typeface="Book Antiqua" panose="02040602050305030304" pitchFamily="18" charset="0"/>
              </a:rPr>
              <a:t>проверим  внимательность</a:t>
            </a:r>
            <a:r>
              <a:rPr lang="ru-RU" dirty="0">
                <a:latin typeface="Book Antiqua" panose="02040602050305030304" pitchFamily="18" charset="0"/>
              </a:rPr>
              <a:t>.</a:t>
            </a:r>
            <a:endParaRPr lang="ru-RU" dirty="0">
              <a:latin typeface="Book Antiqua" panose="02040602050305030304" pitchFamily="18" charset="0"/>
            </a:endParaRPr>
          </a:p>
          <a:p>
            <a:pPr algn="just"/>
            <a:r>
              <a:rPr lang="ru-RU" dirty="0">
                <a:latin typeface="Book Antiqua" panose="02040602050305030304" pitchFamily="18" charset="0"/>
              </a:rPr>
              <a:t>Я называю предметы, если похож на окружность - встаем, а если на круг, то садимся.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431641"/>
            <a:ext cx="446449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dirty="0" err="1">
                <a:solidFill>
                  <a:srgbClr val="C00000"/>
                </a:solidFill>
                <a:latin typeface="Bookman Old Style Cyr" panose="020BE200000000000000" pitchFamily="34" charset="0"/>
              </a:rPr>
              <a:t>Физминутка</a:t>
            </a:r>
            <a:r>
              <a:rPr lang="ru-RU" sz="4000" dirty="0">
                <a:solidFill>
                  <a:srgbClr val="C00000"/>
                </a:solidFill>
                <a:latin typeface="Bookman Old Style Cyr" panose="020BE200000000000000" pitchFamily="34" charset="0"/>
              </a:rPr>
              <a:t> </a:t>
            </a:r>
            <a:endParaRPr lang="ru-RU" sz="4000" dirty="0">
              <a:solidFill>
                <a:srgbClr val="C00000"/>
              </a:solidFill>
              <a:latin typeface="Bookman Old Style Cyr" panose="020BE200000000000000" pitchFamily="34" charset="0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ооооооооо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571472" y="642918"/>
            <a:ext cx="8001056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i="1" dirty="0">
                <a:solidFill>
                  <a:srgbClr val="C00000"/>
                </a:solidFill>
              </a:rPr>
              <a:t>Работа в </a:t>
            </a:r>
            <a:r>
              <a:rPr lang="ru-RU" b="1" i="1" dirty="0" smtClean="0">
                <a:solidFill>
                  <a:srgbClr val="C00000"/>
                </a:solidFill>
              </a:rPr>
              <a:t>паре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altLang="en-US" dirty="0">
                <a:sym typeface="+mn-ea"/>
              </a:rPr>
              <a:t>Говорим </a:t>
            </a:r>
            <a:r>
              <a:rPr lang="ru-RU" altLang="en-US" dirty="0" err="1">
                <a:sym typeface="+mn-ea"/>
              </a:rPr>
              <a:t>щепотом</a:t>
            </a:r>
            <a:r>
              <a:rPr lang="ru-RU" altLang="en-US" dirty="0">
                <a:sym typeface="+mn-ea"/>
              </a:rPr>
              <a:t>.</a:t>
            </a:r>
            <a:endParaRPr lang="ru-RU" altLang="en-US" dirty="0"/>
          </a:p>
          <a:p>
            <a:r>
              <a:rPr lang="ru-RU" altLang="en-US" dirty="0">
                <a:sym typeface="+mn-ea"/>
              </a:rPr>
              <a:t>Работаем вместе.</a:t>
            </a:r>
            <a:endParaRPr lang="ru-RU" altLang="en-US" dirty="0"/>
          </a:p>
          <a:p>
            <a:r>
              <a:rPr lang="ru-RU" altLang="en-US" dirty="0">
                <a:sym typeface="+mn-ea"/>
              </a:rPr>
              <a:t>Договоримся: кто пишет, кто выступает. в выступлении говорить надо </a:t>
            </a:r>
            <a:r>
              <a:rPr lang="ru-RU" altLang="en-US" dirty="0" smtClean="0">
                <a:sym typeface="+mn-ea"/>
              </a:rPr>
              <a:t>от двух </a:t>
            </a:r>
            <a:r>
              <a:rPr lang="ru-RU" altLang="en-US" dirty="0">
                <a:sym typeface="+mn-ea"/>
              </a:rPr>
              <a:t>лиц: «</a:t>
            </a:r>
            <a:r>
              <a:rPr lang="ru-RU" altLang="en-US" dirty="0" smtClean="0">
                <a:sym typeface="+mn-ea"/>
              </a:rPr>
              <a:t>Мы считаем</a:t>
            </a:r>
            <a:r>
              <a:rPr lang="ru-RU" altLang="en-US" dirty="0">
                <a:sym typeface="+mn-ea"/>
              </a:rPr>
              <a:t>, мы думаем, мы решили...»</a:t>
            </a:r>
            <a:endParaRPr lang="ru-RU" altLang="en-US" dirty="0"/>
          </a:p>
          <a:p>
            <a:r>
              <a:rPr lang="ru-RU" altLang="en-US" dirty="0">
                <a:sym typeface="+mn-ea"/>
              </a:rPr>
              <a:t>Когда закончили выполнение работы, поднимаем  руки.</a:t>
            </a:r>
            <a:endParaRPr lang="ru-RU" altLang="en-US" dirty="0"/>
          </a:p>
          <a:p>
            <a:r>
              <a:rPr lang="ru-RU" altLang="en-US" dirty="0">
                <a:sym typeface="+mn-ea"/>
              </a:rPr>
              <a:t>Оцениваем работу и благодарим друг друга</a:t>
            </a:r>
            <a:endParaRPr lang="ru-RU" altLang="en-US" dirty="0"/>
          </a:p>
          <a:p>
            <a:pPr marL="0" indent="0">
              <a:buNone/>
            </a:pPr>
            <a:r>
              <a:rPr lang="ru-RU" altLang="en-US" dirty="0">
                <a:sym typeface="+mn-ea"/>
              </a:rPr>
              <a:t>Выполнить задание 2 стр. 94.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latin typeface="Book Antiqua" panose="02040602050305030304" pitchFamily="18" charset="0"/>
              </a:rPr>
              <a:t>Выводы по заданию №2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Чем больше частей, тем ...</a:t>
            </a:r>
            <a:endParaRPr lang="ru-RU" dirty="0"/>
          </a:p>
          <a:p>
            <a:r>
              <a:rPr lang="ru-RU" dirty="0"/>
              <a:t>Чем меньше частей, тем ...</a:t>
            </a:r>
            <a:endParaRPr lang="ru-RU" dirty="0"/>
          </a:p>
          <a:p>
            <a:endParaRPr lang="ru-RU" dirty="0"/>
          </a:p>
        </p:txBody>
      </p:sp>
      <p:pic>
        <p:nvPicPr>
          <p:cNvPr id="9" name="Замещающее содержимое 3" descr="u_543_2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958" y="3572634"/>
            <a:ext cx="7896049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Bookman Old Style Cyr" panose="020BE200000000000000" pitchFamily="34" charset="0"/>
              </a:rPr>
              <a:t>Работа над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Bookman Old Style Cyr" panose="020BE200000000000000" pitchFamily="34" charset="0"/>
              </a:rPr>
              <a:t>задачами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Bookman Old Style Cyr" panose="020BE200000000000000" pitchFamily="34" charset="0"/>
            </a:endParaRPr>
          </a:p>
        </p:txBody>
      </p:sp>
      <p:sp>
        <p:nvSpPr>
          <p:cNvPr id="7" name="Замещающее содержимое 6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altLang="en-US" b="1" dirty="0">
                <a:latin typeface="Berling Antiqua" panose="020206020604050B0402" pitchFamily="18" charset="0"/>
              </a:rPr>
              <a:t>Задача №4 стр.95</a:t>
            </a:r>
            <a:endParaRPr lang="ru-RU" altLang="en-US" b="1" dirty="0">
              <a:latin typeface="Berling Antiqua" panose="020206020604050B0402" pitchFamily="18" charset="0"/>
            </a:endParaRPr>
          </a:p>
          <a:p>
            <a:endParaRPr lang="ru-RU" altLang="en-US" dirty="0"/>
          </a:p>
        </p:txBody>
      </p:sp>
      <p:graphicFrame>
        <p:nvGraphicFramePr>
          <p:cNvPr id="3" name="Таблица 2"/>
          <p:cNvGraphicFramePr/>
          <p:nvPr/>
        </p:nvGraphicFramePr>
        <p:xfrm>
          <a:off x="539552" y="2348880"/>
          <a:ext cx="8064827" cy="3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7827"/>
                <a:gridCol w="2052542"/>
                <a:gridCol w="2934458"/>
              </a:tblGrid>
              <a:tr h="13438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 dirty="0" smtClean="0"/>
                        <a:t>Расход </a:t>
                      </a:r>
                      <a:r>
                        <a:rPr lang="ru-RU" altLang="en-US" sz="2400" b="1" dirty="0"/>
                        <a:t>семян на 1кг масла</a:t>
                      </a:r>
                      <a:endParaRPr lang="ru-RU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 dirty="0"/>
                        <a:t>Количество масла</a:t>
                      </a:r>
                      <a:endParaRPr lang="ru-RU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 dirty="0"/>
                        <a:t>Общий расход семян</a:t>
                      </a:r>
                      <a:endParaRPr lang="ru-RU" altLang="en-US" sz="2400" b="1" dirty="0"/>
                    </a:p>
                  </a:txBody>
                  <a:tcPr/>
                </a:tc>
              </a:tr>
              <a:tr h="120092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/>
                        <a:t> ?</a:t>
                      </a:r>
                      <a:endParaRPr lang="ru-RU" altLang="en-US" sz="2400" b="1"/>
                    </a:p>
                    <a:p>
                      <a:pPr>
                        <a:buNone/>
                      </a:pPr>
                      <a:r>
                        <a:rPr lang="ru-RU" altLang="en-US" sz="2400" b="1"/>
                        <a:t>(одинаковый)</a:t>
                      </a:r>
                      <a:endParaRPr lang="ru-RU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 dirty="0"/>
                        <a:t>   6 кг</a:t>
                      </a:r>
                      <a:endParaRPr lang="ru-RU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 dirty="0"/>
                        <a:t>  30 кг</a:t>
                      </a:r>
                      <a:endParaRPr lang="ru-RU" altLang="en-US" sz="2400" b="1" dirty="0"/>
                    </a:p>
                  </a:txBody>
                  <a:tcPr/>
                </a:tc>
              </a:tr>
              <a:tr h="105557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ru-RU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/>
                        <a:t>     ?</a:t>
                      </a:r>
                      <a:endParaRPr lang="ru-RU" alt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altLang="en-US" sz="2400" b="1" dirty="0"/>
                        <a:t>  25кг</a:t>
                      </a:r>
                      <a:endParaRPr lang="ru-RU" altLang="en-US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en-US" b="1" dirty="0">
                <a:solidFill>
                  <a:srgbClr val="C00000"/>
                </a:solidFill>
                <a:latin typeface="Book Antiqua" panose="02040602050305030304" pitchFamily="18" charset="0"/>
              </a:rPr>
              <a:t>Работа в группах</a:t>
            </a:r>
            <a:endParaRPr lang="ru-RU" altLang="en-US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en-US" dirty="0"/>
              <a:t>Задача №5  стр. 95</a:t>
            </a:r>
            <a:endParaRPr lang="ru-RU" altLang="en-US" dirty="0"/>
          </a:p>
          <a:p>
            <a:r>
              <a:rPr lang="ru-RU" altLang="en-US" dirty="0"/>
              <a:t> Из 20 кг кедровых орехов можно приготовить 5 кг масла. Сколько кедровых орехов надо взять, чтобы получить 20 кг масла?</a:t>
            </a:r>
            <a:endParaRPr lang="ru-RU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/>
              <a:t>Самостоятельная работа.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12140" y="1556385"/>
            <a:ext cx="4258816" cy="4525963"/>
          </a:xfrm>
        </p:spPr>
        <p:txBody>
          <a:bodyPr/>
          <a:lstStyle/>
          <a:p>
            <a:r>
              <a:rPr lang="ru-RU" altLang="en-US" dirty="0"/>
              <a:t>Начерти любую окружность. Проведи в ней радиус и измерь его.</a:t>
            </a:r>
            <a:endParaRPr lang="ru-RU" altLang="en-US" dirty="0"/>
          </a:p>
          <a:p>
            <a:endParaRPr lang="ru-RU" altLang="en-US" dirty="0"/>
          </a:p>
        </p:txBody>
      </p:sp>
      <p:pic>
        <p:nvPicPr>
          <p:cNvPr id="4" name="Замещающее содержимое 3" descr="b26e14d7dbabe639f6ef250fd87f9e82-800x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716016" y="3068960"/>
            <a:ext cx="4038600" cy="3028950"/>
          </a:xfrm>
          <a:prstGeom prst="rect">
            <a:avLst/>
          </a:prstGeom>
        </p:spPr>
      </p:pic>
      <p:pic>
        <p:nvPicPr>
          <p:cNvPr id="5" name="Fausto_Papetti_-_Petite_fleur_4839086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8160" y="318516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8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en-US" dirty="0"/>
              <a:t>Рефлексия деятельности.</a:t>
            </a:r>
            <a:endParaRPr lang="ru-RU" altLang="en-US" dirty="0"/>
          </a:p>
        </p:txBody>
      </p:sp>
      <p:sp>
        <p:nvSpPr>
          <p:cNvPr id="5" name="Замещающее содержимое 4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en-US" dirty="0"/>
              <a:t>Сегодня на уроке мы познакомились...</a:t>
            </a:r>
            <a:endParaRPr lang="ru-RU" altLang="en-US" dirty="0"/>
          </a:p>
          <a:p>
            <a:r>
              <a:rPr lang="ru-RU" altLang="en-US" dirty="0"/>
              <a:t>Граница круга-это...</a:t>
            </a:r>
            <a:endParaRPr lang="ru-RU" altLang="en-US" dirty="0"/>
          </a:p>
          <a:p>
            <a:r>
              <a:rPr lang="ru-RU" altLang="en-US" dirty="0"/>
              <a:t>Радиус-это...</a:t>
            </a:r>
            <a:endParaRPr lang="ru-RU" altLang="en-US" dirty="0"/>
          </a:p>
          <a:p>
            <a:r>
              <a:rPr lang="ru-RU" altLang="en-US" dirty="0"/>
              <a:t>Круг-это...</a:t>
            </a:r>
            <a:endParaRPr lang="ru-RU" altLang="en-US" dirty="0"/>
          </a:p>
          <a:p>
            <a:r>
              <a:rPr lang="ru-RU" altLang="en-US" dirty="0">
                <a:sym typeface="+mn-ea"/>
              </a:rPr>
              <a:t>Диаметр-это...</a:t>
            </a:r>
            <a:endParaRPr lang="ru-RU" altLang="en-US" dirty="0"/>
          </a:p>
          <a:p>
            <a:pPr marL="0" indent="0">
              <a:buNone/>
            </a:pPr>
            <a:r>
              <a:rPr lang="ru-RU" altLang="en-US" dirty="0"/>
              <a:t>Начертите окружность и с помощью циркуля и превратите в соответствующий смайлик.</a:t>
            </a:r>
            <a:endParaRPr lang="ru-RU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en-US" dirty="0"/>
              <a:t>Спасибо, что любите математику.</a:t>
            </a:r>
            <a:br>
              <a:rPr lang="ru-RU" altLang="en-US" dirty="0"/>
            </a:br>
            <a:endParaRPr lang="ru-RU" altLang="en-US" dirty="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en-US" dirty="0"/>
              <a:t>. Все исследуй, давай разуму первое место.</a:t>
            </a:r>
            <a:endParaRPr lang="ru-RU" altLang="en-US" dirty="0"/>
          </a:p>
          <a:p>
            <a:r>
              <a:rPr lang="ru-RU" altLang="en-US" dirty="0"/>
              <a:t>                               Пифагор.</a:t>
            </a:r>
            <a:endParaRPr lang="ru-RU" altLang="en-US" dirty="0"/>
          </a:p>
          <a:p>
            <a:r>
              <a:rPr lang="ru-RU" altLang="en-US" dirty="0"/>
              <a:t> Домашнее задание:</a:t>
            </a:r>
            <a:endParaRPr lang="ru-RU" altLang="en-US" dirty="0"/>
          </a:p>
          <a:p>
            <a:r>
              <a:rPr lang="ru-RU" altLang="en-US" dirty="0"/>
              <a:t>Стр.95 №6 и № 7. Р. Т. стр70 №192.</a:t>
            </a:r>
            <a:endParaRPr lang="ru-RU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итог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79993" y="536238"/>
            <a:ext cx="828680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6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latin typeface="Berling Antiqua" panose="020206020604050B0402" pitchFamily="18" charset="0"/>
              </a:rPr>
              <a:t>Познакомить с понятиями «окружность», «круг», «радиус», «диаметр»; </a:t>
            </a:r>
            <a:endParaRPr lang="ru-RU" b="1" dirty="0" smtClean="0">
              <a:latin typeface="Berling Antiqua" panose="020206020604050B0402" pitchFamily="18" charset="0"/>
            </a:endParaRPr>
          </a:p>
          <a:p>
            <a:pPr algn="just"/>
            <a:r>
              <a:rPr lang="ru-RU" b="1" dirty="0" smtClean="0">
                <a:latin typeface="Berling Antiqua" panose="020206020604050B0402" pitchFamily="18" charset="0"/>
              </a:rPr>
              <a:t>познакомить с инструментом циркуль; </a:t>
            </a:r>
            <a:endParaRPr lang="ru-RU" b="1" dirty="0" smtClean="0">
              <a:latin typeface="Berling Antiqua" panose="020206020604050B0402" pitchFamily="18" charset="0"/>
            </a:endParaRPr>
          </a:p>
          <a:p>
            <a:pPr algn="just"/>
            <a:r>
              <a:rPr lang="ru-RU" b="1" dirty="0" smtClean="0">
                <a:latin typeface="Berling Antiqua" panose="020206020604050B0402" pitchFamily="18" charset="0"/>
              </a:rPr>
              <a:t>закреплять знание таблицы умножения; </a:t>
            </a:r>
            <a:endParaRPr lang="ru-RU" b="1" dirty="0" smtClean="0">
              <a:latin typeface="Berling Antiqua" panose="020206020604050B0402" pitchFamily="18" charset="0"/>
            </a:endParaRPr>
          </a:p>
          <a:p>
            <a:pPr algn="just"/>
            <a:r>
              <a:rPr lang="ru-RU" b="1" dirty="0" smtClean="0">
                <a:latin typeface="Berling Antiqua" panose="020206020604050B0402" pitchFamily="18" charset="0"/>
              </a:rPr>
              <a:t> умения решать задачи изученных видов; учить рассуждать и делать выводы.</a:t>
            </a:r>
            <a:endParaRPr lang="ru-RU" b="1" dirty="0">
              <a:latin typeface="Berling Antiqua" panose="020206020604050B0402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404664"/>
            <a:ext cx="4392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  <a:latin typeface="Bookman Old Style Cyr" panose="020BE200000000000000" pitchFamily="34" charset="0"/>
              </a:rPr>
              <a:t>Цели урока: </a:t>
            </a:r>
            <a:endParaRPr lang="ru-RU" sz="4400" dirty="0">
              <a:solidFill>
                <a:srgbClr val="002060"/>
              </a:solidFill>
              <a:latin typeface="Bookman Old Style Cyr" panose="020BE200000000000000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Berling Antiqua" panose="020206020604050B0402" pitchFamily="18" charset="0"/>
              </a:rPr>
              <a:t>Опрос по карточкам</a:t>
            </a:r>
            <a:endParaRPr lang="ru-RU" b="1" dirty="0">
              <a:latin typeface="Berling Antiqua" panose="020206020604050B0402" pitchFamily="18" charset="0"/>
            </a:endParaRPr>
          </a:p>
        </p:txBody>
      </p:sp>
      <p:sp>
        <p:nvSpPr>
          <p:cNvPr id="4" name="Замещающее содержимое 2"/>
          <p:cNvSpPr>
            <a:spLocks noGrp="1"/>
          </p:cNvSpPr>
          <p:nvPr/>
        </p:nvSpPr>
        <p:spPr>
          <a:xfrm flipH="1">
            <a:off x="251520" y="1431528"/>
            <a:ext cx="8640960" cy="4953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en-US" dirty="0"/>
              <a:t>1. Сумма двух чисел 28 ,первое слагаемое 7.</a:t>
            </a:r>
            <a:endParaRPr lang="ru-RU" altLang="en-US" dirty="0"/>
          </a:p>
          <a:p>
            <a:pPr marL="0" indent="0">
              <a:buNone/>
            </a:pPr>
            <a:r>
              <a:rPr lang="ru-RU" altLang="en-US" dirty="0"/>
              <a:t>На сколько сумма больше этого слагаемого?</a:t>
            </a:r>
            <a:endParaRPr lang="ru-RU" altLang="en-US" dirty="0"/>
          </a:p>
          <a:p>
            <a:pPr marL="0" indent="0">
              <a:buNone/>
            </a:pPr>
            <a:r>
              <a:rPr lang="ru-RU" altLang="en-US" dirty="0"/>
              <a:t>Во сколько раз это слагаемое меньше суммы?</a:t>
            </a:r>
            <a:endParaRPr lang="ru-RU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ru-RU" altLang="en-US" dirty="0"/>
          </a:p>
          <a:p>
            <a:r>
              <a:rPr lang="ru-RU" altLang="en-US" dirty="0"/>
              <a:t>2 Когда из бидона налили в 5 кувшина </a:t>
            </a:r>
            <a:r>
              <a:rPr lang="ru-RU" altLang="en-US" dirty="0" smtClean="0"/>
              <a:t>молока</a:t>
            </a:r>
            <a:r>
              <a:rPr lang="en-US" altLang="en-US" dirty="0" smtClean="0"/>
              <a:t> </a:t>
            </a:r>
            <a:r>
              <a:rPr lang="ru-RU" altLang="en-US" dirty="0" smtClean="0"/>
              <a:t>по </a:t>
            </a:r>
            <a:r>
              <a:rPr lang="ru-RU" altLang="en-US" dirty="0"/>
              <a:t>2 л в каждый, в нем  осталось 9 л молока. </a:t>
            </a:r>
            <a:r>
              <a:rPr lang="ru-RU" altLang="en-US" dirty="0" smtClean="0"/>
              <a:t>Сколько л </a:t>
            </a:r>
            <a:r>
              <a:rPr lang="ru-RU" altLang="en-US" dirty="0"/>
              <a:t>молока было в бидоне?</a:t>
            </a:r>
            <a:endParaRPr lang="ru-RU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Bookman Old Style" panose="02050604050505020204" charset="0"/>
              </a:rPr>
              <a:t>Математическая разминка</a:t>
            </a:r>
            <a:endParaRPr lang="ru-RU" b="1" dirty="0">
              <a:solidFill>
                <a:schemeClr val="accent2"/>
              </a:solidFill>
              <a:latin typeface="Bookman Old Style" panose="0205060405050502020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80 : 10 + 2            50 : ( 8 + 2)          54 : (6 + 3)</a:t>
            </a:r>
            <a:endParaRPr lang="ru-RU" dirty="0" smtClean="0"/>
          </a:p>
          <a:p>
            <a:r>
              <a:rPr lang="ru-RU" dirty="0" smtClean="0"/>
              <a:t>19 * 1 +1              63 : (5 + 2)           (17 + 13) :10</a:t>
            </a:r>
            <a:endParaRPr lang="ru-RU" dirty="0" smtClean="0"/>
          </a:p>
          <a:p>
            <a:r>
              <a:rPr lang="ru-RU" dirty="0" smtClean="0"/>
              <a:t>(14 + 16) : 5         (26 + 14) : 7         0 * 52 + 1</a:t>
            </a:r>
            <a:endParaRPr lang="ru-RU" dirty="0" smtClean="0"/>
          </a:p>
          <a:p>
            <a:r>
              <a:rPr lang="ru-RU" dirty="0" smtClean="0"/>
              <a:t>24 + 15 : 3            18 * (9 – 9)          5 * 2 + 7</a:t>
            </a:r>
            <a:endParaRPr lang="ru-RU" dirty="0" smtClean="0"/>
          </a:p>
          <a:p>
            <a:r>
              <a:rPr lang="ru-RU" dirty="0" smtClean="0"/>
              <a:t>(15 + 6) : 7            4 * 2  + 5              100 *0 +1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436" y="908720"/>
            <a:ext cx="3903974" cy="20882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1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3789040"/>
            <a:ext cx="2426568" cy="23430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68766" y="3745431"/>
            <a:ext cx="2572872" cy="241506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275856" y="3416416"/>
            <a:ext cx="2448272" cy="24482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24128" y="1124744"/>
            <a:ext cx="2384023" cy="24139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81139" y="1892151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4</a:t>
            </a:r>
            <a:endParaRPr lang="ru-RU" sz="4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20202" y="484727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47964" y="4255831"/>
            <a:ext cx="5040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158768" y="4527737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3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кккккк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323528" y="404664"/>
            <a:ext cx="8568951" cy="600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5292" y="1384176"/>
            <a:ext cx="6390964" cy="262088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>
                <a:latin typeface="Bookman Old Style Cyr" panose="020BE200000000000000" pitchFamily="34" charset="0"/>
              </a:rPr>
              <a:t>Он не ёжик и не ёлка, </a:t>
            </a:r>
            <a:endParaRPr lang="en-US" dirty="0" smtClean="0">
              <a:latin typeface="Bookman Old Style Cyr" panose="020BE200000000000000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Bookman Old Style Cyr" panose="020BE200000000000000" pitchFamily="34" charset="0"/>
              </a:rPr>
              <a:t>У </a:t>
            </a:r>
            <a:r>
              <a:rPr lang="ru-RU" dirty="0">
                <a:latin typeface="Bookman Old Style Cyr" panose="020BE200000000000000" pitchFamily="34" charset="0"/>
              </a:rPr>
              <a:t>него одна иголка, </a:t>
            </a:r>
            <a:endParaRPr lang="en-US" dirty="0" smtClean="0">
              <a:latin typeface="Bookman Old Style Cyr" panose="020BE200000000000000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Bookman Old Style Cyr" panose="020BE200000000000000" pitchFamily="34" charset="0"/>
              </a:rPr>
              <a:t>Не </a:t>
            </a:r>
            <a:r>
              <a:rPr lang="ru-RU" dirty="0">
                <a:latin typeface="Bookman Old Style Cyr" panose="020BE200000000000000" pitchFamily="34" charset="0"/>
              </a:rPr>
              <a:t>танцор, хотя танцует </a:t>
            </a:r>
            <a:endParaRPr lang="en-US" dirty="0" smtClean="0">
              <a:latin typeface="Bookman Old Style Cyr" panose="020BE200000000000000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Bookman Old Style Cyr" panose="020BE200000000000000" pitchFamily="34" charset="0"/>
              </a:rPr>
              <a:t>И </a:t>
            </a:r>
            <a:r>
              <a:rPr lang="ru-RU" dirty="0">
                <a:latin typeface="Bookman Old Style Cyr" panose="020BE200000000000000" pitchFamily="34" charset="0"/>
              </a:rPr>
              <a:t>окружности рисует.</a:t>
            </a:r>
            <a:endParaRPr lang="ru-RU" dirty="0">
              <a:latin typeface="Bookman Old Style Cyr" panose="020BE200000000000000" pitchFamily="34" charset="0"/>
            </a:endParaRPr>
          </a:p>
        </p:txBody>
      </p:sp>
      <p:pic>
        <p:nvPicPr>
          <p:cNvPr id="1026" name="Picture 2" descr="C:\Users\ragim\Downloads\okruzhnost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68960"/>
            <a:ext cx="339180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54868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Загадка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радиус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971600" y="404664"/>
            <a:ext cx="7128792" cy="5929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dirty="0" smtClean="0"/>
              <a:t>Стр. 94  Читаем  текст - объснение  по теме.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dirty="0"/>
              <a:t> Что такое окружность</a:t>
            </a:r>
            <a:r>
              <a:rPr lang="ru-RU" dirty="0" smtClean="0"/>
              <a:t>? (Граница </a:t>
            </a:r>
            <a:r>
              <a:rPr lang="ru-RU" dirty="0"/>
              <a:t>круга)</a:t>
            </a:r>
            <a:endParaRPr lang="ru-RU" dirty="0"/>
          </a:p>
          <a:p>
            <a:pPr algn="just">
              <a:lnSpc>
                <a:spcPct val="150000"/>
              </a:lnSpc>
            </a:pPr>
            <a:r>
              <a:rPr lang="ru-RU" dirty="0"/>
              <a:t>Что такое круг</a:t>
            </a:r>
            <a:r>
              <a:rPr lang="ru-RU" dirty="0" smtClean="0"/>
              <a:t>? (</a:t>
            </a:r>
            <a:r>
              <a:rPr lang="ru-RU" dirty="0"/>
              <a:t>Часть внутри окружности)</a:t>
            </a:r>
            <a:endParaRPr lang="ru-RU" dirty="0"/>
          </a:p>
          <a:p>
            <a:pPr algn="just">
              <a:lnSpc>
                <a:spcPct val="150000"/>
              </a:lnSpc>
            </a:pPr>
            <a:r>
              <a:rPr lang="ru-RU" dirty="0"/>
              <a:t>Что такое радиус</a:t>
            </a:r>
            <a:r>
              <a:rPr lang="ru-RU" dirty="0" smtClean="0"/>
              <a:t>? (</a:t>
            </a:r>
            <a:r>
              <a:rPr lang="ru-RU" dirty="0"/>
              <a:t>Отрезок , соединяющий</a:t>
            </a:r>
            <a:endParaRPr lang="ru-RU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ц</a:t>
            </a:r>
            <a:r>
              <a:rPr lang="ru-RU" dirty="0" smtClean="0"/>
              <a:t>ентр </a:t>
            </a:r>
            <a:r>
              <a:rPr lang="ru-RU" dirty="0"/>
              <a:t>с крайней точкой окружности)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767024"/>
            <a:ext cx="554461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Bookman Old Style Cyr" panose="020BE200000000000000" pitchFamily="34" charset="0"/>
              </a:rPr>
              <a:t>Работа  по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Bookman Old Style Cyr" panose="020BE200000000000000" pitchFamily="34" charset="0"/>
              </a:rPr>
              <a:t>учебнику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Bookman Old Style Cyr" panose="020BE200000000000000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2497</Words>
  <Application>WPS Presentation</Application>
  <PresentationFormat>Экран (4:3)</PresentationFormat>
  <Paragraphs>126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SimSun</vt:lpstr>
      <vt:lpstr>Wingdings</vt:lpstr>
      <vt:lpstr>Book Antiqua</vt:lpstr>
      <vt:lpstr>Bookman Old Style Cyr</vt:lpstr>
      <vt:lpstr>Bookman Old Style</vt:lpstr>
      <vt:lpstr>Berling Antiqua</vt:lpstr>
      <vt:lpstr>Segoe Print</vt:lpstr>
      <vt:lpstr>Microsoft YaHei</vt:lpstr>
      <vt:lpstr>Arial Unicode MS</vt:lpstr>
      <vt:lpstr>Calibri</vt:lpstr>
      <vt:lpstr>Тема Office</vt:lpstr>
      <vt:lpstr>МБОУ «Чинарская СОШ №1»</vt:lpstr>
      <vt:lpstr>PowerPoint 演示文稿</vt:lpstr>
      <vt:lpstr>Опрос по карточкам</vt:lpstr>
      <vt:lpstr>Математическая разминка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Работа в паре</vt:lpstr>
      <vt:lpstr>Выводы по заданию №2</vt:lpstr>
      <vt:lpstr>Работа над задачами</vt:lpstr>
      <vt:lpstr>Работа в группах</vt:lpstr>
      <vt:lpstr>Самостоятельная работа.</vt:lpstr>
      <vt:lpstr>Рефлексия деятельности.</vt:lpstr>
      <vt:lpstr>Спасибо, что любите математику.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3 «а» класс</dc:title>
  <dc:creator>Пользователь Windows</dc:creator>
  <cp:lastModifiedBy>xxx</cp:lastModifiedBy>
  <cp:revision>29</cp:revision>
  <dcterms:created xsi:type="dcterms:W3CDTF">2022-12-07T18:36:00Z</dcterms:created>
  <dcterms:modified xsi:type="dcterms:W3CDTF">2022-12-14T20:44:50Z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4AB73120EF2842F6A3C7A241BAC8C7DC</vt:lpwstr>
  </property>
  <property fmtid="{D5CDD505-2E9C-101B-9397-08002B2CF9AE}" pid="3" name="KSOProductBuildVer">
    <vt:lpwstr>1049-11.2.0.11440</vt:lpwstr>
  </property>
</Properties>
</file>