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8" r:id="rId3"/>
    <p:sldId id="257" r:id="rId4"/>
    <p:sldId id="258" r:id="rId5"/>
    <p:sldId id="260" r:id="rId6"/>
    <p:sldId id="270" r:id="rId7"/>
    <p:sldId id="271" r:id="rId8"/>
    <p:sldId id="262" r:id="rId9"/>
    <p:sldId id="264" r:id="rId10"/>
    <p:sldId id="273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A72EB-FDC3-407E-BCEA-BBEA23D298B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616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FBECB-FA04-49C7-8E2F-6C6D5D5119A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960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47A7E6-A4F2-48C0-949F-7E82D9DECF2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9486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1E18EC-E1B9-4BB1-B511-FD35FEDE0BC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5037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8C9C2-CF17-4BAB-B7F7-9F480218BC3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722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3F017-FA3D-47B6-A4D5-FEC015C8D5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7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37042-4986-4BF5-976A-09AFD35619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4838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07191-CFC8-4A30-B666-495F8C70D5D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97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C916C-B417-4D9B-A1F0-36C67FA5779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07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D772F-2543-4BF0-8EFC-39A9081862A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725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E27D9-213E-4BF0-8E3B-EE1E02C7B42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381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6B006-80CC-4A38-989B-EC44B484BB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30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C13ABF-87BB-4671-BB5F-B88DC3C0434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4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school-collection.edu.ru/catalog/res/e800581b-a402-4f81-a692-5b6b8c3b41d3/?interface=pupi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667000"/>
            <a:ext cx="184212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180020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18722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 descr="http://photoholic24.com/wp-content/uploads/2012/01/4120_0_a118a5e5f4823777af25825f082e91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052736"/>
            <a:ext cx="7200800" cy="54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23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http://school-collection.edu.ru/catalog/res/e800581b-a402-4f81-a692-5b6b8c3b41d3/?interface=pupil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7" descr="карандашик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6500826" y="3286124"/>
            <a:ext cx="1928794" cy="325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667000"/>
            <a:ext cx="184212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180020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187220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http://tse1.mm.bing.net/th?&amp;id=OIP.Mef0fbb5e7fa5b7ce1ccfffd9f6790861o0&amp;w=300&amp;h=300&amp;c=0&amp;pid=1.9&amp;rs=0&amp;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285992"/>
            <a:ext cx="2857500" cy="2857500"/>
          </a:xfrm>
          <a:prstGeom prst="rect">
            <a:avLst/>
          </a:prstGeom>
          <a:noFill/>
        </p:spPr>
      </p:pic>
      <p:pic>
        <p:nvPicPr>
          <p:cNvPr id="12294" name="Picture 6" descr="http://photoholic24.com/wp-content/uploads/2012/01/4120_0_a118a5e5f4823777af25825f082e91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357430"/>
            <a:ext cx="3524243" cy="2643182"/>
          </a:xfrm>
          <a:prstGeom prst="rect">
            <a:avLst/>
          </a:prstGeom>
          <a:noFill/>
        </p:spPr>
      </p:pic>
      <p:pic>
        <p:nvPicPr>
          <p:cNvPr id="12296" name="Picture 8" descr="http://tse1.mm.bing.net/th?&amp;id=OIP.M13b528a39581b9cd26884b79c834b435o0&amp;w=300&amp;h=300&amp;c=0&amp;pid=1.9&amp;rs=0&amp;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428868"/>
            <a:ext cx="2643206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23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872207"/>
          </a:xfrm>
        </p:spPr>
        <p:txBody>
          <a:bodyPr/>
          <a:lstStyle/>
          <a:p>
            <a:r>
              <a:rPr lang="ru-RU" dirty="0" smtClean="0"/>
              <a:t>Какая операция переводит первое число во второе?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132856"/>
            <a:ext cx="7128792" cy="3960440"/>
          </a:xfrm>
        </p:spPr>
        <p:txBody>
          <a:bodyPr/>
          <a:lstStyle/>
          <a:p>
            <a:endParaRPr lang="ru-RU" dirty="0"/>
          </a:p>
          <a:p>
            <a:r>
              <a:rPr lang="ru-RU" sz="4400" dirty="0" smtClean="0">
                <a:solidFill>
                  <a:schemeClr val="tx1"/>
                </a:solidFill>
              </a:rPr>
              <a:t>12             </a:t>
            </a:r>
            <a:r>
              <a:rPr lang="ru-RU" dirty="0" smtClean="0">
                <a:solidFill>
                  <a:schemeClr val="tx1"/>
                </a:solidFill>
              </a:rPr>
              <a:t>           </a:t>
            </a:r>
            <a:r>
              <a:rPr lang="ru-RU" sz="4400" dirty="0" smtClean="0">
                <a:solidFill>
                  <a:schemeClr val="tx1"/>
                </a:solidFill>
              </a:rPr>
              <a:t>24 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sz="4400" dirty="0" smtClean="0">
                <a:solidFill>
                  <a:schemeClr val="tx1"/>
                </a:solidFill>
              </a:rPr>
              <a:t>67 </a:t>
            </a:r>
            <a:r>
              <a:rPr lang="ru-RU" dirty="0" smtClean="0">
                <a:solidFill>
                  <a:schemeClr val="tx1"/>
                </a:solidFill>
              </a:rPr>
              <a:t>                           </a:t>
            </a:r>
            <a:r>
              <a:rPr lang="ru-RU" sz="4400" dirty="0" smtClean="0">
                <a:solidFill>
                  <a:schemeClr val="tx1"/>
                </a:solidFill>
              </a:rPr>
              <a:t>54</a:t>
            </a:r>
            <a:endParaRPr lang="ru-RU" sz="4400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3419872" y="3501008"/>
            <a:ext cx="25202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Прямая со стрелкой 8"/>
          <p:cNvCxnSpPr/>
          <p:nvPr/>
        </p:nvCxnSpPr>
        <p:spPr bwMode="auto">
          <a:xfrm>
            <a:off x="3131840" y="4869160"/>
            <a:ext cx="295232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4227006" y="2924944"/>
            <a:ext cx="1012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</a:rPr>
              <a:t>+</a:t>
            </a:r>
            <a:r>
              <a:rPr lang="ru-RU" sz="4000" dirty="0" smtClean="0">
                <a:solidFill>
                  <a:srgbClr val="000000"/>
                </a:solidFill>
              </a:rPr>
              <a:t>12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4053552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</a:rPr>
              <a:t>-13</a:t>
            </a:r>
            <a:endParaRPr lang="ru-RU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83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58417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Выполните заданные операции.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16832"/>
            <a:ext cx="8064896" cy="4432556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/>
              <a:t>       24           +</a:t>
            </a:r>
            <a:r>
              <a:rPr lang="ru-RU" sz="4400" dirty="0"/>
              <a:t>6</a:t>
            </a:r>
            <a:r>
              <a:rPr lang="ru-RU" sz="4400" dirty="0" smtClean="0"/>
              <a:t> </a:t>
            </a:r>
            <a:endParaRPr lang="ru-RU" sz="5400" dirty="0" smtClean="0"/>
          </a:p>
          <a:p>
            <a:pPr algn="l"/>
            <a:r>
              <a:rPr lang="ru-RU" sz="5400" dirty="0" smtClean="0"/>
              <a:t>     20         -13</a:t>
            </a:r>
          </a:p>
          <a:p>
            <a:pPr algn="l"/>
            <a:r>
              <a:rPr lang="ru-RU" sz="5400" dirty="0" smtClean="0"/>
              <a:t>     35          +6        </a:t>
            </a:r>
          </a:p>
          <a:p>
            <a:pPr algn="l"/>
            <a:r>
              <a:rPr lang="ru-RU" sz="5400" dirty="0" smtClean="0"/>
              <a:t>     72          -15</a:t>
            </a:r>
            <a:endParaRPr lang="ru-RU" sz="5400" dirty="0"/>
          </a:p>
        </p:txBody>
      </p:sp>
      <p:cxnSp>
        <p:nvCxnSpPr>
          <p:cNvPr id="5" name="Прямая со стрелкой 4"/>
          <p:cNvCxnSpPr/>
          <p:nvPr/>
        </p:nvCxnSpPr>
        <p:spPr bwMode="auto">
          <a:xfrm>
            <a:off x="2267744" y="2636912"/>
            <a:ext cx="48965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Прямая со стрелкой 7"/>
          <p:cNvCxnSpPr/>
          <p:nvPr/>
        </p:nvCxnSpPr>
        <p:spPr bwMode="auto">
          <a:xfrm>
            <a:off x="2267744" y="3573016"/>
            <a:ext cx="504056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 стрелкой 9"/>
          <p:cNvCxnSpPr/>
          <p:nvPr/>
        </p:nvCxnSpPr>
        <p:spPr bwMode="auto">
          <a:xfrm>
            <a:off x="2267744" y="4581128"/>
            <a:ext cx="504056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Прямая со стрелкой 12"/>
          <p:cNvCxnSpPr/>
          <p:nvPr/>
        </p:nvCxnSpPr>
        <p:spPr bwMode="auto">
          <a:xfrm>
            <a:off x="2483768" y="5445224"/>
            <a:ext cx="482453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7308304" y="1988840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30</a:t>
            </a:r>
            <a:endParaRPr lang="ru-RU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7668344" y="2803575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7524328" y="3861048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41</a:t>
            </a:r>
            <a:endParaRPr lang="ru-RU" sz="4400" dirty="0"/>
          </a:p>
        </p:txBody>
      </p:sp>
      <p:sp>
        <p:nvSpPr>
          <p:cNvPr id="22" name="TextBox 21"/>
          <p:cNvSpPr txBox="1"/>
          <p:nvPr/>
        </p:nvSpPr>
        <p:spPr>
          <a:xfrm>
            <a:off x="7524328" y="4797152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57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06571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312368"/>
          </a:xfrm>
        </p:spPr>
        <p:txBody>
          <a:bodyPr>
            <a:noAutofit/>
          </a:bodyPr>
          <a:lstStyle/>
          <a:p>
            <a:r>
              <a:rPr lang="ru-RU" sz="16600" dirty="0" smtClean="0"/>
              <a:t>507</a:t>
            </a:r>
            <a:endParaRPr lang="ru-RU" sz="16600" dirty="0"/>
          </a:p>
        </p:txBody>
      </p:sp>
    </p:spTree>
    <p:extLst>
      <p:ext uri="{BB962C8B-B14F-4D97-AF65-F5344CB8AC3E}">
        <p14:creationId xmlns:p14="http://schemas.microsoft.com/office/powerpoint/2010/main" xmlns="" val="174087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260350"/>
            <a:ext cx="8229600" cy="792163"/>
          </a:xfrm>
        </p:spPr>
        <p:txBody>
          <a:bodyPr/>
          <a:lstStyle/>
          <a:p>
            <a:r>
              <a:rPr lang="ru-RU" sz="2800" b="1" i="1" dirty="0">
                <a:solidFill>
                  <a:srgbClr val="9E0000"/>
                </a:solidFill>
              </a:rPr>
              <a:t>Отгадайте имя гостя нашего урока</a:t>
            </a:r>
          </a:p>
        </p:txBody>
      </p:sp>
      <p:graphicFrame>
        <p:nvGraphicFramePr>
          <p:cNvPr id="22651" name="Group 12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604527567"/>
              </p:ext>
            </p:extLst>
          </p:nvPr>
        </p:nvGraphicFramePr>
        <p:xfrm>
          <a:off x="2411413" y="4724400"/>
          <a:ext cx="6127750" cy="1439863"/>
        </p:xfrm>
        <a:graphic>
          <a:graphicData uri="http://schemas.openxmlformats.org/drawingml/2006/table">
            <a:tbl>
              <a:tblPr/>
              <a:tblGrid>
                <a:gridCol w="614362"/>
                <a:gridCol w="611188"/>
                <a:gridCol w="611187"/>
                <a:gridCol w="614363"/>
                <a:gridCol w="614362"/>
                <a:gridCol w="612775"/>
                <a:gridCol w="612775"/>
                <a:gridCol w="611188"/>
                <a:gridCol w="611187"/>
                <a:gridCol w="614363"/>
              </a:tblGrid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8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31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404813"/>
            <a:ext cx="503237" cy="431800"/>
          </a:xfrm>
          <a:prstGeom prst="actionButtonForwardNex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>
              <a:solidFill>
                <a:srgbClr val="000000"/>
              </a:solidFill>
            </a:endParaRPr>
          </a:p>
        </p:txBody>
      </p:sp>
      <p:pic>
        <p:nvPicPr>
          <p:cNvPr id="22535" name="Picture 7" descr="карандаши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142844" y="1000108"/>
            <a:ext cx="2898775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3346450" y="56610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>
              <a:solidFill>
                <a:srgbClr val="000000"/>
              </a:solidFill>
            </a:endParaRPr>
          </a:p>
        </p:txBody>
      </p:sp>
      <p:graphicFrame>
        <p:nvGraphicFramePr>
          <p:cNvPr id="22620" name="Group 92"/>
          <p:cNvGraphicFramePr>
            <a:graphicFrameLocks noGrp="1"/>
          </p:cNvGraphicFramePr>
          <p:nvPr/>
        </p:nvGraphicFramePr>
        <p:xfrm>
          <a:off x="3419475" y="1557338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58+32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70" name="Group 142"/>
          <p:cNvGraphicFramePr>
            <a:graphicFrameLocks noGrp="1"/>
          </p:cNvGraphicFramePr>
          <p:nvPr/>
        </p:nvGraphicFramePr>
        <p:xfrm>
          <a:off x="3419475" y="2276475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80-16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78" name="Group 150"/>
          <p:cNvGraphicFramePr>
            <a:graphicFrameLocks noGrp="1"/>
          </p:cNvGraphicFramePr>
          <p:nvPr/>
        </p:nvGraphicFramePr>
        <p:xfrm>
          <a:off x="3419475" y="2997200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20+19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86" name="Group 158"/>
          <p:cNvGraphicFramePr>
            <a:graphicFrameLocks noGrp="1"/>
          </p:cNvGraphicFramePr>
          <p:nvPr/>
        </p:nvGraphicFramePr>
        <p:xfrm>
          <a:off x="3419475" y="3716338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60-12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702" name="Group 174"/>
          <p:cNvGraphicFramePr>
            <a:graphicFrameLocks noGrp="1"/>
          </p:cNvGraphicFramePr>
          <p:nvPr/>
        </p:nvGraphicFramePr>
        <p:xfrm>
          <a:off x="5940425" y="3355975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50+13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730" name="Group 202"/>
          <p:cNvGraphicFramePr>
            <a:graphicFrameLocks noGrp="1"/>
          </p:cNvGraphicFramePr>
          <p:nvPr/>
        </p:nvGraphicFramePr>
        <p:xfrm>
          <a:off x="5940425" y="2636838"/>
          <a:ext cx="1873250" cy="574675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74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35+15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718" name="Group 190"/>
          <p:cNvGraphicFramePr>
            <a:graphicFrameLocks noGrp="1"/>
          </p:cNvGraphicFramePr>
          <p:nvPr/>
        </p:nvGraphicFramePr>
        <p:xfrm>
          <a:off x="5940425" y="1916113"/>
          <a:ext cx="1873250" cy="592138"/>
        </p:xfrm>
        <a:graphic>
          <a:graphicData uri="http://schemas.openxmlformats.org/drawingml/2006/table">
            <a:tbl>
              <a:tblPr/>
              <a:tblGrid>
                <a:gridCol w="576263"/>
                <a:gridCol w="129698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F4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48-13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740" name="Text Box 212"/>
          <p:cNvSpPr txBox="1">
            <a:spLocks noChangeArrowheads="1"/>
          </p:cNvSpPr>
          <p:nvPr/>
        </p:nvSpPr>
        <p:spPr bwMode="auto">
          <a:xfrm>
            <a:off x="2411413" y="5445125"/>
            <a:ext cx="7207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4400" b="1" i="1">
                <a:solidFill>
                  <a:srgbClr val="C80000"/>
                </a:solidFill>
              </a:rPr>
              <a:t>К</a:t>
            </a:r>
          </a:p>
        </p:txBody>
      </p:sp>
      <p:sp>
        <p:nvSpPr>
          <p:cNvPr id="22741" name="Text Box 213"/>
          <p:cNvSpPr txBox="1">
            <a:spLocks noChangeArrowheads="1"/>
          </p:cNvSpPr>
          <p:nvPr/>
        </p:nvSpPr>
        <p:spPr bwMode="auto">
          <a:xfrm>
            <a:off x="7956550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К</a:t>
            </a:r>
          </a:p>
        </p:txBody>
      </p:sp>
      <p:sp>
        <p:nvSpPr>
          <p:cNvPr id="22742" name="Text Box 214"/>
          <p:cNvSpPr txBox="1">
            <a:spLocks noChangeArrowheads="1"/>
          </p:cNvSpPr>
          <p:nvPr/>
        </p:nvSpPr>
        <p:spPr bwMode="auto">
          <a:xfrm>
            <a:off x="7380288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И</a:t>
            </a:r>
          </a:p>
        </p:txBody>
      </p:sp>
      <p:sp>
        <p:nvSpPr>
          <p:cNvPr id="22743" name="Text Box 215"/>
          <p:cNvSpPr txBox="1">
            <a:spLocks noChangeArrowheads="1"/>
          </p:cNvSpPr>
          <p:nvPr/>
        </p:nvSpPr>
        <p:spPr bwMode="auto">
          <a:xfrm>
            <a:off x="6732588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Ш</a:t>
            </a:r>
          </a:p>
        </p:txBody>
      </p:sp>
      <p:sp>
        <p:nvSpPr>
          <p:cNvPr id="22744" name="Text Box 216"/>
          <p:cNvSpPr txBox="1">
            <a:spLocks noChangeArrowheads="1"/>
          </p:cNvSpPr>
          <p:nvPr/>
        </p:nvSpPr>
        <p:spPr bwMode="auto">
          <a:xfrm>
            <a:off x="4932363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Н</a:t>
            </a:r>
          </a:p>
        </p:txBody>
      </p:sp>
      <p:sp>
        <p:nvSpPr>
          <p:cNvPr id="22745" name="Text Box 217"/>
          <p:cNvSpPr txBox="1">
            <a:spLocks noChangeArrowheads="1"/>
          </p:cNvSpPr>
          <p:nvPr/>
        </p:nvSpPr>
        <p:spPr bwMode="auto">
          <a:xfrm>
            <a:off x="5508625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Д</a:t>
            </a:r>
          </a:p>
        </p:txBody>
      </p:sp>
      <p:sp>
        <p:nvSpPr>
          <p:cNvPr id="22746" name="Text Box 218"/>
          <p:cNvSpPr txBox="1">
            <a:spLocks noChangeArrowheads="1"/>
          </p:cNvSpPr>
          <p:nvPr/>
        </p:nvSpPr>
        <p:spPr bwMode="auto">
          <a:xfrm>
            <a:off x="6156325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А</a:t>
            </a:r>
          </a:p>
        </p:txBody>
      </p:sp>
      <p:sp>
        <p:nvSpPr>
          <p:cNvPr id="22747" name="Text Box 219"/>
          <p:cNvSpPr txBox="1">
            <a:spLocks noChangeArrowheads="1"/>
          </p:cNvSpPr>
          <p:nvPr/>
        </p:nvSpPr>
        <p:spPr bwMode="auto">
          <a:xfrm>
            <a:off x="3059113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А</a:t>
            </a:r>
          </a:p>
        </p:txBody>
      </p:sp>
      <p:sp>
        <p:nvSpPr>
          <p:cNvPr id="22748" name="Text Box 220"/>
          <p:cNvSpPr txBox="1">
            <a:spLocks noChangeArrowheads="1"/>
          </p:cNvSpPr>
          <p:nvPr/>
        </p:nvSpPr>
        <p:spPr bwMode="auto">
          <a:xfrm>
            <a:off x="3708400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Р</a:t>
            </a:r>
          </a:p>
        </p:txBody>
      </p:sp>
      <p:sp>
        <p:nvSpPr>
          <p:cNvPr id="22749" name="Text Box 221"/>
          <p:cNvSpPr txBox="1">
            <a:spLocks noChangeArrowheads="1"/>
          </p:cNvSpPr>
          <p:nvPr/>
        </p:nvSpPr>
        <p:spPr bwMode="auto">
          <a:xfrm>
            <a:off x="4284663" y="5516563"/>
            <a:ext cx="720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>
                <a:solidFill>
                  <a:srgbClr val="C80000"/>
                </a:solidFill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xmlns="" val="404527751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2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0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2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8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6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26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2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7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7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22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1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22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7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22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3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2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51"/>
                  </p:tgtEl>
                </p:cond>
              </p:nextCondLst>
            </p:seq>
          </p:childTnLst>
        </p:cTn>
      </p:par>
    </p:tnLst>
    <p:bldLst>
      <p:bldP spid="22740" grpId="0"/>
      <p:bldP spid="22741" grpId="0"/>
      <p:bldP spid="22742" grpId="0"/>
      <p:bldP spid="22743" grpId="0"/>
      <p:bldP spid="22744" grpId="0"/>
      <p:bldP spid="22745" grpId="0"/>
      <p:bldP spid="22746" grpId="0"/>
      <p:bldP spid="22748" grpId="0"/>
      <p:bldP spid="227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9E0000"/>
                </a:solidFill>
              </a:rPr>
              <a:t>Разбей фигуры на группы, </a:t>
            </a:r>
            <a:br>
              <a:rPr lang="ru-RU" sz="3200" b="1" i="1" dirty="0" smtClean="0">
                <a:solidFill>
                  <a:srgbClr val="9E0000"/>
                </a:solidFill>
              </a:rPr>
            </a:br>
            <a:r>
              <a:rPr lang="ru-RU" sz="3200" b="1" i="1" dirty="0" smtClean="0">
                <a:solidFill>
                  <a:srgbClr val="9E0000"/>
                </a:solidFill>
              </a:rPr>
              <a:t>найди точки пересечения фигур</a:t>
            </a:r>
            <a:r>
              <a:rPr lang="ru-RU" b="1" i="1" dirty="0" smtClean="0">
                <a:solidFill>
                  <a:srgbClr val="9E0000"/>
                </a:solidFill>
              </a:rPr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285681" y="2148442"/>
            <a:ext cx="4572638" cy="3429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1086" r="13018"/>
          <a:stretch>
            <a:fillRect/>
          </a:stretch>
        </p:blipFill>
        <p:spPr bwMode="auto">
          <a:xfrm>
            <a:off x="357158" y="1500174"/>
            <a:ext cx="82832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карандаши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285720" y="3929066"/>
            <a:ext cx="1428760" cy="241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733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</a:t>
            </a:r>
            <a:r>
              <a:rPr lang="ru-RU" sz="3600" b="1" i="1" dirty="0" smtClean="0">
                <a:solidFill>
                  <a:srgbClr val="002060"/>
                </a:solidFill>
              </a:rPr>
              <a:t>ОТРЕЗОК.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                 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                         ПРЯМАЯ.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      </a:t>
            </a:r>
          </a:p>
          <a:p>
            <a:pPr marL="0" indent="0"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</a:rPr>
              <a:t>                                            ЛУЧ.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4" name="Picture 7" descr="карандаши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7143768" y="285728"/>
            <a:ext cx="1643042" cy="277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424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i="1">
                <a:solidFill>
                  <a:srgbClr val="9E0000"/>
                </a:solidFill>
              </a:rPr>
              <a:t>Задание №</a:t>
            </a:r>
            <a:r>
              <a:rPr lang="en-US" sz="2800" b="1" i="1">
                <a:solidFill>
                  <a:srgbClr val="9E0000"/>
                </a:solidFill>
              </a:rPr>
              <a:t> 2</a:t>
            </a:r>
            <a:r>
              <a:rPr lang="ru-RU" sz="2800" b="1" i="1">
                <a:solidFill>
                  <a:srgbClr val="9E0000"/>
                </a:solidFill>
              </a:rPr>
              <a:t>, с. 7</a:t>
            </a:r>
          </a:p>
        </p:txBody>
      </p:sp>
      <p:sp>
        <p:nvSpPr>
          <p:cNvPr id="1434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404813"/>
            <a:ext cx="503237" cy="431800"/>
          </a:xfrm>
          <a:prstGeom prst="actionButtonForwardNex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pic>
        <p:nvPicPr>
          <p:cNvPr id="14355" name="Picture 19" descr="2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45143">
            <a:off x="1719263" y="1954213"/>
            <a:ext cx="27368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2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549447">
            <a:off x="4903788" y="2192338"/>
            <a:ext cx="31686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7" name="Picture 21" descr="22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702" b="-1111"/>
          <a:stretch>
            <a:fillRect/>
          </a:stretch>
        </p:blipFill>
        <p:spPr bwMode="auto">
          <a:xfrm rot="1549340">
            <a:off x="3132138" y="5157788"/>
            <a:ext cx="2844800" cy="28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1692275" y="148431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708400" y="26368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7524750" y="148431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М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5364163" y="321310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3419475" y="422116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N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5292725" y="522922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D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2484438" y="2781300"/>
            <a:ext cx="792162" cy="431800"/>
          </a:xfrm>
          <a:prstGeom prst="rect">
            <a:avLst/>
          </a:prstGeom>
          <a:solidFill>
            <a:srgbClr val="F5EA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dirty="0" smtClean="0">
                <a:solidFill>
                  <a:srgbClr val="000000"/>
                </a:solidFill>
              </a:rPr>
              <a:t>CK</a:t>
            </a:r>
            <a:endParaRPr lang="ru-RU" sz="2400" i="1" dirty="0" smtClean="0">
              <a:solidFill>
                <a:srgbClr val="000000"/>
              </a:solidFill>
            </a:endParaRPr>
          </a:p>
        </p:txBody>
      </p:sp>
      <p:sp>
        <p:nvSpPr>
          <p:cNvPr id="14366" name="Rectangle 30"/>
          <p:cNvSpPr>
            <a:spLocks noChangeArrowheads="1"/>
          </p:cNvSpPr>
          <p:nvPr/>
        </p:nvSpPr>
        <p:spPr bwMode="auto">
          <a:xfrm>
            <a:off x="6589713" y="2781300"/>
            <a:ext cx="792162" cy="431800"/>
          </a:xfrm>
          <a:prstGeom prst="rect">
            <a:avLst/>
          </a:prstGeom>
          <a:solidFill>
            <a:srgbClr val="F5EA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dirty="0" smtClean="0">
                <a:solidFill>
                  <a:srgbClr val="000000"/>
                </a:solidFill>
              </a:rPr>
              <a:t>MA</a:t>
            </a:r>
            <a:endParaRPr lang="ru-RU" sz="2400" i="1" dirty="0" smtClean="0">
              <a:solidFill>
                <a:srgbClr val="000000"/>
              </a:solidFill>
            </a:endParaRPr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3851275" y="5732463"/>
            <a:ext cx="792163" cy="431800"/>
          </a:xfrm>
          <a:prstGeom prst="rect">
            <a:avLst/>
          </a:prstGeom>
          <a:solidFill>
            <a:srgbClr val="F5EAC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DN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4368" name="Oval 32"/>
          <p:cNvSpPr>
            <a:spLocks noChangeArrowheads="1"/>
          </p:cNvSpPr>
          <p:nvPr/>
        </p:nvSpPr>
        <p:spPr bwMode="auto">
          <a:xfrm>
            <a:off x="1836738" y="1341438"/>
            <a:ext cx="144462" cy="144462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4369" name="Oval 33"/>
          <p:cNvSpPr>
            <a:spLocks noChangeArrowheads="1"/>
          </p:cNvSpPr>
          <p:nvPr/>
        </p:nvSpPr>
        <p:spPr bwMode="auto">
          <a:xfrm>
            <a:off x="7669213" y="1341438"/>
            <a:ext cx="144462" cy="144462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4370" name="Oval 34"/>
          <p:cNvSpPr>
            <a:spLocks noChangeArrowheads="1"/>
          </p:cNvSpPr>
          <p:nvPr/>
        </p:nvSpPr>
        <p:spPr bwMode="auto">
          <a:xfrm>
            <a:off x="5435600" y="5661025"/>
            <a:ext cx="144463" cy="144463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pic>
        <p:nvPicPr>
          <p:cNvPr id="14371" name="Picture 35" descr="карандаши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179388" y="2997200"/>
            <a:ext cx="2089150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4164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4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6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14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6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71"/>
                  </p:tgtEl>
                </p:cond>
              </p:nextCondLst>
            </p:seq>
          </p:childTnLst>
        </p:cTn>
      </p:par>
    </p:tnLst>
    <p:bldLst>
      <p:bldP spid="14368" grpId="0" animBg="1"/>
      <p:bldP spid="14369" grpId="0" animBg="1"/>
      <p:bldP spid="143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260350"/>
            <a:ext cx="6429375" cy="633413"/>
          </a:xfrm>
        </p:spPr>
        <p:txBody>
          <a:bodyPr/>
          <a:lstStyle/>
          <a:p>
            <a:r>
              <a:rPr lang="ru-RU" sz="2800" b="1" i="1">
                <a:solidFill>
                  <a:srgbClr val="9E0000"/>
                </a:solidFill>
              </a:rPr>
              <a:t>Задание №</a:t>
            </a:r>
            <a:r>
              <a:rPr lang="en-US" sz="2800" b="1" i="1">
                <a:solidFill>
                  <a:srgbClr val="9E0000"/>
                </a:solidFill>
              </a:rPr>
              <a:t> </a:t>
            </a:r>
            <a:r>
              <a:rPr lang="ru-RU" sz="2800" b="1" i="1">
                <a:solidFill>
                  <a:srgbClr val="9E0000"/>
                </a:solidFill>
              </a:rPr>
              <a:t>4, с. 7</a:t>
            </a:r>
          </a:p>
        </p:txBody>
      </p:sp>
      <p:sp>
        <p:nvSpPr>
          <p:cNvPr id="18435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01013" y="404813"/>
            <a:ext cx="503237" cy="431800"/>
          </a:xfrm>
          <a:prstGeom prst="actionButtonForwardNex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2924175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М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787900" y="472440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С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627313" y="342900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D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pic>
        <p:nvPicPr>
          <p:cNvPr id="18440" name="Picture 8" descr="карандаши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342" r="6920" b="67"/>
          <a:stretch>
            <a:fillRect/>
          </a:stretch>
        </p:blipFill>
        <p:spPr bwMode="auto">
          <a:xfrm>
            <a:off x="395288" y="476250"/>
            <a:ext cx="1492250" cy="251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42" name="Oval 10"/>
          <p:cNvSpPr>
            <a:spLocks noChangeArrowheads="1"/>
          </p:cNvSpPr>
          <p:nvPr/>
        </p:nvSpPr>
        <p:spPr bwMode="auto">
          <a:xfrm>
            <a:off x="3779838" y="2276475"/>
            <a:ext cx="144462" cy="14446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2916238" y="3355975"/>
            <a:ext cx="144462" cy="144463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3059113" y="4724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539750" y="2779713"/>
            <a:ext cx="1728788" cy="22336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55" name="Oval 23"/>
          <p:cNvSpPr>
            <a:spLocks noChangeArrowheads="1"/>
          </p:cNvSpPr>
          <p:nvPr/>
        </p:nvSpPr>
        <p:spPr bwMode="auto">
          <a:xfrm>
            <a:off x="468313" y="270827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 flipH="1">
            <a:off x="1547813" y="2347913"/>
            <a:ext cx="2305050" cy="1223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57" name="Line 25"/>
          <p:cNvSpPr>
            <a:spLocks noChangeShapeType="1"/>
          </p:cNvSpPr>
          <p:nvPr/>
        </p:nvSpPr>
        <p:spPr bwMode="auto">
          <a:xfrm>
            <a:off x="2989263" y="3429000"/>
            <a:ext cx="2232025" cy="13668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 flipH="1">
            <a:off x="4860925" y="2347913"/>
            <a:ext cx="1511300" cy="18002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0" name="Oval 28"/>
          <p:cNvSpPr>
            <a:spLocks noChangeArrowheads="1"/>
          </p:cNvSpPr>
          <p:nvPr/>
        </p:nvSpPr>
        <p:spPr bwMode="auto">
          <a:xfrm>
            <a:off x="8316913" y="4003675"/>
            <a:ext cx="142875" cy="1460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1" name="Oval 29"/>
          <p:cNvSpPr>
            <a:spLocks noChangeArrowheads="1"/>
          </p:cNvSpPr>
          <p:nvPr/>
        </p:nvSpPr>
        <p:spPr bwMode="auto">
          <a:xfrm>
            <a:off x="6300788" y="2276475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6877050" y="2492375"/>
            <a:ext cx="1497013" cy="16017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4284663" y="4221163"/>
            <a:ext cx="2232025" cy="13668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 flipH="1">
            <a:off x="323850" y="2997200"/>
            <a:ext cx="2305050" cy="1223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 flipH="1">
            <a:off x="3059113" y="3716338"/>
            <a:ext cx="2160587" cy="25923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1763713" y="4365625"/>
            <a:ext cx="1584325" cy="20161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 flipH="1" flipV="1">
            <a:off x="6372225" y="1989138"/>
            <a:ext cx="504825" cy="5032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1835150" y="486886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К</a:t>
            </a:r>
          </a:p>
        </p:txBody>
      </p:sp>
      <p:sp>
        <p:nvSpPr>
          <p:cNvPr id="18475" name="AutoShape 43"/>
          <p:cNvSpPr>
            <a:spLocks noChangeArrowheads="1"/>
          </p:cNvSpPr>
          <p:nvPr/>
        </p:nvSpPr>
        <p:spPr bwMode="auto">
          <a:xfrm>
            <a:off x="1116013" y="3573463"/>
            <a:ext cx="287337" cy="287337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6" name="AutoShape 44"/>
          <p:cNvSpPr>
            <a:spLocks noChangeArrowheads="1"/>
          </p:cNvSpPr>
          <p:nvPr/>
        </p:nvSpPr>
        <p:spPr bwMode="auto">
          <a:xfrm>
            <a:off x="4500563" y="4292600"/>
            <a:ext cx="287337" cy="287338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7" name="AutoShape 45"/>
          <p:cNvSpPr>
            <a:spLocks noChangeArrowheads="1"/>
          </p:cNvSpPr>
          <p:nvPr/>
        </p:nvSpPr>
        <p:spPr bwMode="auto">
          <a:xfrm>
            <a:off x="3059113" y="6021388"/>
            <a:ext cx="287337" cy="287337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i="1" smtClean="0">
              <a:solidFill>
                <a:srgbClr val="000000"/>
              </a:solidFill>
            </a:endParaRPr>
          </a:p>
        </p:txBody>
      </p:sp>
      <p:sp>
        <p:nvSpPr>
          <p:cNvPr id="18478" name="AutoShape 46"/>
          <p:cNvSpPr>
            <a:spLocks noChangeArrowheads="1"/>
          </p:cNvSpPr>
          <p:nvPr/>
        </p:nvSpPr>
        <p:spPr bwMode="auto">
          <a:xfrm>
            <a:off x="2195513" y="981075"/>
            <a:ext cx="6337300" cy="719138"/>
          </a:xfrm>
          <a:prstGeom prst="cloudCallout">
            <a:avLst>
              <a:gd name="adj1" fmla="val -57917"/>
              <a:gd name="adj2" fmla="val -53755"/>
            </a:avLst>
          </a:prstGeom>
          <a:solidFill>
            <a:srgbClr val="F3E7BB"/>
          </a:solidFill>
          <a:ln w="15875">
            <a:solidFill>
              <a:srgbClr val="8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smtClean="0">
                <a:solidFill>
                  <a:srgbClr val="C80000"/>
                </a:solidFill>
              </a:rPr>
              <a:t>Найдите пересекающиеся лучи</a:t>
            </a:r>
          </a:p>
        </p:txBody>
      </p:sp>
      <p:sp>
        <p:nvSpPr>
          <p:cNvPr id="18479" name="Text Box 47"/>
          <p:cNvSpPr txBox="1">
            <a:spLocks noChangeArrowheads="1"/>
          </p:cNvSpPr>
          <p:nvPr/>
        </p:nvSpPr>
        <p:spPr bwMode="auto">
          <a:xfrm>
            <a:off x="3419475" y="19891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А</a:t>
            </a: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1908175" y="2781300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i="1" smtClean="0">
                <a:solidFill>
                  <a:srgbClr val="000000"/>
                </a:solidFill>
              </a:rPr>
              <a:t>В</a:t>
            </a: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5940425" y="206057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S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4787900" y="35004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E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8483" name="Text Box 51"/>
          <p:cNvSpPr txBox="1">
            <a:spLocks noChangeArrowheads="1"/>
          </p:cNvSpPr>
          <p:nvPr/>
        </p:nvSpPr>
        <p:spPr bwMode="auto">
          <a:xfrm>
            <a:off x="6877050" y="206057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F</a:t>
            </a:r>
            <a:endParaRPr lang="ru-RU" sz="2400" i="1" smtClean="0">
              <a:solidFill>
                <a:srgbClr val="000000"/>
              </a:solidFill>
            </a:endParaRPr>
          </a:p>
        </p:txBody>
      </p:sp>
      <p:sp>
        <p:nvSpPr>
          <p:cNvPr id="18484" name="Text Box 52"/>
          <p:cNvSpPr txBox="1">
            <a:spLocks noChangeArrowheads="1"/>
          </p:cNvSpPr>
          <p:nvPr/>
        </p:nvSpPr>
        <p:spPr bwMode="auto">
          <a:xfrm>
            <a:off x="8243888" y="357346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i="1" smtClean="0">
                <a:solidFill>
                  <a:srgbClr val="000000"/>
                </a:solidFill>
              </a:rPr>
              <a:t>N</a:t>
            </a:r>
            <a:endParaRPr lang="ru-RU" sz="2400" i="1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8108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</p:childTnLst>
        </p:cTn>
      </p:par>
    </p:tnLst>
    <p:bldLst>
      <p:bldP spid="18464" grpId="0" animBg="1"/>
      <p:bldP spid="18464" grpId="1" animBg="1"/>
      <p:bldP spid="18467" grpId="0" animBg="1"/>
      <p:bldP spid="18469" grpId="0" animBg="1"/>
      <p:bldP spid="18470" grpId="0" animBg="1"/>
      <p:bldP spid="18473" grpId="0" animBg="1"/>
      <p:bldP spid="18475" grpId="0" animBg="1"/>
      <p:bldP spid="18476" grpId="0" animBg="1"/>
      <p:bldP spid="18477" grpId="0" animBg="1"/>
      <p:bldP spid="1847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660033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660</TotalTime>
  <Words>140</Words>
  <Application>Microsoft Office PowerPoint</Application>
  <PresentationFormat>Экран 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Оформление по умолчанию</vt:lpstr>
      <vt:lpstr>Слайд 1</vt:lpstr>
      <vt:lpstr>Какая операция переводит первое число во второе?</vt:lpstr>
      <vt:lpstr>Выполните заданные операции.</vt:lpstr>
      <vt:lpstr>507</vt:lpstr>
      <vt:lpstr>Отгадайте имя гостя нашего урока</vt:lpstr>
      <vt:lpstr>Разбей фигуры на группы,  найди точки пересечения фигур.</vt:lpstr>
      <vt:lpstr>Тема урока   </vt:lpstr>
      <vt:lpstr>Задание № 2, с. 7</vt:lpstr>
      <vt:lpstr>Задание № 4, с. 7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Какая операция переводит первое число во второе?</dc:title>
  <dc:creator>пк</dc:creator>
  <cp:lastModifiedBy>лена</cp:lastModifiedBy>
  <cp:revision>35</cp:revision>
  <dcterms:created xsi:type="dcterms:W3CDTF">2013-11-23T17:47:34Z</dcterms:created>
  <dcterms:modified xsi:type="dcterms:W3CDTF">2015-11-25T05:50:58Z</dcterms:modified>
</cp:coreProperties>
</file>