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tags/tag7.xml" ContentType="application/vnd.openxmlformats-officedocument.presentationml.tag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973" r:id="rId2"/>
    <p:sldMasterId id="2147483985" r:id="rId3"/>
    <p:sldMasterId id="2147483997" r:id="rId4"/>
    <p:sldMasterId id="2147484014" r:id="rId5"/>
  </p:sldMasterIdLst>
  <p:notesMasterIdLst>
    <p:notesMasterId r:id="rId27"/>
  </p:notesMasterIdLst>
  <p:sldIdLst>
    <p:sldId id="283" r:id="rId6"/>
    <p:sldId id="261" r:id="rId7"/>
    <p:sldId id="327" r:id="rId8"/>
    <p:sldId id="309" r:id="rId9"/>
    <p:sldId id="286" r:id="rId10"/>
    <p:sldId id="329" r:id="rId11"/>
    <p:sldId id="269" r:id="rId12"/>
    <p:sldId id="328" r:id="rId13"/>
    <p:sldId id="301" r:id="rId14"/>
    <p:sldId id="291" r:id="rId15"/>
    <p:sldId id="287" r:id="rId16"/>
    <p:sldId id="330" r:id="rId17"/>
    <p:sldId id="331" r:id="rId18"/>
    <p:sldId id="306" r:id="rId19"/>
    <p:sldId id="305" r:id="rId20"/>
    <p:sldId id="319" r:id="rId21"/>
    <p:sldId id="302" r:id="rId22"/>
    <p:sldId id="308" r:id="rId23"/>
    <p:sldId id="325" r:id="rId24"/>
    <p:sldId id="268" r:id="rId25"/>
    <p:sldId id="276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Лариса" initials="Л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Rg st="1" end="39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9AD1"/>
    <a:srgbClr val="FFFFCC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442" autoAdjust="0"/>
    <p:restoredTop sz="95250" autoAdjust="0"/>
  </p:normalViewPr>
  <p:slideViewPr>
    <p:cSldViewPr>
      <p:cViewPr varScale="1">
        <p:scale>
          <a:sx n="82" d="100"/>
          <a:sy n="82" d="100"/>
        </p:scale>
        <p:origin x="89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hPercent val="49"/>
      <c:rotY val="360"/>
      <c:depthPercent val="2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5.2752926339021795E-2"/>
          <c:y val="2.8332036436460633E-2"/>
          <c:w val="0.92904290429042902"/>
          <c:h val="0.670270270270270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3366FF"/>
            </a:solidFill>
            <a:ln w="14465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Sheet1!$B$1:$D$1</c:f>
              <c:strCache>
                <c:ptCount val="3"/>
                <c:pt idx="0">
                  <c:v>4 класс 65 обучающихся</c:v>
                </c:pt>
                <c:pt idx="1">
                  <c:v>6 класс 71 обучающихся</c:v>
                </c:pt>
                <c:pt idx="2">
                  <c:v>7 класс 38 обучающихся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15-48CA-B7DE-D0763A2E9E3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FF6600"/>
            </a:solidFill>
            <a:ln w="14465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Sheet1!$B$1:$D$1</c:f>
              <c:strCache>
                <c:ptCount val="3"/>
                <c:pt idx="0">
                  <c:v>4 класс 65 обучающихся</c:v>
                </c:pt>
                <c:pt idx="1">
                  <c:v>6 класс 71 обучающихся</c:v>
                </c:pt>
                <c:pt idx="2">
                  <c:v>7 класс 38 обучающихся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8</c:v>
                </c:pt>
                <c:pt idx="1">
                  <c:v>7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15-48CA-B7DE-D0763A2E9E35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rgbClr val="009999"/>
            </a:solidFill>
            <a:ln w="14465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Sheet1!$B$1:$D$1</c:f>
              <c:strCache>
                <c:ptCount val="3"/>
                <c:pt idx="0">
                  <c:v>4 класс 65 обучающихся</c:v>
                </c:pt>
                <c:pt idx="1">
                  <c:v>6 класс 71 обучающихся</c:v>
                </c:pt>
                <c:pt idx="2">
                  <c:v>7 класс 38 обучающихся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</c:v>
                </c:pt>
                <c:pt idx="1">
                  <c:v>4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E15-48CA-B7DE-D0763A2E9E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cylinder"/>
        <c:axId val="180075136"/>
        <c:axId val="180085120"/>
        <c:axId val="0"/>
      </c:bar3DChart>
      <c:catAx>
        <c:axId val="1800751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low"/>
        <c:crossAx val="180085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0085120"/>
        <c:scaling>
          <c:orientation val="minMax"/>
          <c:max val="3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616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67" b="1" i="0" u="none" strike="noStrike" baseline="0">
                <a:solidFill>
                  <a:srgbClr val="00008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80075136"/>
        <c:crosses val="autoZero"/>
        <c:crossBetween val="between"/>
      </c:valAx>
      <c:spPr>
        <a:solidFill>
          <a:srgbClr val="FFCC99"/>
        </a:solidFill>
        <a:ln w="28930">
          <a:noFill/>
        </a:ln>
      </c:spPr>
    </c:plotArea>
    <c:legend>
      <c:legendPos val="b"/>
      <c:layout>
        <c:manualLayout>
          <c:xMode val="edge"/>
          <c:yMode val="edge"/>
          <c:x val="3.3003300330033004E-3"/>
          <c:y val="0.80270270270270272"/>
          <c:w val="0.97029702970297027"/>
          <c:h val="0.14054054054054055"/>
        </c:manualLayout>
      </c:layout>
      <c:overlay val="0"/>
      <c:spPr>
        <a:noFill/>
        <a:ln w="28930">
          <a:solidFill>
            <a:srgbClr val="0000FF"/>
          </a:solidFill>
          <a:prstDash val="solid"/>
        </a:ln>
      </c:spPr>
      <c:txPr>
        <a:bodyPr/>
        <a:lstStyle/>
        <a:p>
          <a:pPr>
            <a:defRPr sz="1253" b="1" i="0" u="none" strike="noStrike" baseline="0">
              <a:solidFill>
                <a:srgbClr val="00008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C99FF"/>
    </a:solidFill>
    <a:ln>
      <a:noFill/>
    </a:ln>
  </c:spPr>
  <c:txPr>
    <a:bodyPr/>
    <a:lstStyle/>
    <a:p>
      <a:pPr>
        <a:defRPr sz="1822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603947285528003E-2"/>
          <c:y val="0.19505670004920089"/>
          <c:w val="0.92"/>
          <c:h val="0.594242193016758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FF00FF"/>
            </a:solidFill>
            <a:ln w="13905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Sheet1!$B$1:$D$1</c:f>
              <c:strCache>
                <c:ptCount val="3"/>
                <c:pt idx="0">
                  <c:v>5 класс 65 обучающихся</c:v>
                </c:pt>
                <c:pt idx="1">
                  <c:v>7 класс 67 обучающихся</c:v>
                </c:pt>
                <c:pt idx="2">
                  <c:v>8 класс 37 обучающихся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</c:v>
                </c:pt>
                <c:pt idx="1">
                  <c:v>8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69-4D09-BFBA-DF02FA9825E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99CC00"/>
            </a:solidFill>
            <a:ln w="13905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Sheet1!$B$1:$D$1</c:f>
              <c:strCache>
                <c:ptCount val="3"/>
                <c:pt idx="0">
                  <c:v>5 класс 65 обучающихся</c:v>
                </c:pt>
                <c:pt idx="1">
                  <c:v>7 класс 67 обучающихся</c:v>
                </c:pt>
                <c:pt idx="2">
                  <c:v>8 класс 37 обучающихся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8</c:v>
                </c:pt>
                <c:pt idx="1">
                  <c:v>8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69-4D09-BFBA-DF02FA9825E5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rgbClr val="0000FF"/>
            </a:solidFill>
            <a:ln w="13905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Sheet1!$B$1:$D$1</c:f>
              <c:strCache>
                <c:ptCount val="3"/>
                <c:pt idx="0">
                  <c:v>5 класс 65 обучающихся</c:v>
                </c:pt>
                <c:pt idx="1">
                  <c:v>7 класс 67 обучающихся</c:v>
                </c:pt>
                <c:pt idx="2">
                  <c:v>8 класс 37 обучающихся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369-4D09-BFBA-DF02FA9825E5}"/>
            </c:ext>
          </c:extLst>
        </c:ser>
        <c:ser>
          <c:idx val="4"/>
          <c:order val="3"/>
          <c:tx>
            <c:strRef>
              <c:f>Sheet1!$A$6</c:f>
              <c:strCache>
                <c:ptCount val="1"/>
                <c:pt idx="0">
                  <c:v>Подготовит.гр.</c:v>
                </c:pt>
              </c:strCache>
            </c:strRef>
          </c:tx>
          <c:spPr>
            <a:solidFill>
              <a:srgbClr val="993300"/>
            </a:solidFill>
            <a:ln w="13905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Sheet1!$B$1:$D$1</c:f>
              <c:strCache>
                <c:ptCount val="3"/>
                <c:pt idx="0">
                  <c:v>5 класс 65 обучающихся</c:v>
                </c:pt>
                <c:pt idx="1">
                  <c:v>7 класс 67 обучающихся</c:v>
                </c:pt>
                <c:pt idx="2">
                  <c:v>8 класс 37 обучающихся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369-4D09-BFBA-DF02FA9825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80021504"/>
        <c:axId val="180097024"/>
      </c:barChart>
      <c:catAx>
        <c:axId val="1800215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00970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0097024"/>
        <c:scaling>
          <c:orientation val="minMax"/>
          <c:max val="30"/>
        </c:scaling>
        <c:delete val="0"/>
        <c:axPos val="l"/>
        <c:majorGridlines>
          <c:spPr>
            <a:ln w="3476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476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58" b="1" i="0" u="none" strike="noStrike" baseline="0">
                <a:solidFill>
                  <a:srgbClr val="0000FF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80021504"/>
        <c:crosses val="autoZero"/>
        <c:crossBetween val="between"/>
      </c:valAx>
      <c:spPr>
        <a:gradFill rotWithShape="0">
          <a:gsLst>
            <a:gs pos="0">
              <a:srgbClr xmlns:mc="http://schemas.openxmlformats.org/markup-compatibility/2006" xmlns:a14="http://schemas.microsoft.com/office/drawing/2010/main" val="FFFF99" mc:Ignorable="a14" a14:legacySpreadsheetColorIndex="43"/>
            </a:gs>
            <a:gs pos="100000">
              <a:srgbClr xmlns:mc="http://schemas.openxmlformats.org/markup-compatibility/2006" xmlns:a14="http://schemas.microsoft.com/office/drawing/2010/main" val="FFCC99" mc:Ignorable="a14" a14:legacySpreadsheetColorIndex="47"/>
            </a:gs>
          </a:gsLst>
          <a:lin ang="5400000" scaled="1"/>
        </a:gradFill>
        <a:ln w="13905">
          <a:solidFill>
            <a:srgbClr val="008000"/>
          </a:solidFill>
          <a:prstDash val="solid"/>
        </a:ln>
      </c:spPr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1.0434782608695653E-2"/>
          <c:y val="0.85994397759103647"/>
          <c:w val="0.98782608695652174"/>
          <c:h val="0.13445378151260504"/>
        </c:manualLayout>
      </c:layout>
      <c:overlay val="0"/>
      <c:spPr>
        <a:noFill/>
        <a:ln w="3476">
          <a:solidFill>
            <a:srgbClr val="000000"/>
          </a:solidFill>
          <a:prstDash val="solid"/>
        </a:ln>
      </c:spPr>
      <c:txPr>
        <a:bodyPr/>
        <a:lstStyle/>
        <a:p>
          <a:pPr>
            <a:defRPr sz="1057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gradFill rotWithShape="0">
      <a:gsLst>
        <a:gs pos="0">
          <a:srgbClr xmlns:mc="http://schemas.openxmlformats.org/markup-compatibility/2006" xmlns:a14="http://schemas.microsoft.com/office/drawing/2010/main" val="800080" mc:Ignorable="a14" a14:legacySpreadsheetColorIndex="20"/>
        </a:gs>
        <a:gs pos="100000">
          <a:srgbClr xmlns:mc="http://schemas.openxmlformats.org/markup-compatibility/2006" xmlns:a14="http://schemas.microsoft.com/office/drawing/2010/main" val="FF99CC" mc:Ignorable="a14" a14:legacySpreadsheetColorIndex="45"/>
        </a:gs>
      </a:gsLst>
      <a:path path="rect">
        <a:fillToRect r="100000" b="100000"/>
      </a:path>
    </a:gradFill>
    <a:ln>
      <a:noFill/>
    </a:ln>
  </c:spPr>
  <c:txPr>
    <a:bodyPr/>
    <a:lstStyle/>
    <a:p>
      <a:pPr>
        <a:defRPr sz="1697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4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660377358490566"/>
          <c:y val="0.27831715210355989"/>
          <c:w val="0.46603773584905661"/>
          <c:h val="0.31715210355987056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BBE0E3"/>
            </a:solidFill>
            <a:ln w="8885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FF0000"/>
              </a:solidFill>
              <a:ln w="8885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EB72-440E-A847-2C521D0F36F0}"/>
              </c:ext>
            </c:extLst>
          </c:dPt>
          <c:dPt>
            <c:idx val="1"/>
            <c:bubble3D val="0"/>
            <c:spPr>
              <a:solidFill>
                <a:srgbClr val="008000"/>
              </a:solidFill>
              <a:ln w="8885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EB72-440E-A847-2C521D0F36F0}"/>
              </c:ext>
            </c:extLst>
          </c:dPt>
          <c:dPt>
            <c:idx val="2"/>
            <c:bubble3D val="0"/>
            <c:spPr>
              <a:solidFill>
                <a:srgbClr val="009999"/>
              </a:solidFill>
              <a:ln w="8885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EB72-440E-A847-2C521D0F36F0}"/>
              </c:ext>
            </c:extLst>
          </c:dPt>
          <c:dPt>
            <c:idx val="3"/>
            <c:bubble3D val="0"/>
            <c:spPr>
              <a:solidFill>
                <a:srgbClr val="99CC00"/>
              </a:solidFill>
              <a:ln w="8885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EB72-440E-A847-2C521D0F36F0}"/>
              </c:ext>
            </c:extLst>
          </c:dPt>
          <c:dLbls>
            <c:spPr>
              <a:noFill/>
              <a:ln w="17770">
                <a:noFill/>
              </a:ln>
            </c:spPr>
            <c:txPr>
              <a:bodyPr/>
              <a:lstStyle/>
              <a:p>
                <a:pPr>
                  <a:defRPr sz="979" b="1" i="0" u="none" strike="noStrike" baseline="0">
                    <a:solidFill>
                      <a:srgbClr val="00008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I </c:v>
                </c:pt>
                <c:pt idx="1">
                  <c:v>II </c:v>
                </c:pt>
                <c:pt idx="2">
                  <c:v>III </c:v>
                </c:pt>
                <c:pt idx="3">
                  <c:v>IV 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28</c:v>
                </c:pt>
                <c:pt idx="1">
                  <c:v>52</c:v>
                </c:pt>
                <c:pt idx="2">
                  <c:v>18.8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B72-440E-A847-2C521D0F36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7770">
          <a:noFill/>
        </a:ln>
      </c:spPr>
    </c:plotArea>
    <c:legend>
      <c:legendPos val="r"/>
      <c:layout>
        <c:manualLayout>
          <c:xMode val="edge"/>
          <c:yMode val="edge"/>
          <c:x val="0.21509433962264152"/>
          <c:y val="0.66343042071197411"/>
          <c:w val="0.5811320754716981"/>
          <c:h val="0.14563106796116504"/>
        </c:manualLayout>
      </c:layout>
      <c:overlay val="0"/>
      <c:spPr>
        <a:noFill/>
        <a:ln w="17770">
          <a:solidFill>
            <a:srgbClr val="0000FF"/>
          </a:solidFill>
          <a:prstDash val="solid"/>
        </a:ln>
      </c:spPr>
      <c:txPr>
        <a:bodyPr/>
        <a:lstStyle/>
        <a:p>
          <a:pPr>
            <a:defRPr sz="770" b="1" i="0" u="none" strike="noStrike" baseline="0">
              <a:solidFill>
                <a:srgbClr val="00008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927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019417475728162E-2"/>
          <c:y val="0.18325791855203619"/>
          <c:w val="0.75728155339805825"/>
          <c:h val="0.35067873303167418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BBE0E3"/>
            </a:solidFill>
            <a:ln w="5732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gradFill rotWithShape="0">
                <a:gsLst>
                  <a:gs pos="0">
                    <a:srgbClr xmlns:mc="http://schemas.openxmlformats.org/markup-compatibility/2006" xmlns:a14="http://schemas.microsoft.com/office/drawing/2010/main" val="CC99FF" mc:Ignorable="a14" a14:legacySpreadsheetColorIndex="46"/>
                  </a:gs>
                  <a:gs pos="100000">
                    <a:srgbClr xmlns:mc="http://schemas.openxmlformats.org/markup-compatibility/2006" xmlns:a14="http://schemas.microsoft.com/office/drawing/2010/main" val="FF99CC" mc:Ignorable="a14" a14:legacySpreadsheetColorIndex="45"/>
                  </a:gs>
                </a:gsLst>
                <a:path path="rect">
                  <a:fillToRect r="100000" b="100000"/>
                </a:path>
              </a:gradFill>
              <a:ln w="5732">
                <a:solidFill>
                  <a:srgbClr val="CC99FF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0D8A-44F5-BDEE-1BE9973F3A0E}"/>
              </c:ext>
            </c:extLst>
          </c:dPt>
          <c:dPt>
            <c:idx val="1"/>
            <c:bubble3D val="0"/>
            <c:spPr>
              <a:solidFill>
                <a:srgbClr val="333399"/>
              </a:solidFill>
              <a:ln w="5732">
                <a:solidFill>
                  <a:srgbClr val="0000FF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0D8A-44F5-BDEE-1BE9973F3A0E}"/>
              </c:ext>
            </c:extLst>
          </c:dPt>
          <c:dPt>
            <c:idx val="2"/>
            <c:bubble3D val="0"/>
            <c:spPr>
              <a:solidFill>
                <a:srgbClr val="009999"/>
              </a:solidFill>
              <a:ln w="5732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0D8A-44F5-BDEE-1BE9973F3A0E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 w="5732">
                <a:solidFill>
                  <a:srgbClr val="FF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0D8A-44F5-BDEE-1BE9973F3A0E}"/>
              </c:ext>
            </c:extLst>
          </c:dPt>
          <c:dPt>
            <c:idx val="4"/>
            <c:bubble3D val="0"/>
            <c:spPr>
              <a:gradFill rotWithShape="0">
                <a:gsLst>
                  <a:gs pos="0">
                    <a:srgbClr xmlns:mc="http://schemas.openxmlformats.org/markup-compatibility/2006" xmlns:a14="http://schemas.microsoft.com/office/drawing/2010/main" val="008000" mc:Ignorable="a14" a14:legacySpreadsheetColorIndex="17"/>
                  </a:gs>
                  <a:gs pos="100000">
                    <a:srgbClr xmlns:mc="http://schemas.openxmlformats.org/markup-compatibility/2006" xmlns:a14="http://schemas.microsoft.com/office/drawing/2010/main" val="FFFF00" mc:Ignorable="a14" a14:legacySpreadsheetColorIndex="13"/>
                  </a:gs>
                </a:gsLst>
                <a:path path="rect">
                  <a:fillToRect r="100000" b="100000"/>
                </a:path>
              </a:gradFill>
              <a:ln w="5732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9-0D8A-44F5-BDEE-1BE9973F3A0E}"/>
              </c:ext>
            </c:extLst>
          </c:dPt>
          <c:dLbls>
            <c:spPr>
              <a:noFill/>
              <a:ln w="11464">
                <a:noFill/>
              </a:ln>
            </c:spPr>
            <c:txPr>
              <a:bodyPr/>
              <a:lstStyle/>
              <a:p>
                <a:pPr>
                  <a:defRPr sz="722" b="1" i="0" u="none" strike="noStrike" baseline="0">
                    <a:solidFill>
                      <a:srgbClr val="00008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Гармоническое </c:v>
                </c:pt>
                <c:pt idx="1">
                  <c:v>Высокий рост </c:v>
                </c:pt>
                <c:pt idx="2">
                  <c:v>Низкий рост </c:v>
                </c:pt>
                <c:pt idx="3">
                  <c:v>Дефицит массы  </c:v>
                </c:pt>
                <c:pt idx="4">
                  <c:v>Избыток массы  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77.8</c:v>
                </c:pt>
                <c:pt idx="1">
                  <c:v>8</c:v>
                </c:pt>
                <c:pt idx="2">
                  <c:v>2.5</c:v>
                </c:pt>
                <c:pt idx="3">
                  <c:v>1.3</c:v>
                </c:pt>
                <c:pt idx="4">
                  <c:v>10.4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D8A-44F5-BDEE-1BE9973F3A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1464">
          <a:noFill/>
        </a:ln>
      </c:spPr>
    </c:plotArea>
    <c:legend>
      <c:legendPos val="b"/>
      <c:layout>
        <c:manualLayout>
          <c:xMode val="edge"/>
          <c:yMode val="edge"/>
          <c:x val="0"/>
          <c:y val="0.61764705882352944"/>
          <c:w val="0.98058252427184467"/>
          <c:h val="0.14027149321266968"/>
        </c:manualLayout>
      </c:layout>
      <c:overlay val="0"/>
      <c:spPr>
        <a:noFill/>
        <a:ln w="11464">
          <a:solidFill>
            <a:srgbClr val="FF0000"/>
          </a:solidFill>
          <a:prstDash val="solid"/>
        </a:ln>
      </c:spPr>
      <c:txPr>
        <a:bodyPr/>
        <a:lstStyle/>
        <a:p>
          <a:pPr>
            <a:defRPr sz="496" b="1" i="0" u="none" strike="noStrike" baseline="0">
              <a:solidFill>
                <a:srgbClr val="993366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016949152542375E-2"/>
          <c:y val="0.22379603399433429"/>
          <c:w val="0.58305084745762714"/>
          <c:h val="0.3852691218130311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BBE0E3"/>
            </a:solidFill>
            <a:ln w="10496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3366FF"/>
              </a:solidFill>
              <a:ln w="10496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02E6-4D24-8314-304749A0D171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10496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02E6-4D24-8314-304749A0D171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 w="10496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02E6-4D24-8314-304749A0D171}"/>
              </c:ext>
            </c:extLst>
          </c:dPt>
          <c:dPt>
            <c:idx val="3"/>
            <c:bubble3D val="0"/>
            <c:spPr>
              <a:solidFill>
                <a:srgbClr val="99CC00"/>
              </a:solidFill>
              <a:ln w="10496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7-02E6-4D24-8314-304749A0D171}"/>
              </c:ext>
            </c:extLst>
          </c:dPt>
          <c:dLbls>
            <c:dLbl>
              <c:idx val="0"/>
              <c:layout>
                <c:manualLayout>
                  <c:x val="0.11089556846463287"/>
                  <c:y val="-3.0871577404829416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E6-4D24-8314-304749A0D171}"/>
                </c:ext>
              </c:extLst>
            </c:dLbl>
            <c:dLbl>
              <c:idx val="1"/>
              <c:layout>
                <c:manualLayout>
                  <c:x val="8.0213290646361686E-3"/>
                  <c:y val="-9.816685746685942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2E6-4D24-8314-304749A0D171}"/>
                </c:ext>
              </c:extLst>
            </c:dLbl>
            <c:dLbl>
              <c:idx val="2"/>
              <c:layout>
                <c:manualLayout>
                  <c:x val="-2.1243552590476399E-2"/>
                  <c:y val="-3.578236936320089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2E6-4D24-8314-304749A0D171}"/>
                </c:ext>
              </c:extLst>
            </c:dLbl>
            <c:dLbl>
              <c:idx val="3"/>
              <c:layout>
                <c:manualLayout>
                  <c:x val="2.9901688462345061E-2"/>
                  <c:y val="-9.961519693982326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2E6-4D24-8314-304749A0D171}"/>
                </c:ext>
              </c:extLst>
            </c:dLbl>
            <c:spPr>
              <a:noFill/>
              <a:ln w="20992">
                <a:noFill/>
              </a:ln>
            </c:spPr>
            <c:txPr>
              <a:bodyPr/>
              <a:lstStyle/>
              <a:p>
                <a:pPr>
                  <a:defRPr sz="1322" b="1" i="0" u="none" strike="noStrike" baseline="0">
                    <a:solidFill>
                      <a:srgbClr val="00008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Основная </c:v>
                </c:pt>
                <c:pt idx="1">
                  <c:v>Подготовительная </c:v>
                </c:pt>
                <c:pt idx="2">
                  <c:v>Специальная </c:v>
                </c:pt>
                <c:pt idx="3">
                  <c:v>Освобождённые 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83.3</c:v>
                </c:pt>
                <c:pt idx="1">
                  <c:v>9.1999999999999993</c:v>
                </c:pt>
                <c:pt idx="2">
                  <c:v>6.4</c:v>
                </c:pt>
                <c:pt idx="3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2E6-4D24-8314-304749A0D17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0992">
          <a:noFill/>
        </a:ln>
      </c:spPr>
    </c:plotArea>
    <c:legend>
      <c:legendPos val="r"/>
      <c:layout>
        <c:manualLayout>
          <c:xMode val="edge"/>
          <c:yMode val="edge"/>
          <c:x val="0.12542372881355932"/>
          <c:y val="0.66572237960339942"/>
          <c:w val="0.55084745762711862"/>
          <c:h val="0.19546742209631729"/>
        </c:manualLayout>
      </c:layout>
      <c:overlay val="0"/>
      <c:spPr>
        <a:noFill/>
        <a:ln w="10496">
          <a:solidFill>
            <a:srgbClr val="993366"/>
          </a:solidFill>
          <a:prstDash val="solid"/>
        </a:ln>
      </c:spPr>
      <c:txPr>
        <a:bodyPr/>
        <a:lstStyle/>
        <a:p>
          <a:pPr>
            <a:defRPr sz="909" b="1" i="0" u="none" strike="noStrike" baseline="0">
              <a:solidFill>
                <a:srgbClr val="0000FF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260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8734939759036146E-2"/>
          <c:y val="0.30086580086580089"/>
          <c:w val="0.59036144578313254"/>
          <c:h val="0.40476190476190477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BBE0E3"/>
            </a:solidFill>
            <a:ln w="7323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FF0000"/>
              </a:solidFill>
              <a:ln w="732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32CD-4386-9F38-68F33A96E9DF}"/>
              </c:ext>
            </c:extLst>
          </c:dPt>
          <c:dPt>
            <c:idx val="1"/>
            <c:bubble3D val="0"/>
            <c:spPr>
              <a:solidFill>
                <a:srgbClr val="00FF00"/>
              </a:solidFill>
              <a:ln w="732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32CD-4386-9F38-68F33A96E9DF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 w="7323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5-32CD-4386-9F38-68F33A96E9DF}"/>
              </c:ext>
            </c:extLst>
          </c:dPt>
          <c:cat>
            <c:strRef>
              <c:f>Sheet1!$B$1:$D$1</c:f>
              <c:strCache>
                <c:ptCount val="3"/>
                <c:pt idx="0">
                  <c:v>Длительно болеющие </c:v>
                </c:pt>
                <c:pt idx="1">
                  <c:v>Нуждающиеся в оздоровительных мериприятиях</c:v>
                </c:pt>
                <c:pt idx="2">
                  <c:v>Здоровые 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40</c:v>
                </c:pt>
                <c:pt idx="1">
                  <c:v>53</c:v>
                </c:pt>
                <c:pt idx="2">
                  <c:v>42.5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2CD-4386-9F38-68F33A96E9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4646">
          <a:noFill/>
        </a:ln>
      </c:spPr>
    </c:plotArea>
    <c:legend>
      <c:legendPos val="r"/>
      <c:layout>
        <c:manualLayout>
          <c:xMode val="edge"/>
          <c:yMode val="edge"/>
          <c:x val="0"/>
          <c:y val="0.73593085237718037"/>
          <c:w val="0.85692771084337349"/>
          <c:h val="0.19913419913419914"/>
        </c:manualLayout>
      </c:layout>
      <c:overlay val="0"/>
      <c:spPr>
        <a:noFill/>
        <a:ln w="7323">
          <a:solidFill>
            <a:srgbClr val="FF0000"/>
          </a:solidFill>
          <a:prstDash val="solid"/>
        </a:ln>
      </c:spPr>
      <c:txPr>
        <a:bodyPr/>
        <a:lstStyle/>
        <a:p>
          <a:pPr>
            <a:defRPr sz="741" b="1" i="0" u="none" strike="noStrike" baseline="0">
              <a:solidFill>
                <a:srgbClr val="00008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505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0.70356</cdr:y>
    </cdr:from>
    <cdr:to>
      <cdr:x>1</cdr:x>
      <cdr:y>0.77519</cdr:y>
    </cdr:to>
    <cdr:sp macro="" textlink="">
      <cdr:nvSpPr>
        <cdr:cNvPr id="2" name="WordArt 130"/>
        <cdr:cNvSpPr>
          <a:spLocks xmlns:a="http://schemas.openxmlformats.org/drawingml/2006/main" noChangeArrowheads="1" noChangeShapeType="1" noTextEdit="1"/>
        </cdr:cNvSpPr>
      </cdr:nvSpPr>
      <cdr:spPr bwMode="auto">
        <a:xfrm xmlns:a="http://schemas.openxmlformats.org/drawingml/2006/main" flipV="1">
          <a:off x="0" y="2829097"/>
          <a:ext cx="7459662" cy="288031"/>
        </a:xfrm>
        <a:prstGeom xmlns:a="http://schemas.openxmlformats.org/drawingml/2006/main" prst="rect">
          <a:avLst/>
        </a:prstGeom>
        <a:extLst xmlns:a="http://schemas.openxmlformats.org/drawingml/2006/main"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cdr:spPr>
      <cdr:txBody>
        <a:bodyPr xmlns:a="http://schemas.openxmlformats.org/drawingml/2006/main" wrap="none" numCol="1" fromWordArt="1">
          <a:prstTxWarp prst="textPlain">
            <a:avLst>
              <a:gd name="adj" fmla="val 45135"/>
            </a:avLst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9pPr>
        </a:lstStyle>
        <a:p xmlns:a="http://schemas.openxmlformats.org/drawingml/2006/main">
          <a:endParaRPr lang="ru-RU" sz="2400" kern="10" dirty="0">
            <a:solidFill>
              <a:srgbClr val="8B1DEE"/>
            </a:solidFill>
            <a:latin typeface="Impact"/>
          </a:endParaRPr>
        </a:p>
      </cdr:txBody>
    </cdr:sp>
  </cdr:relSizeAnchor>
  <cdr:relSizeAnchor xmlns:cdr="http://schemas.openxmlformats.org/drawingml/2006/chartDrawing">
    <cdr:from>
      <cdr:x>0</cdr:x>
      <cdr:y>0.50658</cdr:y>
    </cdr:from>
    <cdr:to>
      <cdr:x>1</cdr:x>
      <cdr:y>0.86408</cdr:y>
    </cdr:to>
    <cdr:sp macro="" textlink="">
      <cdr:nvSpPr>
        <cdr:cNvPr id="3" name="WordArt 130"/>
        <cdr:cNvSpPr>
          <a:spLocks xmlns:a="http://schemas.openxmlformats.org/drawingml/2006/main" noChangeArrowheads="1" noChangeShapeType="1" noTextEdit="1"/>
        </cdr:cNvSpPr>
      </cdr:nvSpPr>
      <cdr:spPr bwMode="auto">
        <a:xfrm xmlns:a="http://schemas.openxmlformats.org/drawingml/2006/main" flipV="1">
          <a:off x="0" y="2037010"/>
          <a:ext cx="7459662" cy="1437555"/>
        </a:xfrm>
        <a:prstGeom xmlns:a="http://schemas.openxmlformats.org/drawingml/2006/main" prst="rect">
          <a:avLst/>
        </a:prstGeom>
        <a:extLst xmlns:a="http://schemas.openxmlformats.org/drawingml/2006/main"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round/>
              <a:headEnd/>
              <a:tailEnd/>
            </a14:hiddenLine>
          </a:ext>
        </a:extLst>
      </cdr:spPr>
      <cdr:txBody>
        <a:bodyPr xmlns:a="http://schemas.openxmlformats.org/drawingml/2006/main" wrap="none" numCol="1" fromWordArt="1">
          <a:prstTxWarp prst="textPlain">
            <a:avLst>
              <a:gd name="adj" fmla="val 50389"/>
            </a:avLst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9pPr>
        </a:lstStyle>
        <a:p xmlns:a="http://schemas.openxmlformats.org/drawingml/2006/main">
          <a:endParaRPr lang="ru-RU" sz="2000" kern="10" dirty="0">
            <a:solidFill>
              <a:srgbClr val="8B1DEE"/>
            </a:solidFill>
            <a:effectLst>
              <a:outerShdw blurRad="41275" dist="20320" dir="1799969" algn="tl" rotWithShape="0">
                <a:srgbClr val="000000">
                  <a:alpha val="39998"/>
                </a:srgbClr>
              </a:outerShdw>
            </a:effectLst>
            <a:latin typeface="Impact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0.09059</cdr:y>
    </cdr:from>
    <cdr:to>
      <cdr:x>1</cdr:x>
      <cdr:y>0.53058</cdr:y>
    </cdr:to>
    <cdr:sp macro="" textlink="">
      <cdr:nvSpPr>
        <cdr:cNvPr id="5" name="WordArt 0"/>
        <cdr:cNvSpPr>
          <a:spLocks xmlns:a="http://schemas.openxmlformats.org/drawingml/2006/main" noChangeArrowheads="1" noChangeShapeType="1" noTextEdit="1"/>
        </cdr:cNvSpPr>
      </cdr:nvSpPr>
      <cdr:spPr bwMode="auto">
        <a:xfrm xmlns:a="http://schemas.openxmlformats.org/drawingml/2006/main">
          <a:off x="0" y="311449"/>
          <a:ext cx="7172325" cy="15125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numCol="1" fromWordArt="1">
          <a:prstTxWarp prst="textPlain">
            <a:avLst>
              <a:gd name="adj" fmla="val 50000"/>
            </a:avLst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2400" b="1" kern="10" dirty="0">
            <a:ln w="12700">
              <a:solidFill>
                <a:srgbClr val="0D0D0D"/>
              </a:solidFill>
              <a:round/>
              <a:headEnd/>
              <a:tailEnd/>
            </a:ln>
            <a:solidFill>
              <a:srgbClr val="8B1DEE"/>
            </a:solidFill>
            <a:effectLst>
              <a:outerShdw blurRad="41275" dist="20320" dir="1799969" algn="tl" rotWithShape="0">
                <a:srgbClr val="000000">
                  <a:alpha val="39998"/>
                </a:srgbClr>
              </a:outerShdw>
            </a:effectLst>
            <a:latin typeface="Impact"/>
          </a:endParaRPr>
        </a:p>
      </cdr:txBody>
    </cdr:sp>
  </cdr:relSizeAnchor>
  <cdr:relSizeAnchor xmlns:cdr="http://schemas.openxmlformats.org/drawingml/2006/chartDrawing">
    <cdr:from>
      <cdr:x>0</cdr:x>
      <cdr:y>0.09059</cdr:y>
    </cdr:from>
    <cdr:to>
      <cdr:x>1</cdr:x>
      <cdr:y>0.53058</cdr:y>
    </cdr:to>
    <cdr:sp macro="" textlink="">
      <cdr:nvSpPr>
        <cdr:cNvPr id="6" name="WordArt 0"/>
        <cdr:cNvSpPr>
          <a:spLocks xmlns:a="http://schemas.openxmlformats.org/drawingml/2006/main" noChangeArrowheads="1" noChangeShapeType="1" noTextEdit="1"/>
        </cdr:cNvSpPr>
      </cdr:nvSpPr>
      <cdr:spPr bwMode="auto">
        <a:xfrm xmlns:a="http://schemas.openxmlformats.org/drawingml/2006/main">
          <a:off x="0" y="311449"/>
          <a:ext cx="7172325" cy="15125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numCol="1" fromWordArt="1">
          <a:prstTxWarp prst="textPlain">
            <a:avLst>
              <a:gd name="adj" fmla="val 50000"/>
            </a:avLst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2400" b="1" kern="10" dirty="0">
            <a:ln w="12700">
              <a:solidFill>
                <a:srgbClr val="0D0D0D"/>
              </a:solidFill>
              <a:round/>
              <a:headEnd/>
              <a:tailEnd/>
            </a:ln>
            <a:solidFill>
              <a:srgbClr val="8B1DEE"/>
            </a:solidFill>
            <a:effectLst>
              <a:outerShdw blurRad="41275" dist="20320" dir="1799969" algn="tl" rotWithShape="0">
                <a:srgbClr val="000000">
                  <a:alpha val="39998"/>
                </a:srgbClr>
              </a:outerShdw>
            </a:effectLst>
            <a:latin typeface="Impact"/>
          </a:endParaRPr>
        </a:p>
      </cdr:txBody>
    </cdr:sp>
  </cdr:relSizeAnchor>
  <cdr:relSizeAnchor xmlns:cdr="http://schemas.openxmlformats.org/drawingml/2006/chartDrawing">
    <cdr:from>
      <cdr:x>0</cdr:x>
      <cdr:y>0.69121</cdr:y>
    </cdr:from>
    <cdr:to>
      <cdr:x>1</cdr:x>
      <cdr:y>0.85878</cdr:y>
    </cdr:to>
    <cdr:sp macro="" textlink="">
      <cdr:nvSpPr>
        <cdr:cNvPr id="8" name="WordArt 0"/>
        <cdr:cNvSpPr>
          <a:spLocks xmlns:a="http://schemas.openxmlformats.org/drawingml/2006/main" noChangeArrowheads="1" noChangeShapeType="1" noTextEdit="1"/>
        </cdr:cNvSpPr>
      </cdr:nvSpPr>
      <cdr:spPr bwMode="auto">
        <a:xfrm xmlns:a="http://schemas.openxmlformats.org/drawingml/2006/main">
          <a:off x="0" y="2376264"/>
          <a:ext cx="7172325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numCol="1" fromWordArt="1">
          <a:prstTxWarp prst="textPlain">
            <a:avLst>
              <a:gd name="adj" fmla="val 50000"/>
            </a:avLst>
          </a:prstTxWarp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pitchFamily="34" charset="0"/>
              <a:ea typeface="+mn-ea"/>
              <a:cs typeface="+mn-cs"/>
            </a:defRPr>
          </a:lvl9pPr>
        </a:lstStyle>
        <a:p xmlns:a="http://schemas.openxmlformats.org/drawingml/2006/main">
          <a:endParaRPr lang="ru-RU" sz="2400" kern="10" dirty="0">
            <a:ln w="12700">
              <a:solidFill>
                <a:srgbClr val="0D0D0D"/>
              </a:solidFill>
              <a:round/>
              <a:headEnd/>
              <a:tailEnd/>
            </a:ln>
            <a:solidFill>
              <a:srgbClr val="8B1DEE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2B5F4B7-1B66-400C-8893-F01E5DF71577}" type="datetimeFigureOut">
              <a:rPr lang="ru-RU"/>
              <a:pPr>
                <a:defRPr/>
              </a:pPr>
              <a:t>17.09.2022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4FF2254-7B6C-4B8C-B328-B248ADEEB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53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BCEBCE7-AD27-44BF-B1E1-7189739214FB}" type="slidenum">
              <a:rPr lang="ru-RU" smtClean="0"/>
              <a:pPr eaLnBrk="1" hangingPunct="1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>
            <a:extLst>
              <a:ext uri="{FF2B5EF4-FFF2-40B4-BE49-F238E27FC236}">
                <a16:creationId xmlns:a16="http://schemas.microsoft.com/office/drawing/2014/main" id="{236AEA36-7140-52FE-26D4-DC23CDED3F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Заметки 2">
            <a:extLst>
              <a:ext uri="{FF2B5EF4-FFF2-40B4-BE49-F238E27FC236}">
                <a16:creationId xmlns:a16="http://schemas.microsoft.com/office/drawing/2014/main" id="{3219B7E8-9D58-C0F7-23FD-73DF1E96C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44036" name="Номер слайда 3">
            <a:extLst>
              <a:ext uri="{FF2B5EF4-FFF2-40B4-BE49-F238E27FC236}">
                <a16:creationId xmlns:a16="http://schemas.microsoft.com/office/drawing/2014/main" id="{188CCB36-3FE6-596A-3D77-C4776619AD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BBD312-5059-405D-8CBD-E5DA41EAB8E6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69EEFF-0175-4BEF-BE85-CD84B55B70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9110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EA021-0230-4847-905B-E95D99C9B5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032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987F4-A8B6-4F85-9D13-D63B10F81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202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6B445-23AA-4DA0-94CB-2A7C53162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905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762000" y="1905000"/>
            <a:ext cx="7696200" cy="4038600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F4F45-8384-4AB7-A67F-40A5732CE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639279"/>
      </p:ext>
    </p:extLst>
  </p:cSld>
  <p:clrMapOvr>
    <a:masterClrMapping/>
  </p:clrMapOvr>
  <p:transition advTm="10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3D369-45B2-43FA-A6F4-85A5411E1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435445"/>
      </p:ext>
    </p:extLst>
  </p:cSld>
  <p:clrMapOvr>
    <a:masterClrMapping/>
  </p:clrMapOvr>
  <p:transition advTm="10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762000" y="1905000"/>
            <a:ext cx="7696200" cy="40386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9F78F-F6FF-4DAD-A06F-8553663E8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968678"/>
      </p:ext>
    </p:extLst>
  </p:cSld>
  <p:clrMapOvr>
    <a:masterClrMapping/>
  </p:clrMapOvr>
  <p:transition advTm="10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752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567311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475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821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22375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29C2-6515-4D67-9A58-1A620BEBC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9595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379485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274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9329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2457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87207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64416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>
            <a:extLst>
              <a:ext uri="{FF2B5EF4-FFF2-40B4-BE49-F238E27FC236}">
                <a16:creationId xmlns:a16="http://schemas.microsoft.com/office/drawing/2014/main" id="{A321E3BF-036B-B592-BA5E-55097B7870D6}"/>
              </a:ext>
            </a:extLst>
          </p:cNvPr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>
            <a:extLst>
              <a:ext uri="{FF2B5EF4-FFF2-40B4-BE49-F238E27FC236}">
                <a16:creationId xmlns:a16="http://schemas.microsoft.com/office/drawing/2014/main" id="{FA57F5D1-0F63-3016-BB31-FE695707F0D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818B06AB-3284-48CF-9447-FF6BF710CB9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325C1CFD-C03A-7366-1962-64F97DE5F42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>
              <a:extLst>
                <a:ext uri="{FF2B5EF4-FFF2-40B4-BE49-F238E27FC236}">
                  <a16:creationId xmlns:a16="http://schemas.microsoft.com/office/drawing/2014/main" id="{B4FA610A-7947-72D9-C0EB-6F728C4FD11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33A5AAB6-0FC1-1222-4E96-83169B967163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>
              <a:extLst>
                <a:ext uri="{FF2B5EF4-FFF2-40B4-BE49-F238E27FC236}">
                  <a16:creationId xmlns:a16="http://schemas.microsoft.com/office/drawing/2014/main" id="{C15C3B44-6910-EEAB-08BF-231C0B36A10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AD9FEC0-7E1D-F7F6-219F-CD9A42DEF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8F21289-1F37-FD34-6BCC-56C72176F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99ED3CE-C9E6-37B9-3BE2-7E2A33FFD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DB3904-37DC-440E-BF6F-053263EEB6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73995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30CFD4-01A3-45C4-13B5-BA7DF1318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9992066-8301-C5A6-29DC-3F6E584BF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67B499F-468C-3914-4F88-9B582B77F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2DA7C4-6DC6-42E9-853D-B8DA75B597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900890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>
            <a:extLst>
              <a:ext uri="{FF2B5EF4-FFF2-40B4-BE49-F238E27FC236}">
                <a16:creationId xmlns:a16="http://schemas.microsoft.com/office/drawing/2014/main" id="{08A70082-57E8-738B-816B-7D64671C9C08}"/>
              </a:ext>
            </a:extLst>
          </p:cNvPr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A75EC4A1-A5F9-AFB5-E32F-194322D7F3AB}"/>
              </a:ext>
            </a:extLst>
          </p:cNvPr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64AEDF64-A063-BE35-FAF0-C2B500EDD41D}"/>
              </a:ext>
            </a:extLst>
          </p:cNvPr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>
            <a:extLst>
              <a:ext uri="{FF2B5EF4-FFF2-40B4-BE49-F238E27FC236}">
                <a16:creationId xmlns:a16="http://schemas.microsoft.com/office/drawing/2014/main" id="{9C877849-A671-E75F-2386-08E6FFCBA2A4}"/>
              </a:ext>
            </a:extLst>
          </p:cNvPr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3C5C5B10-1460-4EB1-59E9-562B94503837}"/>
              </a:ext>
            </a:extLst>
          </p:cNvPr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>
            <a:extLst>
              <a:ext uri="{FF2B5EF4-FFF2-40B4-BE49-F238E27FC236}">
                <a16:creationId xmlns:a16="http://schemas.microsoft.com/office/drawing/2014/main" id="{C87EDF98-0480-6C68-8519-DA4F104B02A5}"/>
              </a:ext>
            </a:extLst>
          </p:cNvPr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70563E9-EA9B-B877-E108-7E90815BE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49B7C4BF-2735-B393-C467-42B3F24D4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B652414E-1769-D420-3C4D-56A203399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81FDD-4B83-48D6-9622-7C9E24619F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00238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3" name="Date Placeholder 4">
            <a:extLst>
              <a:ext uri="{FF2B5EF4-FFF2-40B4-BE49-F238E27FC236}">
                <a16:creationId xmlns:a16="http://schemas.microsoft.com/office/drawing/2014/main" id="{30FE51E3-F537-408F-2F8E-63DD3D1DDBB1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F4DE998F-40ED-3E88-B2F3-8D05CE2C79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D5BAFE13-6278-2323-129F-A3DFE1EA9E5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CDBAF1AF-8907-40C2-8D63-95AC90E6095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3908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A34B7-B73F-4F28-9A80-A1E2FF84A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7579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5A794D-02C4-E706-DBF5-E73C77F56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D2443A-A3F1-C17A-9C5C-026D4A75B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B33C79-59A0-C279-FB9B-99D172E70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72546-F487-4C76-82B6-B254C76DCAD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82229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74EECB-4726-5417-E4A6-505FB02B9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310521-FBD9-01CD-8C45-B61C6E0CA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7DFB1-34FB-AC49-25DF-763154A49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D074B1-D342-4277-B766-C48FE4E7DC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72192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>
            <a:extLst>
              <a:ext uri="{FF2B5EF4-FFF2-40B4-BE49-F238E27FC236}">
                <a16:creationId xmlns:a16="http://schemas.microsoft.com/office/drawing/2014/main" id="{2837510C-8C7D-F349-1BEF-48FBCE528739}"/>
              </a:ext>
            </a:extLst>
          </p:cNvPr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>
            <a:extLst>
              <a:ext uri="{FF2B5EF4-FFF2-40B4-BE49-F238E27FC236}">
                <a16:creationId xmlns:a16="http://schemas.microsoft.com/office/drawing/2014/main" id="{D88F4A15-56D8-7902-D4BD-A062562E4BE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>
              <a:extLst>
                <a:ext uri="{FF2B5EF4-FFF2-40B4-BE49-F238E27FC236}">
                  <a16:creationId xmlns:a16="http://schemas.microsoft.com/office/drawing/2014/main" id="{416CADDB-0218-511D-071C-34771E5DB68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>
              <a:extLst>
                <a:ext uri="{FF2B5EF4-FFF2-40B4-BE49-F238E27FC236}">
                  <a16:creationId xmlns:a16="http://schemas.microsoft.com/office/drawing/2014/main" id="{727E7BEC-7B30-BEE6-B0ED-BF144E372F0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E6E06F03-042A-24EF-37E3-702178C6D49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>
              <a:extLst>
                <a:ext uri="{FF2B5EF4-FFF2-40B4-BE49-F238E27FC236}">
                  <a16:creationId xmlns:a16="http://schemas.microsoft.com/office/drawing/2014/main" id="{FB539304-4AFF-5BA3-C289-3A295D2CAB9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>
              <a:extLst>
                <a:ext uri="{FF2B5EF4-FFF2-40B4-BE49-F238E27FC236}">
                  <a16:creationId xmlns:a16="http://schemas.microsoft.com/office/drawing/2014/main" id="{A3C7DB22-1EFB-2E0C-8E29-8B05A7D88088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>
            <a:extLst>
              <a:ext uri="{FF2B5EF4-FFF2-40B4-BE49-F238E27FC236}">
                <a16:creationId xmlns:a16="http://schemas.microsoft.com/office/drawing/2014/main" id="{9774A3EE-B33E-0E3D-A8DC-58C441EF3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00177BD-DF3C-CE08-3991-03F9E6E02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1C3598B7-A065-9B66-F922-05799DC06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F9DA49-D543-48C1-8FD4-6D237638669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7430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4">
            <a:extLst>
              <a:ext uri="{FF2B5EF4-FFF2-40B4-BE49-F238E27FC236}">
                <a16:creationId xmlns:a16="http://schemas.microsoft.com/office/drawing/2014/main" id="{38C1F7CB-BD1C-0B7F-C3C3-D225F19F9E46}"/>
              </a:ext>
            </a:extLst>
          </p:cNvPr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23">
            <a:extLst>
              <a:ext uri="{FF2B5EF4-FFF2-40B4-BE49-F238E27FC236}">
                <a16:creationId xmlns:a16="http://schemas.microsoft.com/office/drawing/2014/main" id="{EE0878DC-A67D-E916-E116-6E8ED7181C9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57AB6894-898B-22F7-DC5C-D7DB2C6B73B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EC562F62-3388-5157-55B3-BB9FEF406D95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>
              <a:extLst>
                <a:ext uri="{FF2B5EF4-FFF2-40B4-BE49-F238E27FC236}">
                  <a16:creationId xmlns:a16="http://schemas.microsoft.com/office/drawing/2014/main" id="{3F97B1A9-EEFB-79EE-24D7-4E3902FF1CA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14B542BA-08FB-C369-CC5D-A004A12996C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28">
              <a:extLst>
                <a:ext uri="{FF2B5EF4-FFF2-40B4-BE49-F238E27FC236}">
                  <a16:creationId xmlns:a16="http://schemas.microsoft.com/office/drawing/2014/main" id="{564175DA-B992-6992-A482-91C0BE73797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Date Placeholder 4">
            <a:extLst>
              <a:ext uri="{FF2B5EF4-FFF2-40B4-BE49-F238E27FC236}">
                <a16:creationId xmlns:a16="http://schemas.microsoft.com/office/drawing/2014/main" id="{63DA5D13-DCFF-50D3-BEF5-999B7C16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C79B00AA-28C4-546B-F2B8-BF6F3EBC4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11F5F74D-49F9-EC36-DCC5-401E4DE85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4CED9-8E24-4AF6-A889-844C4C9BE7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20977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>
            <a:extLst>
              <a:ext uri="{FF2B5EF4-FFF2-40B4-BE49-F238E27FC236}">
                <a16:creationId xmlns:a16="http://schemas.microsoft.com/office/drawing/2014/main" id="{8DA59D03-B907-4F38-87A5-693530CAE93E}"/>
              </a:ext>
            </a:extLst>
          </p:cNvPr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>
            <a:extLst>
              <a:ext uri="{FF2B5EF4-FFF2-40B4-BE49-F238E27FC236}">
                <a16:creationId xmlns:a16="http://schemas.microsoft.com/office/drawing/2014/main" id="{A70A4A82-1ED2-0D52-96DB-5E8500262B5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D6B1390F-86AD-DF3A-9353-0EAED044E43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4803EA89-1D01-9404-646D-99F6B7A1E053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>
              <a:extLst>
                <a:ext uri="{FF2B5EF4-FFF2-40B4-BE49-F238E27FC236}">
                  <a16:creationId xmlns:a16="http://schemas.microsoft.com/office/drawing/2014/main" id="{72FC7C8B-02A8-BC1F-E204-4F56ACBFA2C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>
              <a:extLst>
                <a:ext uri="{FF2B5EF4-FFF2-40B4-BE49-F238E27FC236}">
                  <a16:creationId xmlns:a16="http://schemas.microsoft.com/office/drawing/2014/main" id="{F02D92A9-2235-84CD-B04B-B0F85CDA1130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>
              <a:extLst>
                <a:ext uri="{FF2B5EF4-FFF2-40B4-BE49-F238E27FC236}">
                  <a16:creationId xmlns:a16="http://schemas.microsoft.com/office/drawing/2014/main" id="{D7394E83-E928-7CAA-22CC-D74DBFE9ADB7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935A4BF8-6DF9-C1A0-CDCE-2731AD94B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1A4DB7FC-2279-E329-C463-BEBA31CAA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>
            <a:extLst>
              <a:ext uri="{FF2B5EF4-FFF2-40B4-BE49-F238E27FC236}">
                <a16:creationId xmlns:a16="http://schemas.microsoft.com/office/drawing/2014/main" id="{C0F1E097-E3E1-37B7-8212-732C0982A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05D5D2-672B-4FEA-B5CA-EE1D9C531A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62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E5284-E6F6-2FDF-6A1D-B7FDD3B36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EA842C-009B-E2F1-C03C-5382595E1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FDD32-EDE3-964B-D4F0-107E6D55A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FB214-0CEB-4B93-97DB-BBC083C5526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00661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>
            <a:extLst>
              <a:ext uri="{FF2B5EF4-FFF2-40B4-BE49-F238E27FC236}">
                <a16:creationId xmlns:a16="http://schemas.microsoft.com/office/drawing/2014/main" id="{CF07959A-E8B4-FB0E-DAE3-45FBB81AFEE2}"/>
              </a:ext>
            </a:extLst>
          </p:cNvPr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>
            <a:extLst>
              <a:ext uri="{FF2B5EF4-FFF2-40B4-BE49-F238E27FC236}">
                <a16:creationId xmlns:a16="http://schemas.microsoft.com/office/drawing/2014/main" id="{D02F8D12-F710-35C4-F73D-122442D6518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DE346429-B312-4EF1-D3B3-0A91D7F10A4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>
              <a:extLst>
                <a:ext uri="{FF2B5EF4-FFF2-40B4-BE49-F238E27FC236}">
                  <a16:creationId xmlns:a16="http://schemas.microsoft.com/office/drawing/2014/main" id="{B06F4ED5-683F-D4BE-CE9A-CE5EEFD3EDE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>
              <a:extLst>
                <a:ext uri="{FF2B5EF4-FFF2-40B4-BE49-F238E27FC236}">
                  <a16:creationId xmlns:a16="http://schemas.microsoft.com/office/drawing/2014/main" id="{B106F719-8C27-D543-1510-E3727C49CD1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BB60C8B7-282E-64A5-C4A4-CADBECEF2949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>
              <a:extLst>
                <a:ext uri="{FF2B5EF4-FFF2-40B4-BE49-F238E27FC236}">
                  <a16:creationId xmlns:a16="http://schemas.microsoft.com/office/drawing/2014/main" id="{3DEE97EE-7637-0321-0318-B8F27934CF9B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5CFB16E1-9FE2-5E77-884A-B49A0BFA0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B413D1DD-C04A-BD09-1ECA-39405EEAC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2BBA0F5-F1C4-8788-6673-DE40AFE96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5E3B62-BFB2-4C77-BF95-09376A5D22E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57729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ltGray">
          <a:xfrm>
            <a:off x="3048000" y="2209800"/>
            <a:ext cx="1524000" cy="14478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ltGray">
          <a:xfrm>
            <a:off x="3048000" y="3657600"/>
            <a:ext cx="1524000" cy="1447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ltGray">
          <a:xfrm>
            <a:off x="4572000" y="3657600"/>
            <a:ext cx="1524000" cy="14478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ltGray">
          <a:xfrm>
            <a:off x="4572000" y="2209800"/>
            <a:ext cx="1524000" cy="1447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3048000" y="2209800"/>
            <a:ext cx="3048000" cy="2900363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ltGray">
          <a:xfrm>
            <a:off x="0" y="2209800"/>
            <a:ext cx="1524000" cy="1447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ltGray">
          <a:xfrm>
            <a:off x="1524000" y="2209800"/>
            <a:ext cx="1524000" cy="14478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ltGray">
          <a:xfrm>
            <a:off x="6096000" y="3657600"/>
            <a:ext cx="1524000" cy="1447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ltGray">
          <a:xfrm>
            <a:off x="7620000" y="3657600"/>
            <a:ext cx="1524000" cy="144780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3" name="Rectangle 23" descr="7"/>
          <p:cNvSpPr>
            <a:spLocks noChangeArrowheads="1"/>
          </p:cNvSpPr>
          <p:nvPr/>
        </p:nvSpPr>
        <p:spPr bwMode="gray">
          <a:xfrm>
            <a:off x="0" y="2211388"/>
            <a:ext cx="1524000" cy="1446212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gray">
          <a:xfrm>
            <a:off x="7607300" y="3651250"/>
            <a:ext cx="1541463" cy="1457325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5" name="Rectangle 29" descr="8"/>
          <p:cNvSpPr>
            <a:spLocks noChangeArrowheads="1"/>
          </p:cNvSpPr>
          <p:nvPr/>
        </p:nvSpPr>
        <p:spPr bwMode="ltGray">
          <a:xfrm>
            <a:off x="1524000" y="3657600"/>
            <a:ext cx="1524000" cy="1447800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1626" name="Rectangle 10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762000" y="1143000"/>
            <a:ext cx="7772400" cy="990600"/>
          </a:xfrm>
        </p:spPr>
        <p:txBody>
          <a:bodyPr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/>
              <a:t>Образец заголовка</a:t>
            </a:r>
            <a:endParaRPr lang="en-US" noProof="0"/>
          </a:p>
        </p:txBody>
      </p:sp>
      <p:sp>
        <p:nvSpPr>
          <p:cNvPr id="111627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410200"/>
            <a:ext cx="64008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/>
              <a:t>Образец подзаголовка</a:t>
            </a:r>
            <a:endParaRPr lang="en-US" noProof="0"/>
          </a:p>
        </p:txBody>
      </p:sp>
      <p:sp>
        <p:nvSpPr>
          <p:cNvPr id="16" name="Rectangle 12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553200"/>
            <a:ext cx="2133600" cy="228600"/>
          </a:xfrm>
        </p:spPr>
        <p:txBody>
          <a:bodyPr/>
          <a:lstStyle>
            <a:lvl1pPr algn="l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53200"/>
            <a:ext cx="2895600" cy="228600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Rectangle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553200"/>
            <a:ext cx="2133600" cy="228600"/>
          </a:xfrm>
        </p:spPr>
        <p:txBody>
          <a:bodyPr/>
          <a:lstStyle>
            <a:lvl1pPr algn="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F8ED185D-49AD-4430-9E65-5205D42439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41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63D91-3D8C-4937-AABC-C48D3CE727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211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6BF24-2559-4507-839D-47116E7CC0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87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A984A-4197-45AD-99CC-1501B2A5A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7621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0600" y="990600"/>
            <a:ext cx="3771900" cy="5135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4900" y="990600"/>
            <a:ext cx="3771900" cy="5135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CEDD79-4451-42E5-BDB4-C95183C2A9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1325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1F50C-F48E-45A4-8D18-788E600F7A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2080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9AD05-4E32-4447-B445-789EEB8FD6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5820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8B3D7-7ADD-48C5-B663-ABB4C70FB5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376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878B9-10A9-4888-9004-CFB5923BDF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926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87891-AF08-4F38-B76D-C9A0795BA5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8908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79F27-8AAA-464C-9A0F-AC02E155C2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005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107950"/>
            <a:ext cx="1943100" cy="601821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07950"/>
            <a:ext cx="5676900" cy="601821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2D66E-8E84-4FC8-897A-73BA533C70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71925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7950"/>
            <a:ext cx="73152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90600" y="990600"/>
            <a:ext cx="3771900" cy="5135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4900" y="990600"/>
            <a:ext cx="3771900" cy="51355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FBABB8-FF10-4AC8-A2FD-D10B45A8D1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26190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7950"/>
            <a:ext cx="73152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990600" y="990600"/>
            <a:ext cx="7696200" cy="5135563"/>
          </a:xfrm>
        </p:spPr>
        <p:txBody>
          <a:bodyPr/>
          <a:lstStyle/>
          <a:p>
            <a:pPr lvl="0"/>
            <a:r>
              <a:rPr lang="ru-RU" noProof="0"/>
              <a:t>Вставка таблицы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5E6CB-C0DB-4906-920D-868D9A296E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16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A54B-E92A-40D4-BE79-C6CC1F209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9969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7950"/>
            <a:ext cx="73152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90600" y="990600"/>
            <a:ext cx="7696200" cy="5135563"/>
          </a:xfrm>
        </p:spPr>
        <p:txBody>
          <a:bodyPr/>
          <a:lstStyle/>
          <a:p>
            <a:pPr lvl="0"/>
            <a:r>
              <a:rPr lang="ru-RU" noProof="0"/>
              <a:t>Вставка диаграммы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16982-AAEC-4BB4-8F7B-6D0B62D968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4212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7950"/>
            <a:ext cx="73152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990600" y="990600"/>
            <a:ext cx="7696200" cy="5135563"/>
          </a:xfrm>
        </p:spPr>
        <p:txBody>
          <a:bodyPr/>
          <a:lstStyle/>
          <a:p>
            <a:pPr lvl="0"/>
            <a:r>
              <a:rPr lang="ru-RU" noProof="0"/>
              <a:t>Вставка рисунка SmartArt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F5D69-A4CA-4455-99B7-229FBD864A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785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914400" y="107950"/>
            <a:ext cx="73152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90600" y="990600"/>
            <a:ext cx="3771900" cy="24907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990600"/>
            <a:ext cx="3771900" cy="24907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990600" y="3633788"/>
            <a:ext cx="3771900" cy="2492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4900" y="3633788"/>
            <a:ext cx="3771900" cy="2492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7056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152400" y="6477000"/>
            <a:ext cx="28956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32004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0475F-3966-44E8-9610-96F2724DCC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7973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EA021-0230-4847-905B-E95D99C9B5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5031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329C2-6515-4D67-9A58-1A620BEBC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6887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A34B7-B73F-4F28-9A80-A1E2FF84A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7889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A984A-4197-45AD-99CC-1501B2A5A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8125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A54B-E92A-40D4-BE79-C6CC1F209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2910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BB510-E31E-4492-B96F-1EC2589D4D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4537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B4748-3E75-4B61-B8F3-B5338D3BC5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92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BB510-E31E-4492-B96F-1EC2589D4D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6116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A941D-8E64-4B4E-905C-A8B1359D5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33605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718050" y="993775"/>
            <a:ext cx="1847850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854C5-9258-48DF-86BB-55AE83F5EC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6303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987F4-A8B6-4F85-9D13-D63B10F81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0327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6B445-23AA-4DA0-94CB-2A7C53162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64634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762000" y="1905000"/>
            <a:ext cx="7696200" cy="4038600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F4F45-8384-4AB7-A67F-40A5732CE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501204"/>
      </p:ext>
    </p:extLst>
  </p:cSld>
  <p:clrMapOvr>
    <a:masterClrMapping/>
  </p:clrMapOvr>
  <p:transition advTm="10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762000" y="1905000"/>
            <a:ext cx="7696200" cy="40386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BCDA2-1B43-4A90-9591-7D8095BE4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543573"/>
      </p:ext>
    </p:extLst>
  </p:cSld>
  <p:clrMapOvr>
    <a:masterClrMapping/>
  </p:clrMapOvr>
  <p:transition advTm="10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863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63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EEE00-5F47-4D0C-AEB0-D37233ADF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281850"/>
      </p:ext>
    </p:extLst>
  </p:cSld>
  <p:clrMapOvr>
    <a:masterClrMapping/>
  </p:clrMapOvr>
  <p:transition advTm="10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3D369-45B2-43FA-A6F4-85A5411E14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894986"/>
      </p:ext>
    </p:extLst>
  </p:cSld>
  <p:clrMapOvr>
    <a:masterClrMapping/>
  </p:clrMapOvr>
  <p:transition advTm="10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62000" y="19050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62000" y="4000500"/>
            <a:ext cx="3771900" cy="19431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86300" y="1905000"/>
            <a:ext cx="3771900" cy="4038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3465D-549C-4F6F-BE2E-EC18F85F63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135959"/>
      </p:ext>
    </p:extLst>
  </p:cSld>
  <p:clrMapOvr>
    <a:masterClrMapping/>
  </p:clrMapOvr>
  <p:transition advTm="10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6962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762000" y="1905000"/>
            <a:ext cx="7696200" cy="40386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62000" y="6391275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4039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58000" y="6400800"/>
            <a:ext cx="1600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9F78F-F6FF-4DAD-A06F-8553663E8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940970"/>
      </p:ext>
    </p:extLst>
  </p:cSld>
  <p:clrMapOvr>
    <a:masterClrMapping/>
  </p:clrMapOvr>
  <p:transition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B4748-3E75-4B61-B8F3-B5338D3BC5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301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A941D-8E64-4B4E-905C-A8B1359D5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428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718050" y="993775"/>
            <a:ext cx="1847850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854C5-9258-48DF-86BB-55AE83F5EC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83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image" Target="../media/image7.jpe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34"/>
          <p:cNvGrpSpPr>
            <a:grpSpLocks/>
          </p:cNvGrpSpPr>
          <p:nvPr/>
        </p:nvGrpSpPr>
        <p:grpSpPr bwMode="auto">
          <a:xfrm>
            <a:off x="0" y="0"/>
            <a:ext cx="9251950" cy="6858000"/>
            <a:chOff x="-9" y="-16"/>
            <a:chExt cx="9252346" cy="6858038"/>
          </a:xfrm>
        </p:grpSpPr>
        <p:grpSp>
          <p:nvGrpSpPr>
            <p:cNvPr id="2056" name="Group 638"/>
            <p:cNvGrpSpPr>
              <a:grpSpLocks/>
            </p:cNvGrpSpPr>
            <p:nvPr/>
          </p:nvGrpSpPr>
          <p:grpSpPr bwMode="auto"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</p:grpSp>
        <p:grpSp>
          <p:nvGrpSpPr>
            <p:cNvPr id="2057" name="Group 669"/>
            <p:cNvGrpSpPr>
              <a:grpSpLocks/>
            </p:cNvGrpSpPr>
            <p:nvPr/>
          </p:nvGrpSpPr>
          <p:grpSpPr bwMode="auto"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318" y="3703642"/>
                <a:ext cx="1588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grpSp>
          <p:nvGrpSpPr>
            <p:cNvPr id="2058" name="Group 715"/>
            <p:cNvGrpSpPr>
              <a:grpSpLocks/>
            </p:cNvGrpSpPr>
            <p:nvPr/>
          </p:nvGrpSpPr>
          <p:grpSpPr bwMode="auto"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</p:grp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561E3748-F494-499E-BF7E-0CAE01C7E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58" r:id="rId9"/>
    <p:sldLayoutId id="2147483930" r:id="rId10"/>
    <p:sldLayoutId id="2147483931" r:id="rId11"/>
    <p:sldLayoutId id="2147483959" r:id="rId12"/>
    <p:sldLayoutId id="2147483962" r:id="rId13"/>
    <p:sldLayoutId id="2147483964" r:id="rId1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+mj-lt"/>
          <a:ea typeface="Trebuchet MS" pitchFamily="34" charset="0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60B66F5-5141-4748-8A7A-404E2E6AB0C5}" type="datetimeFigureOut">
              <a:rPr lang="ru-RU" smtClean="0"/>
              <a:t>17.09.2022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939F349-BD5D-4BFF-A2D4-B0CEFD0776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3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0DEC5E44-8B37-ACE8-B719-1EDD38E72E10}"/>
              </a:ext>
            </a:extLst>
          </p:cNvPr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>
            <a:extLst>
              <a:ext uri="{FF2B5EF4-FFF2-40B4-BE49-F238E27FC236}">
                <a16:creationId xmlns:a16="http://schemas.microsoft.com/office/drawing/2014/main" id="{57E317DB-FF71-7A0C-B558-5A63EFB9331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>
              <a:extLst>
                <a:ext uri="{FF2B5EF4-FFF2-40B4-BE49-F238E27FC236}">
                  <a16:creationId xmlns:a16="http://schemas.microsoft.com/office/drawing/2014/main" id="{C94FE8CF-2A6E-55B7-FED4-4297D23ED0E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>
              <a:extLst>
                <a:ext uri="{FF2B5EF4-FFF2-40B4-BE49-F238E27FC236}">
                  <a16:creationId xmlns:a16="http://schemas.microsoft.com/office/drawing/2014/main" id="{B7445596-D58E-F3CC-28E8-F8C7D5ADDC1F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>
              <a:extLst>
                <a:ext uri="{FF2B5EF4-FFF2-40B4-BE49-F238E27FC236}">
                  <a16:creationId xmlns:a16="http://schemas.microsoft.com/office/drawing/2014/main" id="{784056D8-9D44-338E-083E-A4CF327BC0B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>
              <a:extLst>
                <a:ext uri="{FF2B5EF4-FFF2-40B4-BE49-F238E27FC236}">
                  <a16:creationId xmlns:a16="http://schemas.microsoft.com/office/drawing/2014/main" id="{E9F3F072-2636-41B5-C11A-E34F3CA4F702}"/>
                </a:ext>
              </a:extLst>
            </p:cNvPr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>
              <a:extLst>
                <a:ext uri="{FF2B5EF4-FFF2-40B4-BE49-F238E27FC236}">
                  <a16:creationId xmlns:a16="http://schemas.microsoft.com/office/drawing/2014/main" id="{26943748-74E0-6C83-35DE-AF7C30944184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674C4581-6F77-9020-DB5E-FDAA747AA15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BEF61-615E-CECA-7E9A-FC7B85183F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BECDB65-666D-4ABA-A52E-A8D23D6AD537}" type="datetimeFigureOut">
              <a:rPr lang="ru-RU"/>
              <a:pPr>
                <a:defRPr/>
              </a:pPr>
              <a:t>17.09.2022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CE472-9727-B42A-CFA7-F6689ED93A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9CEBFB-7C2F-614D-C563-282992201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3376D4E-7F89-44E9-9004-C1F739F4D200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032" name="Text Placeholder 2">
            <a:extLst>
              <a:ext uri="{FF2B5EF4-FFF2-40B4-BE49-F238E27FC236}">
                <a16:creationId xmlns:a16="http://schemas.microsoft.com/office/drawing/2014/main" id="{DB2D3FF2-B550-F082-264C-42A179475D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31963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  <p:sldLayoutId id="2147483987" r:id="rId2"/>
    <p:sldLayoutId id="2147483988" r:id="rId3"/>
    <p:sldLayoutId id="2147483989" r:id="rId4"/>
    <p:sldLayoutId id="2147483990" r:id="rId5"/>
    <p:sldLayoutId id="2147483991" r:id="rId6"/>
    <p:sldLayoutId id="2147483992" r:id="rId7"/>
    <p:sldLayoutId id="2147483993" r:id="rId8"/>
    <p:sldLayoutId id="2147483994" r:id="rId9"/>
    <p:sldLayoutId id="2147483995" r:id="rId10"/>
    <p:sldLayoutId id="21474839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12" name="Rectangle 20"/>
          <p:cNvSpPr>
            <a:spLocks noChangeArrowheads="1"/>
          </p:cNvSpPr>
          <p:nvPr/>
        </p:nvSpPr>
        <p:spPr bwMode="gray">
          <a:xfrm>
            <a:off x="838200" y="0"/>
            <a:ext cx="8305800" cy="7905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027" name="Rectangle 10"/>
          <p:cNvSpPr>
            <a:spLocks noGrp="1" noChangeArrowheads="1"/>
          </p:cNvSpPr>
          <p:nvPr>
            <p:ph type="title"/>
          </p:nvPr>
        </p:nvSpPr>
        <p:spPr bwMode="white">
          <a:xfrm>
            <a:off x="914400" y="107950"/>
            <a:ext cx="7315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8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990600"/>
            <a:ext cx="7696200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0604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056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www.msosh46.ru</a:t>
            </a:r>
          </a:p>
        </p:txBody>
      </p:sp>
      <p:sp>
        <p:nvSpPr>
          <p:cNvPr id="110605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2400" y="6477000"/>
            <a:ext cx="2895600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Мантуровская СОШ</a:t>
            </a:r>
          </a:p>
        </p:txBody>
      </p:sp>
      <p:sp>
        <p:nvSpPr>
          <p:cNvPr id="110606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00400" y="6537325"/>
            <a:ext cx="2133600" cy="2444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8956F529-5414-48C4-A6F4-39F09BFC41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0607" name="Rectangle 15"/>
          <p:cNvSpPr>
            <a:spLocks noChangeArrowheads="1"/>
          </p:cNvSpPr>
          <p:nvPr/>
        </p:nvSpPr>
        <p:spPr bwMode="ltGray">
          <a:xfrm>
            <a:off x="0" y="0"/>
            <a:ext cx="838200" cy="7874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0608" name="Rectangle 16"/>
          <p:cNvSpPr>
            <a:spLocks noChangeArrowheads="1"/>
          </p:cNvSpPr>
          <p:nvPr/>
        </p:nvSpPr>
        <p:spPr bwMode="ltGray">
          <a:xfrm>
            <a:off x="0" y="787400"/>
            <a:ext cx="838200" cy="787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0609" name="Rectangle 17"/>
          <p:cNvSpPr>
            <a:spLocks noChangeArrowheads="1"/>
          </p:cNvSpPr>
          <p:nvPr/>
        </p:nvSpPr>
        <p:spPr bwMode="ltGray">
          <a:xfrm>
            <a:off x="0" y="1563688"/>
            <a:ext cx="838200" cy="7874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0613" name="Line 21"/>
          <p:cNvSpPr>
            <a:spLocks noChangeShapeType="1"/>
          </p:cNvSpPr>
          <p:nvPr/>
        </p:nvSpPr>
        <p:spPr bwMode="auto">
          <a:xfrm>
            <a:off x="152400" y="6477000"/>
            <a:ext cx="868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0620" name="Rectangle 28"/>
          <p:cNvSpPr>
            <a:spLocks noChangeArrowheads="1"/>
          </p:cNvSpPr>
          <p:nvPr/>
        </p:nvSpPr>
        <p:spPr bwMode="gray">
          <a:xfrm>
            <a:off x="-4763" y="1557338"/>
            <a:ext cx="839788" cy="796925"/>
          </a:xfrm>
          <a:prstGeom prst="rect">
            <a:avLst/>
          </a:prstGeom>
          <a:blipFill dpi="0" rotWithShape="1">
            <a:blip r:embed="rId18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0621" name="Rectangle 29"/>
          <p:cNvSpPr>
            <a:spLocks noChangeArrowheads="1"/>
          </p:cNvSpPr>
          <p:nvPr/>
        </p:nvSpPr>
        <p:spPr bwMode="gray">
          <a:xfrm>
            <a:off x="8272463" y="0"/>
            <a:ext cx="871537" cy="790575"/>
          </a:xfrm>
          <a:prstGeom prst="rect">
            <a:avLst/>
          </a:prstGeom>
          <a:blipFill dpi="0" rotWithShape="1">
            <a:blip r:embed="rId19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0622" name="Rectangle 30"/>
          <p:cNvSpPr>
            <a:spLocks noChangeArrowheads="1"/>
          </p:cNvSpPr>
          <p:nvPr/>
        </p:nvSpPr>
        <p:spPr bwMode="gray">
          <a:xfrm>
            <a:off x="0" y="0"/>
            <a:ext cx="839788" cy="787400"/>
          </a:xfrm>
          <a:prstGeom prst="rect">
            <a:avLst/>
          </a:prstGeom>
          <a:blipFill dpi="0" rotWithShape="1">
            <a:blip r:embed="rId20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6186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00" r:id="rId3"/>
    <p:sldLayoutId id="2147484001" r:id="rId4"/>
    <p:sldLayoutId id="2147484002" r:id="rId5"/>
    <p:sldLayoutId id="2147484003" r:id="rId6"/>
    <p:sldLayoutId id="2147484004" r:id="rId7"/>
    <p:sldLayoutId id="2147484005" r:id="rId8"/>
    <p:sldLayoutId id="2147484006" r:id="rId9"/>
    <p:sldLayoutId id="2147484007" r:id="rId10"/>
    <p:sldLayoutId id="2147484008" r:id="rId11"/>
    <p:sldLayoutId id="2147484009" r:id="rId12"/>
    <p:sldLayoutId id="2147484010" r:id="rId13"/>
    <p:sldLayoutId id="2147484011" r:id="rId14"/>
    <p:sldLayoutId id="2147484012" r:id="rId15"/>
    <p:sldLayoutId id="2147484013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10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10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9" grpId="0" animBg="1"/>
      <p:bldP spid="110620" grpId="0" animBg="1"/>
      <p:bldP spid="110622" grpId="0" animBg="1"/>
    </p:bld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34"/>
          <p:cNvGrpSpPr>
            <a:grpSpLocks/>
          </p:cNvGrpSpPr>
          <p:nvPr/>
        </p:nvGrpSpPr>
        <p:grpSpPr bwMode="auto">
          <a:xfrm>
            <a:off x="0" y="0"/>
            <a:ext cx="9251950" cy="6858000"/>
            <a:chOff x="-9" y="-16"/>
            <a:chExt cx="9252346" cy="6858038"/>
          </a:xfrm>
        </p:grpSpPr>
        <p:grpSp>
          <p:nvGrpSpPr>
            <p:cNvPr id="2056" name="Group 638"/>
            <p:cNvGrpSpPr>
              <a:grpSpLocks/>
            </p:cNvGrpSpPr>
            <p:nvPr/>
          </p:nvGrpSpPr>
          <p:grpSpPr bwMode="auto"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</p:grpSp>
        <p:grpSp>
          <p:nvGrpSpPr>
            <p:cNvPr id="2057" name="Group 669"/>
            <p:cNvGrpSpPr>
              <a:grpSpLocks/>
            </p:cNvGrpSpPr>
            <p:nvPr/>
          </p:nvGrpSpPr>
          <p:grpSpPr bwMode="auto"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318" y="3703642"/>
                <a:ext cx="1588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  <p:grpSp>
          <p:nvGrpSpPr>
            <p:cNvPr id="2058" name="Group 715"/>
            <p:cNvGrpSpPr>
              <a:grpSpLocks/>
            </p:cNvGrpSpPr>
            <p:nvPr/>
          </p:nvGrpSpPr>
          <p:grpSpPr bwMode="auto"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latin typeface="+mn-lt"/>
                  </a:endParaRPr>
                </a:p>
              </p:txBody>
            </p:sp>
          </p:grpSp>
        </p:grpSp>
      </p:grp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561E3748-F494-499E-BF7E-0CAE01C7E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85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  <p:sldLayoutId id="2147484026" r:id="rId12"/>
    <p:sldLayoutId id="2147484027" r:id="rId13"/>
    <p:sldLayoutId id="2147484028" r:id="rId14"/>
    <p:sldLayoutId id="2147484029" r:id="rId15"/>
    <p:sldLayoutId id="2147484030" r:id="rId16"/>
    <p:sldLayoutId id="2147484031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+mj-lt"/>
          <a:ea typeface="Trebuchet MS" pitchFamily="34" charset="0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Verdana" pitchFamily="34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fi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5" Type="http://schemas.openxmlformats.org/officeDocument/2006/relationships/image" Target="../media/image30.png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66.xml"/><Relationship Id="rId1" Type="http://schemas.openxmlformats.org/officeDocument/2006/relationships/tags" Target="../tags/tag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jpeg"/><Relationship Id="rId3" Type="http://schemas.openxmlformats.org/officeDocument/2006/relationships/image" Target="../media/image45.jpeg"/><Relationship Id="rId7" Type="http://schemas.openxmlformats.org/officeDocument/2006/relationships/image" Target="../media/image49.jpg"/><Relationship Id="rId12" Type="http://schemas.openxmlformats.org/officeDocument/2006/relationships/image" Target="../media/image54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png"/><Relationship Id="rId15" Type="http://schemas.openxmlformats.org/officeDocument/2006/relationships/image" Target="../media/image57.jpeg"/><Relationship Id="rId10" Type="http://schemas.openxmlformats.org/officeDocument/2006/relationships/image" Target="../media/image52.jpeg"/><Relationship Id="rId4" Type="http://schemas.openxmlformats.org/officeDocument/2006/relationships/image" Target="../media/image46.png"/><Relationship Id="rId9" Type="http://schemas.openxmlformats.org/officeDocument/2006/relationships/image" Target="../media/image51.jpeg"/><Relationship Id="rId14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f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051720" y="260648"/>
            <a:ext cx="6049630" cy="4176464"/>
          </a:xfrm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</a:extLst>
        </p:spPr>
        <p:txBody>
          <a:bodyPr/>
          <a:lstStyle/>
          <a:p>
            <a:pPr algn="ctr" eaLnBrk="1" hangingPunct="1"/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br>
              <a:rPr lang="ru-RU" sz="2400" dirty="0">
                <a:cs typeface="Trebuchet MS" pitchFamily="34" charset="0"/>
              </a:rPr>
            </a:br>
            <a:r>
              <a:rPr lang="ru-RU" sz="2400" b="1" dirty="0">
                <a:solidFill>
                  <a:srgbClr val="002060"/>
                </a:solidFill>
                <a:cs typeface="Trebuchet MS" pitchFamily="34" charset="0"/>
              </a:rPr>
              <a:t>Конкурс «Учитель здоровья России-2022»</a:t>
            </a:r>
            <a:br>
              <a:rPr lang="ru-RU" sz="2400" b="1" dirty="0">
                <a:cs typeface="Trebuchet MS" pitchFamily="34" charset="0"/>
              </a:rPr>
            </a:br>
            <a:br>
              <a:rPr lang="ru-RU" sz="2400" b="1" dirty="0">
                <a:cs typeface="Trebuchet MS" pitchFamily="34" charset="0"/>
              </a:rPr>
            </a:br>
            <a:br>
              <a:rPr lang="ru-RU" sz="2400" b="1" dirty="0">
                <a:solidFill>
                  <a:srgbClr val="002060"/>
                </a:solidFill>
                <a:cs typeface="Trebuchet MS" pitchFamily="34" charset="0"/>
              </a:rPr>
            </a:br>
            <a:r>
              <a:rPr lang="ru-RU" sz="2400" b="1" dirty="0">
                <a:solidFill>
                  <a:srgbClr val="002060"/>
                </a:solidFill>
                <a:latin typeface="+mn-lt"/>
                <a:cs typeface="Trebuchet MS" pitchFamily="34" charset="0"/>
              </a:rPr>
              <a:t>ВИЗИТНАЯ КАРТОЧКА</a:t>
            </a:r>
            <a:br>
              <a:rPr lang="ru-RU" sz="2400" b="1" i="1" dirty="0">
                <a:solidFill>
                  <a:srgbClr val="002060"/>
                </a:solidFill>
                <a:latin typeface="+mn-lt"/>
                <a:cs typeface="Trebuchet MS" pitchFamily="34" charset="0"/>
              </a:rPr>
            </a:br>
            <a:r>
              <a:rPr lang="ru-RU" sz="2400" b="1" i="1" dirty="0">
                <a:solidFill>
                  <a:srgbClr val="002060"/>
                </a:solidFill>
                <a:latin typeface="+mn-lt"/>
                <a:cs typeface="Trebuchet MS" pitchFamily="34" charset="0"/>
              </a:rPr>
              <a:t>«Я-учитель здоровья»</a:t>
            </a:r>
            <a:br>
              <a:rPr lang="ru-RU" sz="3200" b="1" i="1" dirty="0">
                <a:solidFill>
                  <a:srgbClr val="002060"/>
                </a:solidFill>
                <a:latin typeface="+mn-lt"/>
                <a:cs typeface="Trebuchet MS" pitchFamily="34" charset="0"/>
              </a:rPr>
            </a:br>
            <a:br>
              <a:rPr lang="ru-RU" sz="2400" b="1" i="1" dirty="0">
                <a:solidFill>
                  <a:srgbClr val="002060"/>
                </a:solidFill>
                <a:latin typeface="+mn-lt"/>
                <a:cs typeface="Trebuchet MS" pitchFamily="34" charset="0"/>
              </a:rPr>
            </a:br>
            <a:r>
              <a:rPr lang="ru-RU" sz="2400" dirty="0">
                <a:latin typeface="+mn-lt"/>
                <a:cs typeface="Trebuchet MS" pitchFamily="34" charset="0"/>
              </a:rPr>
              <a:t>   </a:t>
            </a:r>
            <a:br>
              <a:rPr lang="ru-RU" sz="2400" dirty="0">
                <a:latin typeface="+mn-lt"/>
                <a:cs typeface="Trebuchet MS" pitchFamily="34" charset="0"/>
              </a:rPr>
            </a:br>
            <a:r>
              <a:rPr lang="ru-RU" sz="2400" dirty="0">
                <a:latin typeface="+mn-lt"/>
                <a:cs typeface="Trebuchet MS" pitchFamily="34" charset="0"/>
              </a:rPr>
              <a:t>   </a:t>
            </a:r>
            <a:br>
              <a:rPr lang="ru-RU" sz="2400" dirty="0">
                <a:latin typeface="+mn-lt"/>
                <a:cs typeface="Trebuchet MS" pitchFamily="34" charset="0"/>
              </a:rPr>
            </a:br>
            <a:endParaRPr lang="ru-RU" sz="2000" dirty="0">
              <a:latin typeface="+mn-lt"/>
              <a:cs typeface="Trebuchet MS" pitchFamily="34" charset="0"/>
            </a:endParaRPr>
          </a:p>
        </p:txBody>
      </p:sp>
      <p:sp>
        <p:nvSpPr>
          <p:cNvPr id="2048" name="WordArt 0"/>
          <p:cNvSpPr>
            <a:spLocks noChangeArrowheads="1" noChangeShapeType="1" noTextEdit="1"/>
          </p:cNvSpPr>
          <p:nvPr/>
        </p:nvSpPr>
        <p:spPr bwMode="auto">
          <a:xfrm>
            <a:off x="3563888" y="5733256"/>
            <a:ext cx="4464100" cy="504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28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9933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2828_html_m654c0775">
            <a:extLst>
              <a:ext uri="{FF2B5EF4-FFF2-40B4-BE49-F238E27FC236}">
                <a16:creationId xmlns:a16="http://schemas.microsoft.com/office/drawing/2014/main" id="{160FABBA-42FB-4979-BA5E-C553E7E75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0" y="152400"/>
            <a:ext cx="1870422" cy="195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1A730B25-376F-FAEC-4FA1-4D5790EABC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63888" y="3177096"/>
            <a:ext cx="4778758" cy="2664296"/>
          </a:xfrm>
        </p:spPr>
        <p:txBody>
          <a:bodyPr>
            <a:normAutofit fontScale="25000" lnSpcReduction="20000"/>
          </a:bodyPr>
          <a:lstStyle/>
          <a:p>
            <a:pPr algn="r">
              <a:lnSpc>
                <a:spcPct val="120000"/>
              </a:lnSpc>
            </a:pPr>
            <a:r>
              <a:rPr lang="ru-RU" sz="6400" b="1" dirty="0">
                <a:solidFill>
                  <a:srgbClr val="7030A0"/>
                </a:solidFill>
                <a:cs typeface="Trebuchet MS" pitchFamily="34" charset="0"/>
              </a:rPr>
              <a:t>Учитель физической культуры </a:t>
            </a:r>
          </a:p>
          <a:p>
            <a:pPr algn="r">
              <a:lnSpc>
                <a:spcPct val="120000"/>
              </a:lnSpc>
            </a:pPr>
            <a:r>
              <a:rPr lang="ru-RU" sz="6400" b="1" dirty="0">
                <a:solidFill>
                  <a:srgbClr val="7030A0"/>
                </a:solidFill>
                <a:cs typeface="Trebuchet MS" pitchFamily="34" charset="0"/>
              </a:rPr>
              <a:t>МКОУ «Анахинская основная общеобразовательная школа» Октябрьского района Курской области.</a:t>
            </a:r>
            <a:br>
              <a:rPr lang="ru-RU" sz="6400" b="1" dirty="0">
                <a:solidFill>
                  <a:srgbClr val="7030A0"/>
                </a:solidFill>
                <a:cs typeface="Trebuchet MS" pitchFamily="34" charset="0"/>
              </a:rPr>
            </a:br>
            <a:r>
              <a:rPr lang="ru-RU" sz="6400" b="1" dirty="0">
                <a:solidFill>
                  <a:srgbClr val="7030A0"/>
                </a:solidFill>
                <a:cs typeface="Trebuchet MS" pitchFamily="34" charset="0"/>
              </a:rPr>
              <a:t> Образование высшее. </a:t>
            </a:r>
            <a:br>
              <a:rPr lang="ru-RU" sz="6400" b="1" dirty="0">
                <a:solidFill>
                  <a:srgbClr val="7030A0"/>
                </a:solidFill>
                <a:cs typeface="Trebuchet MS" pitchFamily="34" charset="0"/>
              </a:rPr>
            </a:br>
            <a:r>
              <a:rPr lang="ru-RU" sz="6400" b="1" dirty="0">
                <a:solidFill>
                  <a:srgbClr val="7030A0"/>
                </a:solidFill>
                <a:cs typeface="Trebuchet MS" pitchFamily="34" charset="0"/>
              </a:rPr>
              <a:t>Категория высшая.</a:t>
            </a:r>
          </a:p>
          <a:p>
            <a:pPr algn="r"/>
            <a:r>
              <a:rPr lang="ru-RU" sz="6400" b="1" dirty="0">
                <a:solidFill>
                  <a:srgbClr val="7030A0"/>
                </a:solidFill>
                <a:cs typeface="Trebuchet MS" pitchFamily="34" charset="0"/>
              </a:rPr>
              <a:t>Стаж работы 27 лет</a:t>
            </a:r>
            <a:r>
              <a:rPr lang="ru-RU" sz="6400" b="1" i="1" dirty="0">
                <a:solidFill>
                  <a:srgbClr val="AE1078"/>
                </a:solidFill>
                <a:cs typeface="Trebuchet MS" pitchFamily="34" charset="0"/>
              </a:rPr>
              <a:t>.</a:t>
            </a:r>
            <a:br>
              <a:rPr lang="ru-RU" sz="6400" b="1" i="1" dirty="0">
                <a:solidFill>
                  <a:srgbClr val="AE1078"/>
                </a:solidFill>
                <a:cs typeface="Trebuchet MS" pitchFamily="34" charset="0"/>
              </a:rPr>
            </a:br>
            <a:endParaRPr lang="ru-RU" sz="6400" dirty="0"/>
          </a:p>
          <a:p>
            <a:endParaRPr lang="ru-RU" dirty="0"/>
          </a:p>
        </p:txBody>
      </p:sp>
      <p:pic>
        <p:nvPicPr>
          <p:cNvPr id="2" name="Рисунок 6">
            <a:extLst>
              <a:ext uri="{FF2B5EF4-FFF2-40B4-BE49-F238E27FC236}">
                <a16:creationId xmlns:a16="http://schemas.microsoft.com/office/drawing/2014/main" id="{AFF1AD39-85CC-1DB0-535F-D849292567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7790"/>
            <a:ext cx="2362830" cy="3298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5288"/>
    </mc:Choice>
    <mc:Fallback xmlns="">
      <p:transition advTm="152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31"/>
          <p:cNvSpPr/>
          <p:nvPr/>
        </p:nvSpPr>
        <p:spPr>
          <a:xfrm>
            <a:off x="140494" y="195262"/>
            <a:ext cx="8856662" cy="6480175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6475" y="620713"/>
            <a:ext cx="7124700" cy="1550987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  <a:defRPr/>
            </a:pPr>
            <a:r>
              <a:rPr lang="ru-RU" sz="2400" b="1" dirty="0">
                <a:solidFill>
                  <a:schemeClr val="bg1"/>
                </a:solidFill>
              </a:rPr>
              <a:t>Для достижения целей </a:t>
            </a:r>
            <a:r>
              <a:rPr lang="ru-RU" sz="2400" b="1" dirty="0" err="1">
                <a:solidFill>
                  <a:schemeClr val="bg1"/>
                </a:solidFill>
              </a:rPr>
              <a:t>здоровьесбережения</a:t>
            </a:r>
            <a:r>
              <a:rPr lang="ru-RU" sz="2400" b="1" dirty="0">
                <a:solidFill>
                  <a:schemeClr val="bg1"/>
                </a:solidFill>
              </a:rPr>
              <a:t> применяются следующие группы </a:t>
            </a:r>
            <a:r>
              <a:rPr lang="ru-RU" sz="2400" b="1" u="sng" dirty="0">
                <a:solidFill>
                  <a:schemeClr val="bg1"/>
                </a:solidFill>
              </a:rPr>
              <a:t>средств</a:t>
            </a:r>
            <a:r>
              <a:rPr lang="ru-RU" sz="2400" b="1" dirty="0">
                <a:solidFill>
                  <a:schemeClr val="bg1"/>
                </a:solidFill>
              </a:rPr>
              <a:t>:</a:t>
            </a:r>
          </a:p>
          <a:p>
            <a:pPr eaLnBrk="1" hangingPunct="1"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2" name="Блок-схема: подготовка 11"/>
          <p:cNvSpPr/>
          <p:nvPr/>
        </p:nvSpPr>
        <p:spPr>
          <a:xfrm>
            <a:off x="2951163" y="2133600"/>
            <a:ext cx="3025775" cy="1295400"/>
          </a:xfrm>
          <a:prstGeom prst="flowChartPreparation">
            <a:avLst/>
          </a:prstGeom>
          <a:solidFill>
            <a:srgbClr val="FFFF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оздоровительные силы природы</a:t>
            </a:r>
          </a:p>
        </p:txBody>
      </p:sp>
      <p:sp>
        <p:nvSpPr>
          <p:cNvPr id="13" name="Блок-схема: подготовка 12"/>
          <p:cNvSpPr/>
          <p:nvPr/>
        </p:nvSpPr>
        <p:spPr>
          <a:xfrm>
            <a:off x="6107113" y="2120900"/>
            <a:ext cx="2952750" cy="1371600"/>
          </a:xfrm>
          <a:prstGeom prst="flowChartPreparation">
            <a:avLst/>
          </a:prstGeom>
          <a:solidFill>
            <a:srgbClr val="FFFF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 двигательной направленности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Блок-схема: подготовка 13"/>
          <p:cNvSpPr/>
          <p:nvPr/>
        </p:nvSpPr>
        <p:spPr>
          <a:xfrm>
            <a:off x="179388" y="2092325"/>
            <a:ext cx="2646362" cy="1317625"/>
          </a:xfrm>
          <a:prstGeom prst="flowChartPreparation">
            <a:avLst/>
          </a:prstGeom>
          <a:solidFill>
            <a:srgbClr val="FFFF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гигиенические факторы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5508625" y="1787525"/>
            <a:ext cx="935038" cy="433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2444750" y="1773238"/>
            <a:ext cx="1223963" cy="431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568825" y="1876425"/>
            <a:ext cx="0" cy="215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Стрелка вниз 28"/>
          <p:cNvSpPr/>
          <p:nvPr/>
        </p:nvSpPr>
        <p:spPr>
          <a:xfrm>
            <a:off x="1216025" y="3389313"/>
            <a:ext cx="247650" cy="8175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7335838" y="3492500"/>
            <a:ext cx="247650" cy="8159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4340225" y="3435350"/>
            <a:ext cx="247650" cy="817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AutoShape 9"/>
          <p:cNvSpPr>
            <a:spLocks noChangeArrowheads="1"/>
          </p:cNvSpPr>
          <p:nvPr/>
        </p:nvSpPr>
        <p:spPr bwMode="auto">
          <a:xfrm>
            <a:off x="242888" y="4206875"/>
            <a:ext cx="2384425" cy="158432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99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400" b="1" i="1" dirty="0"/>
              <a:t>создание на уроках </a:t>
            </a:r>
            <a:endParaRPr lang="en-US" sz="1400" b="1" i="1" dirty="0"/>
          </a:p>
          <a:p>
            <a:pPr algn="ctr"/>
            <a:r>
              <a:rPr lang="ru-RU" sz="1400" b="1" i="1" dirty="0"/>
              <a:t>физической культуры </a:t>
            </a:r>
            <a:endParaRPr lang="en-US" sz="1400" b="1" i="1" dirty="0"/>
          </a:p>
          <a:p>
            <a:pPr algn="ctr"/>
            <a:r>
              <a:rPr lang="ru-RU" sz="1400" b="1" i="1" dirty="0"/>
              <a:t>гигиенического режима</a:t>
            </a:r>
            <a:endParaRPr lang="ru-RU" sz="1400" b="1" i="1" dirty="0">
              <a:solidFill>
                <a:srgbClr val="CC0000"/>
              </a:solidFill>
            </a:endParaRPr>
          </a:p>
        </p:txBody>
      </p:sp>
      <p:sp>
        <p:nvSpPr>
          <p:cNvPr id="34" name="AutoShape 9"/>
          <p:cNvSpPr>
            <a:spLocks noChangeArrowheads="1"/>
          </p:cNvSpPr>
          <p:nvPr/>
        </p:nvSpPr>
        <p:spPr bwMode="auto">
          <a:xfrm>
            <a:off x="3094038" y="4076700"/>
            <a:ext cx="2414587" cy="158432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99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400" b="1" dirty="0"/>
              <a:t>Проведение занятий</a:t>
            </a:r>
            <a:endParaRPr lang="en-US" sz="1400" b="1" dirty="0"/>
          </a:p>
          <a:p>
            <a:pPr algn="ctr"/>
            <a:r>
              <a:rPr lang="ru-RU" sz="1400" b="1" dirty="0"/>
              <a:t> на свежем воздухе </a:t>
            </a:r>
            <a:endParaRPr lang="ru-RU" sz="1400" b="1" dirty="0">
              <a:solidFill>
                <a:srgbClr val="CC0000"/>
              </a:solidFill>
            </a:endParaRPr>
          </a:p>
        </p:txBody>
      </p:sp>
      <p:sp>
        <p:nvSpPr>
          <p:cNvPr id="35" name="AutoShape 9"/>
          <p:cNvSpPr>
            <a:spLocks noChangeArrowheads="1"/>
          </p:cNvSpPr>
          <p:nvPr/>
        </p:nvSpPr>
        <p:spPr bwMode="auto">
          <a:xfrm>
            <a:off x="6108700" y="4259263"/>
            <a:ext cx="2760663" cy="1584325"/>
          </a:xfrm>
          <a:prstGeom prst="horizontalScroll">
            <a:avLst>
              <a:gd name="adj" fmla="val 12500"/>
            </a:avLst>
          </a:prstGeom>
          <a:solidFill>
            <a:srgbClr val="FFFF66"/>
          </a:solidFill>
          <a:ln w="9525">
            <a:solidFill>
              <a:srgbClr val="99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400" b="1" dirty="0"/>
              <a:t>развитие основных</a:t>
            </a:r>
            <a:endParaRPr lang="en-US" sz="1400" b="1" dirty="0"/>
          </a:p>
          <a:p>
            <a:pPr algn="ctr"/>
            <a:r>
              <a:rPr lang="ru-RU" sz="1400" b="1" dirty="0"/>
              <a:t> двигательных качеств</a:t>
            </a:r>
            <a:endParaRPr lang="ru-RU" sz="1400" b="1" dirty="0">
              <a:solidFill>
                <a:srgbClr val="CC000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120"/>
    </mc:Choice>
    <mc:Fallback xmlns="">
      <p:transition advTm="1512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:a16="http://schemas.microsoft.com/office/drawing/2014/main" id="{731D569F-E85F-993E-EF26-0FC4F1D3AA0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635000"/>
            <a:ext cx="7315200" cy="633760"/>
          </a:xfrm>
        </p:spPr>
        <p:txBody>
          <a:bodyPr/>
          <a:lstStyle/>
          <a:p>
            <a:pPr algn="ctr"/>
            <a:r>
              <a:rPr lang="ru-RU" altLang="ru-RU" sz="2800" b="1" dirty="0">
                <a:solidFill>
                  <a:schemeClr val="bg1"/>
                </a:solidFill>
              </a:rPr>
              <a:t>Здоровьесберегающие технологии, применяемые в урочной и внеурочной деятельности</a:t>
            </a:r>
          </a:p>
        </p:txBody>
      </p:sp>
      <p:sp>
        <p:nvSpPr>
          <p:cNvPr id="13315" name="Содержимое 2">
            <a:extLst>
              <a:ext uri="{FF2B5EF4-FFF2-40B4-BE49-F238E27FC236}">
                <a16:creationId xmlns:a16="http://schemas.microsoft.com/office/drawing/2014/main" id="{D0D4851F-C688-C8A1-DEA7-AC011AD832C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55576" y="2060575"/>
            <a:ext cx="7474024" cy="2952750"/>
          </a:xfrm>
        </p:spPr>
        <p:txBody>
          <a:bodyPr/>
          <a:lstStyle/>
          <a:p>
            <a:pPr marL="0" indent="0">
              <a:buNone/>
            </a:pPr>
            <a:endParaRPr lang="ru-RU" altLang="ru-RU" sz="2400" dirty="0"/>
          </a:p>
          <a:p>
            <a:pPr marL="0" indent="0">
              <a:buNone/>
            </a:pPr>
            <a:r>
              <a:rPr lang="ru-RU" altLang="ru-RU" sz="2400" dirty="0"/>
              <a:t>-</a:t>
            </a:r>
            <a:r>
              <a:rPr lang="ru-RU" altLang="ru-RU" sz="2400" b="1" dirty="0">
                <a:solidFill>
                  <a:schemeClr val="tx1"/>
                </a:solidFill>
              </a:rPr>
              <a:t>Технология индивидуально – дифференцированного обучения</a:t>
            </a:r>
          </a:p>
          <a:p>
            <a:pPr marL="0" indent="0">
              <a:buNone/>
            </a:pPr>
            <a:r>
              <a:rPr lang="ru-RU" altLang="ru-RU" sz="2400" b="1" dirty="0">
                <a:solidFill>
                  <a:schemeClr val="tx1"/>
                </a:solidFill>
              </a:rPr>
              <a:t>-Технология рефлексивного обучения</a:t>
            </a:r>
          </a:p>
          <a:p>
            <a:pPr marL="0" indent="0">
              <a:buNone/>
            </a:pPr>
            <a:r>
              <a:rPr lang="ru-RU" altLang="ru-RU" sz="2400" b="1" dirty="0">
                <a:solidFill>
                  <a:schemeClr val="tx1"/>
                </a:solidFill>
              </a:rPr>
              <a:t>-Игровые технологии</a:t>
            </a:r>
          </a:p>
          <a:p>
            <a:pPr marL="0" indent="0">
              <a:buNone/>
            </a:pPr>
            <a:r>
              <a:rPr lang="ru-RU" altLang="ru-RU" sz="2400" b="1" dirty="0">
                <a:solidFill>
                  <a:schemeClr val="tx1"/>
                </a:solidFill>
              </a:rPr>
              <a:t>-Технология контроля и самоконтроля</a:t>
            </a:r>
          </a:p>
          <a:p>
            <a:pPr marL="0" indent="0">
              <a:buNone/>
            </a:pPr>
            <a:r>
              <a:rPr lang="ru-RU" altLang="ru-RU" sz="2400" b="1" dirty="0">
                <a:solidFill>
                  <a:schemeClr val="tx1"/>
                </a:solidFill>
              </a:rPr>
              <a:t>-Физкультурно-оздоровительные технологии</a:t>
            </a:r>
          </a:p>
          <a:p>
            <a:pPr algn="ctr">
              <a:buFont typeface="Wingdings 2" panose="05020102010507070707" pitchFamily="18" charset="2"/>
              <a:buNone/>
            </a:pPr>
            <a:endParaRPr lang="ru-RU" altLang="ru-RU" i="1" dirty="0"/>
          </a:p>
        </p:txBody>
      </p:sp>
      <p:pic>
        <p:nvPicPr>
          <p:cNvPr id="2" name="Picture 4" descr="2828_html_m654c0775">
            <a:extLst>
              <a:ext uri="{FF2B5EF4-FFF2-40B4-BE49-F238E27FC236}">
                <a16:creationId xmlns:a16="http://schemas.microsoft.com/office/drawing/2014/main" id="{5FD8AA5C-ACB2-2CCE-8D4A-30640A154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581128"/>
            <a:ext cx="1870422" cy="195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50191D8-9A3C-CC34-19CE-7AE1363C8D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871409"/>
            <a:ext cx="2843808" cy="18823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6E5DE25-202D-DC2D-E768-D9763918D4B7}"/>
              </a:ext>
            </a:extLst>
          </p:cNvPr>
          <p:cNvSpPr txBox="1"/>
          <p:nvPr/>
        </p:nvSpPr>
        <p:spPr>
          <a:xfrm>
            <a:off x="3635896" y="1268760"/>
            <a:ext cx="54006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На уроках следую принципам и нормам предоставления детям таких упражнений, которые способствуют снятию умственного напряжения, исключаю длительные статические нагрузки. Использую физические упражнения, которые направлены не только на физическое развитие детей, но и имеющие лечебно-воспитательный эффект, корригирующие, коррекционные упражнения. Например, упражнения со скакалкой и обручем содействуют формированию правильной осанки, благотворно действуют на сердечно-сосудистую и дыхательную системы</a:t>
            </a:r>
            <a:endParaRPr lang="ru-RU" b="1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75226C-4E13-31E5-2C5E-2F37F6A143F7}"/>
              </a:ext>
            </a:extLst>
          </p:cNvPr>
          <p:cNvSpPr txBox="1"/>
          <p:nvPr/>
        </p:nvSpPr>
        <p:spPr>
          <a:xfrm>
            <a:off x="3995936" y="332656"/>
            <a:ext cx="46805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4288" algn="l"/>
                <a:tab pos="8083550" algn="l"/>
                <a:tab pos="8532813" algn="l"/>
                <a:tab pos="8982075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Microsoft YaHei" panose="020B0503020204020204" pitchFamily="34" charset="-122"/>
                <a:cs typeface="Times New Roman" panose="02020603050405020304" pitchFamily="18" charset="0"/>
              </a:rPr>
              <a:t>Уроки физической культуры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BDE7BAF-76BC-A991-B217-EDC187CFA1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34" y="3212976"/>
            <a:ext cx="2849880" cy="3121152"/>
          </a:xfrm>
          <a:prstGeom prst="rect">
            <a:avLst/>
          </a:prstGeom>
        </p:spPr>
      </p:pic>
      <p:pic>
        <p:nvPicPr>
          <p:cNvPr id="2" name="Объект 1">
            <a:extLst>
              <a:ext uri="{FF2B5EF4-FFF2-40B4-BE49-F238E27FC236}">
                <a16:creationId xmlns:a16="http://schemas.microsoft.com/office/drawing/2014/main" id="{187C61FA-1F57-ECDE-9A78-8E1668A989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300" y="332656"/>
            <a:ext cx="3439856" cy="24311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21748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727AF03B-338A-7C72-32E3-B01ACF1F0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9443" y="3573016"/>
            <a:ext cx="7117178" cy="2448271"/>
          </a:xfrm>
        </p:spPr>
        <p:txBody>
          <a:bodyPr>
            <a:norm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+mj-lt"/>
                <a:ea typeface="Microsoft YaHei" panose="020B0503020204020204" pitchFamily="34" charset="-122"/>
                <a:cs typeface="Times New Roman" panose="02020603050405020304" pitchFamily="18" charset="0"/>
              </a:rPr>
              <a:t>К</a:t>
            </a: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Microsoft YaHei" panose="020B0503020204020204" pitchFamily="34" charset="-122"/>
                <a:cs typeface="Times New Roman" panose="02020603050405020304" pitchFamily="18" charset="0"/>
              </a:rPr>
              <a:t>омбинирую игровой, соревновательный и круговой методы, учитывая возрастные особенности учащихся, не допуская переутомления, направляя их действия и контролируя нагрузку.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55BCD26-54CE-C3AC-52F5-5B4722BA0C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4" y="116632"/>
            <a:ext cx="3925462" cy="309634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F677984-FB8F-AF70-F3C2-46DC917B72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676" y="-2434"/>
            <a:ext cx="5293410" cy="3287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6685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29"/>
          <p:cNvGraphicFramePr>
            <a:graphicFrameLocks noGrp="1" noChangeAspect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993004603"/>
              </p:ext>
            </p:extLst>
          </p:nvPr>
        </p:nvGraphicFramePr>
        <p:xfrm>
          <a:off x="467544" y="1824039"/>
          <a:ext cx="4392489" cy="2146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9698" name="WordArt 130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7848600" cy="12239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 dirty="0">
                <a:solidFill>
                  <a:srgbClr val="8B1DEE"/>
                </a:solidFill>
                <a:effectLst>
                  <a:outerShdw blurRad="41275" dist="20320" dir="1799969" algn="tl" rotWithShape="0">
                    <a:srgbClr val="000000">
                      <a:alpha val="39998"/>
                    </a:srgbClr>
                  </a:outerShdw>
                </a:effectLst>
                <a:latin typeface="Impact"/>
              </a:rPr>
              <a:t>Уровень физической подготовки обучающихся школы</a:t>
            </a:r>
          </a:p>
          <a:p>
            <a:pPr algn="ctr"/>
            <a:r>
              <a:rPr lang="ru-RU" sz="2000" kern="10" dirty="0">
                <a:solidFill>
                  <a:srgbClr val="8B1DEE"/>
                </a:solidFill>
                <a:effectLst>
                  <a:outerShdw blurRad="41275" dist="20320" dir="1799969" algn="tl" rotWithShape="0">
                    <a:srgbClr val="000000">
                      <a:alpha val="39998"/>
                    </a:srgbClr>
                  </a:outerShdw>
                </a:effectLst>
                <a:latin typeface="Impact"/>
              </a:rPr>
              <a:t> 4, 6, 7  классов 2020-2021 гг.(май)-5, 7,8, класс 2021-2022гг.( сентябрь)</a:t>
            </a:r>
          </a:p>
        </p:txBody>
      </p:sp>
      <p:sp>
        <p:nvSpPr>
          <p:cNvPr id="4" name="WordArt 130"/>
          <p:cNvSpPr>
            <a:spLocks noChangeArrowheads="1" noChangeShapeType="1" noTextEdit="1"/>
          </p:cNvSpPr>
          <p:nvPr/>
        </p:nvSpPr>
        <p:spPr bwMode="auto">
          <a:xfrm>
            <a:off x="835479" y="5623439"/>
            <a:ext cx="7848600" cy="12239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2000" kern="10" dirty="0">
              <a:solidFill>
                <a:srgbClr val="8B1DEE"/>
              </a:solidFill>
              <a:effectLst>
                <a:outerShdw blurRad="41275" dist="20320" dir="1799969" algn="tl" rotWithShape="0">
                  <a:srgbClr val="000000">
                    <a:alpha val="39998"/>
                  </a:srgbClr>
                </a:outerShdw>
              </a:effectLst>
              <a:latin typeface="Impac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4165882"/>
            <a:ext cx="496855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4класс                                                6 класс                        7 класс                                                 </a:t>
            </a:r>
          </a:p>
          <a:p>
            <a:pPr lvl="0"/>
            <a:r>
              <a:rPr lang="ru-RU" sz="1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17 человек                                              20 человек               22 человек                                   </a:t>
            </a:r>
            <a:endParaRPr lang="ru-RU" sz="1100" dirty="0">
              <a:solidFill>
                <a:prstClr val="black"/>
              </a:solidFill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209F703-4132-1D9B-030C-6BF1E6C8B8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651076"/>
              </p:ext>
            </p:extLst>
          </p:nvPr>
        </p:nvGraphicFramePr>
        <p:xfrm>
          <a:off x="5292080" y="1755276"/>
          <a:ext cx="3456384" cy="2225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0EE5B6-C9F9-6810-49E8-275124DA83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63" y="4293096"/>
            <a:ext cx="3924437" cy="6001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72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rotWithShape="1">
          <a:gsLst>
            <a:gs pos="21000">
              <a:srgbClr val="0070C0"/>
            </a:gs>
            <a:gs pos="88000">
              <a:schemeClr val="bg2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9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8535661"/>
              </p:ext>
            </p:extLst>
          </p:nvPr>
        </p:nvGraphicFramePr>
        <p:xfrm>
          <a:off x="590550" y="1751013"/>
          <a:ext cx="3497263" cy="2024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Object 11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439698369"/>
              </p:ext>
            </p:extLst>
          </p:nvPr>
        </p:nvGraphicFramePr>
        <p:xfrm>
          <a:off x="5343525" y="2039938"/>
          <a:ext cx="2417763" cy="184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4036" name="Rectangle 10"/>
          <p:cNvSpPr>
            <a:spLocks noChangeArrowheads="1"/>
          </p:cNvSpPr>
          <p:nvPr/>
        </p:nvSpPr>
        <p:spPr bwMode="auto">
          <a:xfrm>
            <a:off x="971550" y="1773238"/>
            <a:ext cx="24161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微软雅黑" panose="020B0503020204020204" pitchFamily="34" charset="-122"/>
                <a:cs typeface="+mn-cs"/>
              </a:rPr>
              <a:t>   </a:t>
            </a:r>
            <a:r>
              <a:rPr kumimoji="0" lang="ru-RU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微软雅黑" panose="020B0503020204020204" pitchFamily="34" charset="-122"/>
                <a:cs typeface="+mn-cs"/>
              </a:rPr>
              <a:t>Группы здоровья (%)</a:t>
            </a:r>
            <a:r>
              <a:rPr kumimoji="0" lang="ru-RU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微软雅黑" panose="020B0503020204020204" pitchFamily="34" charset="-122"/>
                <a:cs typeface="+mn-cs"/>
              </a:rPr>
              <a:t> </a:t>
            </a:r>
          </a:p>
        </p:txBody>
      </p:sp>
      <p:sp>
        <p:nvSpPr>
          <p:cNvPr id="44037" name="Rectangle 14"/>
          <p:cNvSpPr>
            <a:spLocks noChangeArrowheads="1"/>
          </p:cNvSpPr>
          <p:nvPr/>
        </p:nvSpPr>
        <p:spPr bwMode="auto">
          <a:xfrm>
            <a:off x="5148263" y="1773238"/>
            <a:ext cx="27162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微软雅黑" panose="020B0503020204020204" pitchFamily="34" charset="-122"/>
                <a:cs typeface="+mn-cs"/>
              </a:rPr>
              <a:t>      </a:t>
            </a:r>
            <a:r>
              <a:rPr kumimoji="0" lang="ru-RU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微软雅黑" panose="020B0503020204020204" pitchFamily="34" charset="-122"/>
                <a:cs typeface="+mn-cs"/>
              </a:rPr>
              <a:t>Физическое развитие</a:t>
            </a:r>
            <a:r>
              <a:rPr kumimoji="0" lang="ru-RU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微软雅黑" panose="020B0503020204020204" pitchFamily="34" charset="-122"/>
                <a:cs typeface="+mn-cs"/>
              </a:rPr>
              <a:t> </a:t>
            </a:r>
          </a:p>
        </p:txBody>
      </p:sp>
      <p:sp>
        <p:nvSpPr>
          <p:cNvPr id="44038" name="Rectangle 18"/>
          <p:cNvSpPr>
            <a:spLocks noChangeArrowheads="1"/>
          </p:cNvSpPr>
          <p:nvPr/>
        </p:nvSpPr>
        <p:spPr bwMode="auto">
          <a:xfrm>
            <a:off x="1042988" y="3860800"/>
            <a:ext cx="2311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  <a:ext uri="{91240B29-F687-4F45-9708-019B960494DF}">
              <a14:hiddenLine xmlns:a14="http://schemas.microsoft.com/office/drawing/2010/main" w="539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微软雅黑" panose="020B0503020204020204" pitchFamily="34" charset="-122"/>
                <a:cs typeface="+mn-cs"/>
              </a:rPr>
              <a:t>Уровень здоровья</a:t>
            </a: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44039" name="Rectangle 22"/>
          <p:cNvSpPr>
            <a:spLocks noChangeArrowheads="1"/>
          </p:cNvSpPr>
          <p:nvPr/>
        </p:nvSpPr>
        <p:spPr bwMode="auto">
          <a:xfrm>
            <a:off x="5508625" y="3573463"/>
            <a:ext cx="2898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  <a:ext uri="{91240B29-F687-4F45-9708-019B960494DF}">
              <a14:hiddenLine xmlns:a14="http://schemas.microsoft.com/office/drawing/2010/main" w="539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Физкультурные группы</a:t>
            </a:r>
          </a:p>
        </p:txBody>
      </p:sp>
      <p:graphicFrame>
        <p:nvGraphicFramePr>
          <p:cNvPr id="4" name="Object 23"/>
          <p:cNvGraphicFramePr>
            <a:graphicFrameLocks noChangeAspect="1"/>
          </p:cNvGraphicFramePr>
          <p:nvPr/>
        </p:nvGraphicFramePr>
        <p:xfrm>
          <a:off x="4910138" y="3551238"/>
          <a:ext cx="4622800" cy="2755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Object 25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636677079"/>
              </p:ext>
            </p:extLst>
          </p:nvPr>
        </p:nvGraphicFramePr>
        <p:xfrm>
          <a:off x="1093788" y="3551238"/>
          <a:ext cx="3714750" cy="2490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3452" name="WordArt 28"/>
          <p:cNvSpPr>
            <a:spLocks noChangeArrowheads="1" noChangeShapeType="1" noTextEdit="1"/>
          </p:cNvSpPr>
          <p:nvPr/>
        </p:nvSpPr>
        <p:spPr bwMode="auto">
          <a:xfrm>
            <a:off x="323528" y="361950"/>
            <a:ext cx="8496944" cy="105082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CanDown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Результаты</a:t>
            </a:r>
            <a:r>
              <a:rPr kumimoji="0" lang="en-US" sz="2800" b="0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800" b="0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медицинского </a:t>
            </a:r>
            <a:r>
              <a:rPr kumimoji="0" lang="en-US" sz="2800" b="0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800" b="0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осмотра </a:t>
            </a:r>
            <a:r>
              <a:rPr kumimoji="0" lang="en-US" sz="2800" b="0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800" b="0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обучающихся </a:t>
            </a:r>
            <a:r>
              <a:rPr kumimoji="0" lang="en-US" sz="2800" b="0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800" b="0" i="0" u="none" strike="noStrike" kern="10" cap="none" spc="0" normalizeH="0" baseline="0" noProof="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 2021-2022гг</a:t>
            </a:r>
            <a:endParaRPr kumimoji="0" lang="ru-RU" sz="2800" b="1" i="0" u="none" strike="noStrike" kern="10" cap="none" spc="0" normalizeH="0" baseline="0" noProof="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2" name="Picture 2" descr="C:\Program Files\Microsoft Office\MEDIA\CAGCAT10\j0216724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988" y="2432050"/>
            <a:ext cx="1143000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46179-98A4-392A-866C-AB3C5291C75A}"/>
              </a:ext>
            </a:extLst>
          </p:cNvPr>
          <p:cNvSpPr txBox="1"/>
          <p:nvPr/>
        </p:nvSpPr>
        <p:spPr>
          <a:xfrm>
            <a:off x="4310743" y="2873828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334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43" name="WordArt 11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8394700" cy="1079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>
                <a:ln w="22225">
                  <a:solidFill>
                    <a:srgbClr val="33CCCC"/>
                  </a:solidFill>
                  <a:round/>
                  <a:headEnd/>
                  <a:tailEnd/>
                </a:ln>
                <a:latin typeface="Impact"/>
              </a:rPr>
              <a:t>Позитивные моменты внеурочной деятельности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60475B-AB66-FB7C-E0F4-BD4C6054F0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370632"/>
            <a:ext cx="2880321" cy="216024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038F54-3553-903C-EEF0-98F514965B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384222"/>
            <a:ext cx="2767341" cy="207550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D6E389B-C0F2-3D01-B145-9CB9BDD5F9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3" y="1384222"/>
            <a:ext cx="2592288" cy="214665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38EE6A-6238-0AC5-3DA3-484EF1D1F7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40" y="3789040"/>
            <a:ext cx="3131840" cy="234888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3158519-945A-DB13-E762-4C650CAAC81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266" y="3789040"/>
            <a:ext cx="3036979" cy="227773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C57CAB3-7DB6-E085-7A75-9D5419BF21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638696"/>
            <a:ext cx="2176240" cy="290165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729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ru-RU" sz="2400">
                <a:cs typeface="Trebuchet MS" pitchFamily="34" charset="0"/>
              </a:rPr>
            </a:br>
            <a:endParaRPr lang="ru-RU" sz="2400">
              <a:cs typeface="Trebuchet MS" pitchFamily="34" charset="0"/>
            </a:endParaRP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3140969"/>
            <a:ext cx="7632848" cy="108012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700" b="1" i="1" dirty="0">
              <a:solidFill>
                <a:srgbClr val="1172DD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800" b="1" i="1" dirty="0">
              <a:solidFill>
                <a:srgbClr val="1172DD"/>
              </a:solidFill>
            </a:endParaRPr>
          </a:p>
          <a:p>
            <a:pPr>
              <a:lnSpc>
                <a:spcPct val="80000"/>
              </a:lnSpc>
            </a:pPr>
            <a:endParaRPr lang="ru-RU" sz="800" b="1" i="1" dirty="0">
              <a:solidFill>
                <a:srgbClr val="1172DD"/>
              </a:solidFill>
            </a:endParaRPr>
          </a:p>
          <a:p>
            <a:pPr>
              <a:lnSpc>
                <a:spcPct val="80000"/>
              </a:lnSpc>
            </a:pPr>
            <a:endParaRPr lang="ru-RU" sz="800" b="1" i="1" dirty="0">
              <a:solidFill>
                <a:srgbClr val="1172DD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400" b="1" i="1" dirty="0">
                <a:solidFill>
                  <a:srgbClr val="1172DD"/>
                </a:solidFill>
              </a:rPr>
              <a:t>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400" b="1" i="1" dirty="0">
              <a:solidFill>
                <a:srgbClr val="1172DD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400" b="1" i="1" dirty="0">
              <a:solidFill>
                <a:srgbClr val="1172DD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i="1" dirty="0">
                <a:solidFill>
                  <a:schemeClr val="bg1"/>
                </a:solidFill>
              </a:rPr>
              <a:t>Закаливающее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i="1" dirty="0">
                <a:solidFill>
                  <a:schemeClr val="bg1"/>
                </a:solidFill>
              </a:rPr>
              <a:t> влияние уроков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700" b="1" i="1" dirty="0">
                <a:solidFill>
                  <a:schemeClr val="bg1"/>
                </a:solidFill>
              </a:rPr>
              <a:t>на свежем воздухе</a:t>
            </a:r>
          </a:p>
          <a:p>
            <a:pPr>
              <a:lnSpc>
                <a:spcPct val="80000"/>
              </a:lnSpc>
            </a:pPr>
            <a:endParaRPr lang="ru-RU" sz="1400" b="1" i="1" dirty="0">
              <a:solidFill>
                <a:srgbClr val="1172DD"/>
              </a:solidFill>
            </a:endParaRPr>
          </a:p>
          <a:p>
            <a:pPr>
              <a:lnSpc>
                <a:spcPct val="80000"/>
              </a:lnSpc>
            </a:pPr>
            <a:endParaRPr lang="ru-RU" sz="800" b="1" i="1" dirty="0">
              <a:solidFill>
                <a:srgbClr val="1172DD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b="1" i="1" dirty="0">
                <a:solidFill>
                  <a:srgbClr val="1172DD"/>
                </a:solidFill>
              </a:rPr>
              <a:t>       </a:t>
            </a:r>
            <a:endParaRPr lang="ru-RU" sz="800" b="1" i="1" dirty="0">
              <a:solidFill>
                <a:srgbClr val="1172DD"/>
              </a:solidFill>
              <a:latin typeface="Arial Black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800" b="1" i="1" dirty="0">
                <a:solidFill>
                  <a:srgbClr val="1172DD"/>
                </a:solidFill>
              </a:rPr>
              <a:t>                                                                                        </a:t>
            </a:r>
          </a:p>
        </p:txBody>
      </p:sp>
      <p:sp>
        <p:nvSpPr>
          <p:cNvPr id="43012" name="AutoShape 11"/>
          <p:cNvSpPr>
            <a:spLocks noChangeArrowheads="1"/>
          </p:cNvSpPr>
          <p:nvPr/>
        </p:nvSpPr>
        <p:spPr bwMode="auto">
          <a:xfrm rot="10800000">
            <a:off x="395288" y="333375"/>
            <a:ext cx="8424862" cy="1150938"/>
          </a:xfrm>
          <a:prstGeom prst="flowChartMagneticDisk">
            <a:avLst/>
          </a:prstGeom>
          <a:solidFill>
            <a:srgbClr val="FFFFCC"/>
          </a:solidFill>
          <a:ln w="53975">
            <a:solidFill>
              <a:srgbClr val="99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ru-RU">
              <a:solidFill>
                <a:schemeClr val="tx2"/>
              </a:solidFill>
            </a:endParaRPr>
          </a:p>
        </p:txBody>
      </p:sp>
      <p:sp>
        <p:nvSpPr>
          <p:cNvPr id="87052" name="WordArt 12"/>
          <p:cNvSpPr>
            <a:spLocks noChangeArrowheads="1" noChangeShapeType="1" noTextEdit="1"/>
          </p:cNvSpPr>
          <p:nvPr/>
        </p:nvSpPr>
        <p:spPr bwMode="auto">
          <a:xfrm>
            <a:off x="611188" y="404813"/>
            <a:ext cx="7848600" cy="7874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2000" kern="10" dirty="0">
                <a:ln w="9525">
                  <a:round/>
                  <a:headEnd/>
                  <a:tailEnd/>
                </a:ln>
                <a:solidFill>
                  <a:srgbClr val="FF00FF">
                    <a:alpha val="87842"/>
                  </a:srgbClr>
                </a:solidFill>
                <a:latin typeface="Times New Roman"/>
                <a:cs typeface="Times New Roman"/>
              </a:rPr>
              <a:t>Оздоровительные моменты в учебном процессе</a:t>
            </a:r>
          </a:p>
        </p:txBody>
      </p:sp>
      <p:pic>
        <p:nvPicPr>
          <p:cNvPr id="13" name="Рисунок 12" descr="P10409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1236" y="1653483"/>
            <a:ext cx="2432464" cy="18243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Содержимое 3" descr="P10406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963612" y="1570643"/>
            <a:ext cx="2529354" cy="18970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2915817" y="3140969"/>
            <a:ext cx="1944216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 defTabSz="4572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</a:pPr>
            <a:endParaRPr lang="ru-RU" sz="700" b="1" i="1" dirty="0">
              <a:solidFill>
                <a:srgbClr val="1172DD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</a:pPr>
            <a:endParaRPr lang="ru-RU" sz="800" b="1" i="1" dirty="0">
              <a:solidFill>
                <a:srgbClr val="1172DD"/>
              </a:solidFill>
              <a:latin typeface="Verdana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</a:pPr>
            <a:endParaRPr lang="ru-RU" sz="800" b="1" i="1" dirty="0">
              <a:solidFill>
                <a:srgbClr val="1172DD"/>
              </a:solidFill>
              <a:latin typeface="Verdana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</a:pPr>
            <a:endParaRPr lang="ru-RU" sz="800" b="1" i="1" dirty="0">
              <a:solidFill>
                <a:srgbClr val="1172DD"/>
              </a:solidFill>
              <a:latin typeface="Verdana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" pitchFamily="2" charset="2"/>
              <a:buNone/>
            </a:pPr>
            <a:r>
              <a:rPr lang="ru-RU" sz="1400" b="1" i="1" dirty="0">
                <a:solidFill>
                  <a:srgbClr val="1172DD"/>
                </a:solidFill>
                <a:latin typeface="Verdana" pitchFamily="34" charset="0"/>
              </a:rPr>
              <a:t>           </a:t>
            </a: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" pitchFamily="2" charset="2"/>
              <a:buNone/>
            </a:pPr>
            <a:endParaRPr lang="ru-RU" sz="1400" b="1" i="1" dirty="0">
              <a:solidFill>
                <a:srgbClr val="1172DD"/>
              </a:solidFill>
              <a:latin typeface="Verdana" pitchFamily="34" charset="0"/>
            </a:endParaRPr>
          </a:p>
          <a:p>
            <a:pPr algn="r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" pitchFamily="2" charset="2"/>
              <a:buNone/>
            </a:pPr>
            <a:r>
              <a:rPr lang="ru-RU" b="1" i="1" dirty="0">
                <a:solidFill>
                  <a:schemeClr val="bg1"/>
                </a:solidFill>
                <a:latin typeface="Verdana" pitchFamily="34" charset="0"/>
              </a:rPr>
              <a:t>Подвижные </a:t>
            </a:r>
          </a:p>
          <a:p>
            <a:pPr algn="r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" pitchFamily="2" charset="2"/>
              <a:buNone/>
            </a:pPr>
            <a:r>
              <a:rPr lang="ru-RU" b="1" i="1" dirty="0">
                <a:solidFill>
                  <a:schemeClr val="bg1"/>
                </a:solidFill>
                <a:latin typeface="Verdana" pitchFamily="34" charset="0"/>
              </a:rPr>
              <a:t>перемены                </a:t>
            </a: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</a:pPr>
            <a:endParaRPr lang="ru-RU" sz="1400" b="1" i="1" dirty="0">
              <a:solidFill>
                <a:srgbClr val="1172DD"/>
              </a:solidFill>
              <a:latin typeface="Verdana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</a:pPr>
            <a:endParaRPr lang="ru-RU" sz="800" b="1" i="1" dirty="0">
              <a:solidFill>
                <a:srgbClr val="1172DD"/>
              </a:solidFill>
              <a:latin typeface="Verdana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" pitchFamily="2" charset="2"/>
              <a:buNone/>
            </a:pPr>
            <a:r>
              <a:rPr lang="ru-RU" sz="800" b="1" i="1" dirty="0">
                <a:solidFill>
                  <a:srgbClr val="1172DD"/>
                </a:solidFill>
                <a:latin typeface="Verdana" pitchFamily="34" charset="0"/>
              </a:rPr>
              <a:t>       </a:t>
            </a:r>
            <a:endParaRPr lang="ru-RU" sz="800" b="1" i="1" dirty="0">
              <a:solidFill>
                <a:srgbClr val="1172DD"/>
              </a:solidFill>
              <a:latin typeface="Arial Black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" pitchFamily="2" charset="2"/>
              <a:buNone/>
            </a:pPr>
            <a:r>
              <a:rPr lang="ru-RU" sz="800" b="1" i="1" dirty="0">
                <a:solidFill>
                  <a:srgbClr val="1172DD"/>
                </a:solidFill>
                <a:latin typeface="Verdana" pitchFamily="34" charset="0"/>
              </a:rPr>
              <a:t>                                                                                       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A9CA5B-CDA4-3397-8848-09CC7EAB6A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772" y="1608415"/>
            <a:ext cx="2245544" cy="19453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0A79D0-1939-C84C-9DCE-81DF121BC0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579" y="4218605"/>
            <a:ext cx="2633379" cy="17446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0B00FC-D157-416E-F3A1-FB9AB409485B}"/>
              </a:ext>
            </a:extLst>
          </p:cNvPr>
          <p:cNvSpPr txBox="1"/>
          <p:nvPr/>
        </p:nvSpPr>
        <p:spPr>
          <a:xfrm>
            <a:off x="4040155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BE3D47-E7AF-DCDB-909D-41E349BEA718}"/>
              </a:ext>
            </a:extLst>
          </p:cNvPr>
          <p:cNvSpPr txBox="1"/>
          <p:nvPr/>
        </p:nvSpPr>
        <p:spPr>
          <a:xfrm>
            <a:off x="5644699" y="5949280"/>
            <a:ext cx="3175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chemeClr val="bg1"/>
                </a:solidFill>
                <a:latin typeface="+mn-lt"/>
              </a:rPr>
              <a:t>Спортивные праздники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6A2FD2-3216-4558-E7E1-FDB43552B167}"/>
              </a:ext>
            </a:extLst>
          </p:cNvPr>
          <p:cNvSpPr txBox="1"/>
          <p:nvPr/>
        </p:nvSpPr>
        <p:spPr>
          <a:xfrm>
            <a:off x="4040155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A28538-443A-F0B8-C0C3-3AEB9C4D590B}"/>
              </a:ext>
            </a:extLst>
          </p:cNvPr>
          <p:cNvSpPr txBox="1"/>
          <p:nvPr/>
        </p:nvSpPr>
        <p:spPr>
          <a:xfrm>
            <a:off x="4990573" y="3562012"/>
            <a:ext cx="3240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>
                <a:solidFill>
                  <a:schemeClr val="bg1"/>
                </a:solidFill>
                <a:latin typeface="+mn-lt"/>
              </a:rPr>
              <a:t>Участие в Акциях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A81050A-144A-FCBD-4E33-5E180474AB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763" y="4341637"/>
            <a:ext cx="2492755" cy="18695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4346196-5C4B-9BA9-4E9E-973747B262D7}"/>
              </a:ext>
            </a:extLst>
          </p:cNvPr>
          <p:cNvSpPr txBox="1"/>
          <p:nvPr/>
        </p:nvSpPr>
        <p:spPr>
          <a:xfrm>
            <a:off x="4054151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18911A-E700-3700-8DFF-92BDF7BE53CC}"/>
              </a:ext>
            </a:extLst>
          </p:cNvPr>
          <p:cNvSpPr txBox="1"/>
          <p:nvPr/>
        </p:nvSpPr>
        <p:spPr>
          <a:xfrm>
            <a:off x="2843809" y="631861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chemeClr val="bg1"/>
                </a:solidFill>
              </a:rPr>
              <a:t>Соревнования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E492E7B-11CF-0263-4F36-9B5334F3799B}"/>
              </a:ext>
            </a:extLst>
          </p:cNvPr>
          <p:cNvSpPr txBox="1"/>
          <p:nvPr/>
        </p:nvSpPr>
        <p:spPr>
          <a:xfrm>
            <a:off x="755576" y="645318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+mn-lt"/>
              </a:rPr>
              <a:t>ШСК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68E3198-2A0F-B263-3241-A325119E1A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88" y="4621921"/>
            <a:ext cx="2441687" cy="18312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79C8ACA1-1944-7D4F-FFFC-74AA39CF0A7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499" y="5510252"/>
            <a:ext cx="1261264" cy="94293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Tm="1539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1" descr="2_b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79" y="28859"/>
            <a:ext cx="6048375" cy="667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8313" name="Group 7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71666109"/>
              </p:ext>
            </p:extLst>
          </p:nvPr>
        </p:nvGraphicFramePr>
        <p:xfrm>
          <a:off x="287338" y="2708920"/>
          <a:ext cx="8605142" cy="3481247"/>
        </p:xfrm>
        <a:graphic>
          <a:graphicData uri="http://schemas.openxmlformats.org/drawingml/2006/table">
            <a:tbl>
              <a:tblPr/>
              <a:tblGrid>
                <a:gridCol w="1116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3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31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18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1602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3320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B0FB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B0FB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B0FB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B0FB1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9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903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9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marT="45714" marB="45714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8436" name="WordArt 196"/>
          <p:cNvSpPr>
            <a:spLocks noChangeArrowheads="1" noChangeShapeType="1" noTextEdit="1"/>
          </p:cNvSpPr>
          <p:nvPr/>
        </p:nvSpPr>
        <p:spPr bwMode="auto">
          <a:xfrm>
            <a:off x="0" y="1911349"/>
            <a:ext cx="9144000" cy="606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 spc="360" dirty="0">
                <a:ln w="2540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Наши достижения 2019-2022г.г.</a:t>
            </a:r>
          </a:p>
        </p:txBody>
      </p:sp>
      <p:pic>
        <p:nvPicPr>
          <p:cNvPr id="6" name="Picture 16" descr="AWARD35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4974" y="839665"/>
            <a:ext cx="89535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 descr="AWARD35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757" y="33070"/>
            <a:ext cx="89535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6" descr="AWARD35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" y="509588"/>
            <a:ext cx="89535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BE85BF-465D-32F8-D1A1-6134917DB2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9432" y="2595774"/>
            <a:ext cx="5101972" cy="388843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5FD16B1-B674-DB4A-E810-E3FF81E52A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527" y="2682182"/>
            <a:ext cx="1498051" cy="206084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6CFD4DE-E6A8-0242-983F-30824E91109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041" y="4845345"/>
            <a:ext cx="1920464" cy="156028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085402F-B763-520F-C5F7-BBAEF7D5BC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001" y="4812406"/>
            <a:ext cx="2333040" cy="1626161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020A25A-04DF-C901-C58E-AA7D1C891F5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93" y="2689825"/>
            <a:ext cx="1500821" cy="2060849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F2FDF6EB-CC5B-CB43-A213-A770063AB29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644" y="2683958"/>
            <a:ext cx="1401558" cy="207774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D9E844BB-B533-30DB-027B-9B99230E5A6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774" y="15478"/>
            <a:ext cx="1496343" cy="1870631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E3732E81-0C82-03B7-9F35-247A113E8CF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396" y="10672"/>
            <a:ext cx="1292940" cy="1814652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74D17317-5D89-98B5-32C8-0AA51242F34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258" y="4761280"/>
            <a:ext cx="1185633" cy="167728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CEFD07-5C04-4A9C-0DBD-162518BE682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0" y="56410"/>
            <a:ext cx="1443352" cy="184539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5C15310-3848-236F-1F6C-6EAA89F8BE7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680" y="28859"/>
            <a:ext cx="1426319" cy="184598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15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2EB21848-06CC-7567-E3E3-B964873EE5FB}"/>
              </a:ext>
            </a:extLst>
          </p:cNvPr>
          <p:cNvSpPr txBox="1">
            <a:spLocks/>
          </p:cNvSpPr>
          <p:nvPr/>
        </p:nvSpPr>
        <p:spPr>
          <a:xfrm>
            <a:off x="457200" y="224165"/>
            <a:ext cx="8229600" cy="9477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>
                <a:ln w="0"/>
                <a:solidFill>
                  <a:prstClr val="white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ahoma" pitchFamily="34" charset="0"/>
                <a:ea typeface="+mj-ea"/>
                <a:cs typeface="+mj-cs"/>
              </a:rPr>
              <a:t>Работа с родителями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+mj-ea"/>
              <a:cs typeface="+mj-cs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FCBBD578-4E86-0333-6860-998D92AE6A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801151"/>
              </p:ext>
            </p:extLst>
          </p:nvPr>
        </p:nvGraphicFramePr>
        <p:xfrm>
          <a:off x="228600" y="836613"/>
          <a:ext cx="8686800" cy="5948361"/>
        </p:xfrm>
        <a:graphic>
          <a:graphicData uri="http://schemas.openxmlformats.org/drawingml/2006/table">
            <a:tbl>
              <a:tblPr/>
              <a:tblGrid>
                <a:gridCol w="38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2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6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47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44628" marR="446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Мероприятие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Методы измерения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22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44628" marR="446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3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Диагностика </a:t>
                      </a:r>
                    </a:p>
                  </a:txBody>
                  <a:tcPr marL="36195" marR="361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регулярной диагностики уровня культуры здоровья родителей, их представлений о здоровье детей, предложений по мероприятиям, степени удовлетворенности и т.д.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объективных данных о представлениях родителей для консолидации усилий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результаты анкетирования,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отзывы,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динамика статистических данных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1499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628" marR="446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3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Просвещение</a:t>
                      </a:r>
                    </a:p>
                  </a:txBody>
                  <a:tcPr marL="36195" marR="3619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лектория с приглашением различных специалистов в области здоровьесбережения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родителям необходимых знаний о здоровье детей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анализ посещений,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анкетирования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14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индивидуальных бесед, тематических классных собраний в различных формах (диспуты, игры, тренинги и др.)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0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Оформление информационного стенда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149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44628" marR="4462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2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Вовлечение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акций, фестивалей, конкурсов, соревнований и т.д. при непосредственном участии родителей в команде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Активная роль родительской общественности в воспитании культуры здоровья у школьников,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интеграция усилий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анализ степени участия (статистические данные),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отзывы,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анкетирования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61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Совместные походы, экскурсии, спортивные праздники, соревнования и т.д. </a:t>
                      </a:r>
                    </a:p>
                  </a:txBody>
                  <a:tcPr marL="36195" marR="3619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99592" y="260648"/>
            <a:ext cx="7883525" cy="646112"/>
          </a:xfrm>
        </p:spPr>
        <p:txBody>
          <a:bodyPr>
            <a:spAutoFit/>
          </a:bodyPr>
          <a:lstStyle/>
          <a:p>
            <a:pPr algn="ctr" eaLnBrk="1" hangingPunct="1"/>
            <a:r>
              <a:rPr lang="ru-RU" sz="3600" dirty="0">
                <a:solidFill>
                  <a:srgbClr val="002060"/>
                </a:solidFill>
                <a:cs typeface="Trebuchet MS" pitchFamily="34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cs typeface="Trebuchet MS" pitchFamily="34" charset="0"/>
              </a:rPr>
              <a:t> </a:t>
            </a:r>
            <a:r>
              <a:rPr lang="ru-RU" sz="3600" b="1" u="sng" dirty="0">
                <a:solidFill>
                  <a:schemeClr val="bg1"/>
                </a:solidFill>
                <a:cs typeface="Trebuchet MS" pitchFamily="34" charset="0"/>
              </a:rPr>
              <a:t>Актуальность</a:t>
            </a:r>
            <a:r>
              <a:rPr lang="ru-RU" sz="3600" b="1" i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</a:t>
            </a:r>
          </a:p>
        </p:txBody>
      </p:sp>
      <p:pic>
        <p:nvPicPr>
          <p:cNvPr id="9" name="Рисунок 8"/>
          <p:cNvPicPr/>
          <p:nvPr/>
        </p:nvPicPr>
        <p:blipFill>
          <a:blip r:embed="rId4" cstate="print"/>
          <a:srcRect l="42713" t="30108" r="25137" b="32487"/>
          <a:stretch>
            <a:fillRect/>
          </a:stretch>
        </p:blipFill>
        <p:spPr bwMode="auto">
          <a:xfrm>
            <a:off x="-23551" y="0"/>
            <a:ext cx="1512168" cy="1501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B9C4AD8-6FED-4C00-AB79-35201F4F1E66}"/>
              </a:ext>
            </a:extLst>
          </p:cNvPr>
          <p:cNvSpPr/>
          <p:nvPr/>
        </p:nvSpPr>
        <p:spPr>
          <a:xfrm>
            <a:off x="971600" y="1340768"/>
            <a:ext cx="7883526" cy="489364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lvl="0" algn="ctr">
              <a:buFont typeface="Wingdings" panose="05000000000000000000" pitchFamily="2" charset="2"/>
              <a:buChar char="v"/>
            </a:pPr>
            <a:r>
              <a:rPr lang="ru-RU" altLang="ru-RU" sz="1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Здоровьесбережение обучающихся в образовании является основной задачей национального проекта «Образование», президентской инициативы «Наша новая школа», Федеральных государственных образовательных стандартов.</a:t>
            </a:r>
          </a:p>
          <a:p>
            <a:pPr lvl="0" algn="just">
              <a:buFont typeface="Wingdings" panose="05000000000000000000" pitchFamily="2" charset="2"/>
              <a:buChar char="v"/>
            </a:pPr>
            <a:endParaRPr lang="ru-RU" altLang="ru-RU" sz="1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ctr">
              <a:buFont typeface="Wingdings" panose="05000000000000000000" pitchFamily="2" charset="2"/>
              <a:buChar char="v"/>
            </a:pPr>
            <a:r>
              <a:rPr lang="ru-RU" altLang="ru-RU" sz="1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ФГОС определяет такую составляющую, как здоровье школьников, в качестве одного из важнейших результатов образования, сохранение и укрепление здоровья – в качестве одного из направления деятельности школы.</a:t>
            </a:r>
          </a:p>
          <a:p>
            <a:pPr lvl="0" algn="just">
              <a:buFont typeface="Wingdings" panose="05000000000000000000" pitchFamily="2" charset="2"/>
              <a:buChar char="v"/>
            </a:pPr>
            <a:endParaRPr lang="ru-RU" altLang="ru-RU" sz="16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ctr">
              <a:buFont typeface="Wingdings" panose="05000000000000000000" pitchFamily="2" charset="2"/>
              <a:buChar char="v"/>
            </a:pPr>
            <a:r>
              <a:rPr lang="ru-RU" altLang="ru-RU" sz="1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Главным направлением деятельности учителя становится формирование культуры здорового и безопасного образа жизни детей, что включает как урочную, так и внеурочную деятельность.  Поэтому урок физической культуры и внеклассная физкультурно-оздоровительная работа играют важную роль в формировании культуры здоровья обучающихся.</a:t>
            </a:r>
          </a:p>
          <a:p>
            <a:pPr lvl="0" algn="just"/>
            <a:endParaRPr lang="ru-RU" altLang="ru-RU" sz="20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just"/>
            <a:endParaRPr lang="ru-RU" altLang="ru-RU" sz="2000" b="1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6075"/>
    </mc:Choice>
    <mc:Fallback xmlns="">
      <p:transition advTm="6075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691" y="3695312"/>
            <a:ext cx="4478060" cy="273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9" y="62907"/>
            <a:ext cx="5466888" cy="2984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0308" y="2967335"/>
            <a:ext cx="81833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Транслирование опыта работы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6F38A84-2068-6653-B9E0-1C5D02FFA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50" y="3703606"/>
            <a:ext cx="3545041" cy="285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AF23D3-713B-E29E-4C54-0C21CA3529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99" y="5148895"/>
            <a:ext cx="1218594" cy="1686507"/>
          </a:xfrm>
          <a:prstGeom prst="rect">
            <a:avLst/>
          </a:prstGeom>
        </p:spPr>
      </p:pic>
      <p:pic>
        <p:nvPicPr>
          <p:cNvPr id="10" name="Объект 4">
            <a:extLst>
              <a:ext uri="{FF2B5EF4-FFF2-40B4-BE49-F238E27FC236}">
                <a16:creationId xmlns:a16="http://schemas.microsoft.com/office/drawing/2014/main" id="{AD18AD0B-0B3A-72D3-B83D-1A3EA2CCD66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206" y="3554774"/>
            <a:ext cx="1144899" cy="1318170"/>
          </a:xfrm>
          <a:prstGeom prst="rect">
            <a:avLst/>
          </a:prstGeom>
        </p:spPr>
      </p:pic>
      <p:pic>
        <p:nvPicPr>
          <p:cNvPr id="38" name="Объект 37">
            <a:extLst>
              <a:ext uri="{FF2B5EF4-FFF2-40B4-BE49-F238E27FC236}">
                <a16:creationId xmlns:a16="http://schemas.microsoft.com/office/drawing/2014/main" id="{46D886D4-777B-2C49-5395-E49DFFFDDE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887" y="31681"/>
            <a:ext cx="1643401" cy="3005210"/>
          </a:xfr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778E8DD7-ABC3-C997-D94E-22866F0C6B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079" y="5545146"/>
            <a:ext cx="1823922" cy="129025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797CA3-1890-E13B-A83D-8DACCC68B77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31493" y="31681"/>
            <a:ext cx="1847751" cy="293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711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hevoloshins.ru/wp-content/uploads/2011/09/samerfon.jpg">
            <a:extLst>
              <a:ext uri="{FF2B5EF4-FFF2-40B4-BE49-F238E27FC236}">
                <a16:creationId xmlns:a16="http://schemas.microsoft.com/office/drawing/2014/main" id="{1EAFF981-C496-E870-4D81-AAC2FB4D5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238" y="1709738"/>
            <a:ext cx="6151562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4688051D-D75A-4E85-AE17-028DB8D012F5}"/>
              </a:ext>
            </a:extLst>
          </p:cNvPr>
          <p:cNvSpPr txBox="1">
            <a:spLocks/>
          </p:cNvSpPr>
          <p:nvPr/>
        </p:nvSpPr>
        <p:spPr>
          <a:xfrm>
            <a:off x="609600" y="457200"/>
            <a:ext cx="8229600" cy="9144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>
                <a:ln w="0"/>
                <a:solidFill>
                  <a:prstClr val="white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ahoma" pitchFamily="34" charset="0"/>
                <a:ea typeface="+mj-ea"/>
                <a:cs typeface="+mj-cs"/>
              </a:rPr>
              <a:t>Спасибо за внимание!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+mj-ea"/>
              <a:cs typeface="+mj-cs"/>
            </a:endParaRPr>
          </a:p>
        </p:txBody>
      </p:sp>
      <p:pic>
        <p:nvPicPr>
          <p:cNvPr id="5" name="Picture 4" descr="2828_html_m654c0775">
            <a:extLst>
              <a:ext uri="{FF2B5EF4-FFF2-40B4-BE49-F238E27FC236}">
                <a16:creationId xmlns:a16="http://schemas.microsoft.com/office/drawing/2014/main" id="{F50D0215-C6F5-249F-4BAD-75CE038CFE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410200"/>
            <a:ext cx="12954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2">
            <a:extLst>
              <a:ext uri="{FF2B5EF4-FFF2-40B4-BE49-F238E27FC236}">
                <a16:creationId xmlns:a16="http://schemas.microsoft.com/office/drawing/2014/main" id="{99DE6E30-C3AE-DD98-8412-4FD1C3429B45}"/>
              </a:ext>
            </a:extLst>
          </p:cNvPr>
          <p:cNvSpPr txBox="1">
            <a:spLocks/>
          </p:cNvSpPr>
          <p:nvPr/>
        </p:nvSpPr>
        <p:spPr>
          <a:xfrm>
            <a:off x="2067423" y="2971800"/>
            <a:ext cx="4800600" cy="9144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>
                <a:ln w="0"/>
                <a:solidFill>
                  <a:srgbClr val="073E87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ahoma" pitchFamily="34" charset="0"/>
                <a:ea typeface="+mj-ea"/>
                <a:cs typeface="+mj-cs"/>
              </a:rPr>
              <a:t>Будьте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>
                <a:ln w="0"/>
                <a:solidFill>
                  <a:srgbClr val="073E87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ahoma" pitchFamily="34" charset="0"/>
                <a:ea typeface="+mj-ea"/>
                <a:cs typeface="+mj-cs"/>
              </a:rPr>
              <a:t>здоровы!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ndara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510567C1-840B-47E3-EE37-D634DCBD931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610600" cy="1447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b="1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Здоровье</a:t>
            </a:r>
            <a:r>
              <a:rPr lang="en-US" sz="3100" b="1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ru-RU" sz="3100" b="1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–</a:t>
            </a:r>
            <a:r>
              <a:rPr lang="en-US" sz="3100" b="1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 </a:t>
            </a:r>
            <a:r>
              <a:rPr lang="ru-RU" sz="3100" b="1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состояние физического и социального благополучия человека </a:t>
            </a:r>
            <a:br>
              <a:rPr lang="ru-RU" sz="3100" dirty="0">
                <a:solidFill>
                  <a:prstClr val="black"/>
                </a:solidFill>
                <a:latin typeface="Tahoma" pitchFamily="34" charset="0"/>
              </a:rPr>
            </a:br>
            <a:r>
              <a:rPr lang="ru-RU" sz="2200" b="1" i="1" dirty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(по Уставу Всемирной организации здравоохранения)</a:t>
            </a:r>
          </a:p>
        </p:txBody>
      </p:sp>
      <p:sp>
        <p:nvSpPr>
          <p:cNvPr id="7" name="Стрелка вниз 6">
            <a:extLst>
              <a:ext uri="{FF2B5EF4-FFF2-40B4-BE49-F238E27FC236}">
                <a16:creationId xmlns:a16="http://schemas.microsoft.com/office/drawing/2014/main" id="{D28E46A3-F145-DF69-510E-0A03DF0CD778}"/>
              </a:ext>
            </a:extLst>
          </p:cNvPr>
          <p:cNvSpPr/>
          <p:nvPr/>
        </p:nvSpPr>
        <p:spPr>
          <a:xfrm rot="1286562">
            <a:off x="1919288" y="1890713"/>
            <a:ext cx="203200" cy="1495425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8" name="Стрелка вниз 7">
            <a:extLst>
              <a:ext uri="{FF2B5EF4-FFF2-40B4-BE49-F238E27FC236}">
                <a16:creationId xmlns:a16="http://schemas.microsoft.com/office/drawing/2014/main" id="{8C0788DE-71AB-FA79-B2FE-75F7BA73FC10}"/>
              </a:ext>
            </a:extLst>
          </p:cNvPr>
          <p:cNvSpPr/>
          <p:nvPr/>
        </p:nvSpPr>
        <p:spPr>
          <a:xfrm rot="608954">
            <a:off x="2794000" y="2217738"/>
            <a:ext cx="195263" cy="3200400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9" name="Стрелка вниз 8">
            <a:extLst>
              <a:ext uri="{FF2B5EF4-FFF2-40B4-BE49-F238E27FC236}">
                <a16:creationId xmlns:a16="http://schemas.microsoft.com/office/drawing/2014/main" id="{37944A87-4325-CEB3-E55D-F9E5D7494E92}"/>
              </a:ext>
            </a:extLst>
          </p:cNvPr>
          <p:cNvSpPr/>
          <p:nvPr/>
        </p:nvSpPr>
        <p:spPr>
          <a:xfrm>
            <a:off x="4459288" y="1905000"/>
            <a:ext cx="188912" cy="2100263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grpSp>
        <p:nvGrpSpPr>
          <p:cNvPr id="10" name="Group 7">
            <a:extLst>
              <a:ext uri="{FF2B5EF4-FFF2-40B4-BE49-F238E27FC236}">
                <a16:creationId xmlns:a16="http://schemas.microsoft.com/office/drawing/2014/main" id="{B6787085-25E1-5F65-8020-B291C4E0EEAD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3352800"/>
            <a:ext cx="2316163" cy="1447800"/>
            <a:chOff x="249" y="2568"/>
            <a:chExt cx="1456" cy="910"/>
          </a:xfrm>
        </p:grpSpPr>
        <p:sp>
          <p:nvSpPr>
            <p:cNvPr id="15385" name="Rectangle 8">
              <a:extLst>
                <a:ext uri="{FF2B5EF4-FFF2-40B4-BE49-F238E27FC236}">
                  <a16:creationId xmlns:a16="http://schemas.microsoft.com/office/drawing/2014/main" id="{9A41F56A-6DFD-4214-4BB5-6D3E0E1BF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" y="2568"/>
              <a:ext cx="1456" cy="91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12" name="Rectangle 9">
              <a:extLst>
                <a:ext uri="{FF2B5EF4-FFF2-40B4-BE49-F238E27FC236}">
                  <a16:creationId xmlns:a16="http://schemas.microsoft.com/office/drawing/2014/main" id="{7CE7615C-1D5D-D900-2ED8-7A788D732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" y="2614"/>
              <a:ext cx="1400" cy="864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Соматическое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здоровье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(текущее состояние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органов и систем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организма человека)</a:t>
              </a:r>
            </a:p>
          </p:txBody>
        </p:sp>
      </p:grpSp>
      <p:grpSp>
        <p:nvGrpSpPr>
          <p:cNvPr id="13" name="Group 7">
            <a:extLst>
              <a:ext uri="{FF2B5EF4-FFF2-40B4-BE49-F238E27FC236}">
                <a16:creationId xmlns:a16="http://schemas.microsoft.com/office/drawing/2014/main" id="{3E1034D7-52E6-945B-57C0-FBACDC56DDC6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5410200"/>
            <a:ext cx="3048000" cy="990600"/>
            <a:chOff x="249" y="2568"/>
            <a:chExt cx="1587" cy="910"/>
          </a:xfrm>
        </p:grpSpPr>
        <p:sp>
          <p:nvSpPr>
            <p:cNvPr id="15383" name="Rectangle 8">
              <a:extLst>
                <a:ext uri="{FF2B5EF4-FFF2-40B4-BE49-F238E27FC236}">
                  <a16:creationId xmlns:a16="http://schemas.microsoft.com/office/drawing/2014/main" id="{E9EBEB97-03DC-B8AE-B61C-88D745235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" y="2568"/>
              <a:ext cx="1587" cy="91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5E9E6BFF-37D6-17A7-DE19-F820E283E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" y="2615"/>
              <a:ext cx="1525" cy="86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Физическое здоровье</a:t>
              </a:r>
              <a:r>
                <a:rPr kumimoji="0" lang="ru-RU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(уровень роста и развитие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органов и систем организма)</a:t>
              </a:r>
            </a:p>
          </p:txBody>
        </p:sp>
      </p:grpSp>
      <p:grpSp>
        <p:nvGrpSpPr>
          <p:cNvPr id="16" name="Group 7">
            <a:extLst>
              <a:ext uri="{FF2B5EF4-FFF2-40B4-BE49-F238E27FC236}">
                <a16:creationId xmlns:a16="http://schemas.microsoft.com/office/drawing/2014/main" id="{5FABCAB8-1261-6E6E-646F-E4643055865B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4008438"/>
            <a:ext cx="2947988" cy="950912"/>
            <a:chOff x="249" y="2568"/>
            <a:chExt cx="1587" cy="910"/>
          </a:xfrm>
        </p:grpSpPr>
        <p:sp>
          <p:nvSpPr>
            <p:cNvPr id="15381" name="Rectangle 8">
              <a:extLst>
                <a:ext uri="{FF2B5EF4-FFF2-40B4-BE49-F238E27FC236}">
                  <a16:creationId xmlns:a16="http://schemas.microsoft.com/office/drawing/2014/main" id="{5977F5ED-88B2-65F2-B705-D8137BE6EC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" y="2568"/>
              <a:ext cx="1587" cy="91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18" name="Rectangle 9">
              <a:extLst>
                <a:ext uri="{FF2B5EF4-FFF2-40B4-BE49-F238E27FC236}">
                  <a16:creationId xmlns:a16="http://schemas.microsoft.com/office/drawing/2014/main" id="{2F50937F-317C-FCD4-2A92-B18742FA3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" y="2614"/>
              <a:ext cx="1528" cy="864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Психическое здоровье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(состояние психической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сферы, душевного комфорта)</a:t>
              </a:r>
            </a:p>
          </p:txBody>
        </p:sp>
      </p:grpSp>
      <p:sp>
        <p:nvSpPr>
          <p:cNvPr id="19" name="Стрелка вниз 18">
            <a:extLst>
              <a:ext uri="{FF2B5EF4-FFF2-40B4-BE49-F238E27FC236}">
                <a16:creationId xmlns:a16="http://schemas.microsoft.com/office/drawing/2014/main" id="{EDB9B409-3573-3A74-E68D-58292AE458CD}"/>
              </a:ext>
            </a:extLst>
          </p:cNvPr>
          <p:cNvSpPr/>
          <p:nvPr/>
        </p:nvSpPr>
        <p:spPr>
          <a:xfrm rot="21172960">
            <a:off x="6208713" y="1893888"/>
            <a:ext cx="207962" cy="3440112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sp>
        <p:nvSpPr>
          <p:cNvPr id="20" name="Стрелка вниз 19">
            <a:extLst>
              <a:ext uri="{FF2B5EF4-FFF2-40B4-BE49-F238E27FC236}">
                <a16:creationId xmlns:a16="http://schemas.microsoft.com/office/drawing/2014/main" id="{1BE466CC-725B-9DFE-F37A-95350266EF42}"/>
              </a:ext>
            </a:extLst>
          </p:cNvPr>
          <p:cNvSpPr/>
          <p:nvPr/>
        </p:nvSpPr>
        <p:spPr>
          <a:xfrm rot="19984381">
            <a:off x="7307263" y="1844675"/>
            <a:ext cx="217487" cy="1543050"/>
          </a:xfrm>
          <a:prstGeom prst="down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grpSp>
        <p:nvGrpSpPr>
          <p:cNvPr id="21" name="Group 7">
            <a:extLst>
              <a:ext uri="{FF2B5EF4-FFF2-40B4-BE49-F238E27FC236}">
                <a16:creationId xmlns:a16="http://schemas.microsoft.com/office/drawing/2014/main" id="{CF66A558-8EFE-8EF1-3AA0-28BAEBE4F2EC}"/>
              </a:ext>
            </a:extLst>
          </p:cNvPr>
          <p:cNvGrpSpPr>
            <a:grpSpLocks/>
          </p:cNvGrpSpPr>
          <p:nvPr/>
        </p:nvGrpSpPr>
        <p:grpSpPr bwMode="auto">
          <a:xfrm>
            <a:off x="4800600" y="5334000"/>
            <a:ext cx="3479800" cy="1176338"/>
            <a:chOff x="249" y="2568"/>
            <a:chExt cx="1587" cy="910"/>
          </a:xfrm>
        </p:grpSpPr>
        <p:sp>
          <p:nvSpPr>
            <p:cNvPr id="15379" name="Rectangle 8">
              <a:extLst>
                <a:ext uri="{FF2B5EF4-FFF2-40B4-BE49-F238E27FC236}">
                  <a16:creationId xmlns:a16="http://schemas.microsoft.com/office/drawing/2014/main" id="{41789479-29DB-F0A3-5CF5-56B12272EB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" y="2568"/>
              <a:ext cx="1587" cy="91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23" name="Rectangle 9">
              <a:extLst>
                <a:ext uri="{FF2B5EF4-FFF2-40B4-BE49-F238E27FC236}">
                  <a16:creationId xmlns:a16="http://schemas.microsoft.com/office/drawing/2014/main" id="{06814497-3504-1EEF-28B0-C804D23EF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" y="2613"/>
              <a:ext cx="1528" cy="86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Социальное здоровье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(самообладание, самоопределение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личности в семье, школе,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социальной группе)</a:t>
              </a:r>
            </a:p>
          </p:txBody>
        </p:sp>
      </p:grpSp>
      <p:grpSp>
        <p:nvGrpSpPr>
          <p:cNvPr id="24" name="Group 7">
            <a:extLst>
              <a:ext uri="{FF2B5EF4-FFF2-40B4-BE49-F238E27FC236}">
                <a16:creationId xmlns:a16="http://schemas.microsoft.com/office/drawing/2014/main" id="{6561E51A-74DB-0ECF-EE15-341477B5433B}"/>
              </a:ext>
            </a:extLst>
          </p:cNvPr>
          <p:cNvGrpSpPr>
            <a:grpSpLocks/>
          </p:cNvGrpSpPr>
          <p:nvPr/>
        </p:nvGrpSpPr>
        <p:grpSpPr bwMode="auto">
          <a:xfrm>
            <a:off x="6700838" y="3327400"/>
            <a:ext cx="2382837" cy="1716088"/>
            <a:chOff x="586" y="2283"/>
            <a:chExt cx="1250" cy="1911"/>
          </a:xfrm>
        </p:grpSpPr>
        <p:sp>
          <p:nvSpPr>
            <p:cNvPr id="15377" name="Rectangle 8">
              <a:extLst>
                <a:ext uri="{FF2B5EF4-FFF2-40B4-BE49-F238E27FC236}">
                  <a16:creationId xmlns:a16="http://schemas.microsoft.com/office/drawing/2014/main" id="{D735555D-264D-93B6-286E-D18F8624A4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" y="2283"/>
              <a:ext cx="1250" cy="176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26" name="Rectangle 9">
              <a:extLst>
                <a:ext uri="{FF2B5EF4-FFF2-40B4-BE49-F238E27FC236}">
                  <a16:creationId xmlns:a16="http://schemas.microsoft.com/office/drawing/2014/main" id="{06F1817F-DCCF-F7E6-CCAB-91012B9F6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" y="2345"/>
              <a:ext cx="1191" cy="1849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Нравственное 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здоровье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(система ценностей,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установок и мотивов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поведения человека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в обществе)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pic>
        <p:nvPicPr>
          <p:cNvPr id="27" name="Picture 10">
            <a:extLst>
              <a:ext uri="{FF2B5EF4-FFF2-40B4-BE49-F238E27FC236}">
                <a16:creationId xmlns:a16="http://schemas.microsoft.com/office/drawing/2014/main" id="{87CDA3FD-292F-B922-5059-01CE7C601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655763"/>
            <a:ext cx="67818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DE829CB-3ABA-DE21-6D9D-F007BC7D56D2}"/>
              </a:ext>
            </a:extLst>
          </p:cNvPr>
          <p:cNvSpPr/>
          <p:nvPr/>
        </p:nvSpPr>
        <p:spPr>
          <a:xfrm>
            <a:off x="1752600" y="1755180"/>
            <a:ext cx="63246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>
                <a:ln w="0"/>
                <a:solidFill>
                  <a:srgbClr val="073E87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ahoma" panose="020B0604030504040204" pitchFamily="34" charset="0"/>
                <a:ea typeface="+mn-ea"/>
                <a:cs typeface="+mn-cs"/>
              </a:rPr>
              <a:t>Компоненты Здоровья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>
            <a:extLst>
              <a:ext uri="{FF2B5EF4-FFF2-40B4-BE49-F238E27FC236}">
                <a16:creationId xmlns:a16="http://schemas.microsoft.com/office/drawing/2014/main" id="{FE5276ED-46FF-4B2A-DB01-6BDC77F612EA}"/>
              </a:ext>
            </a:extLst>
          </p:cNvPr>
          <p:cNvSpPr txBox="1">
            <a:spLocks/>
          </p:cNvSpPr>
          <p:nvPr/>
        </p:nvSpPr>
        <p:spPr>
          <a:xfrm>
            <a:off x="533400" y="183396"/>
            <a:ext cx="8229600" cy="51827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dirty="0">
                <a:ln w="0"/>
                <a:solidFill>
                  <a:prstClr val="white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ahoma" pitchFamily="34" charset="0"/>
                <a:ea typeface="+mj-ea"/>
                <a:cs typeface="+mj-cs"/>
              </a:rPr>
              <a:t>Школьные факторы риска,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+mj-ea"/>
              <a:cs typeface="+mj-cs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742FD13-5CF5-0177-0106-C84B00794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8663" y="701675"/>
            <a:ext cx="5468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влияющие на здоровье детей:</a:t>
            </a:r>
            <a:endParaRPr kumimoji="0" lang="ru-RU" altLang="ru-RU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" name="Объект 1">
            <a:extLst>
              <a:ext uri="{FF2B5EF4-FFF2-40B4-BE49-F238E27FC236}">
                <a16:creationId xmlns:a16="http://schemas.microsoft.com/office/drawing/2014/main" id="{D3E54697-FD17-9966-0FFD-B113BD628964}"/>
              </a:ext>
            </a:extLst>
          </p:cNvPr>
          <p:cNvSpPr txBox="1">
            <a:spLocks/>
          </p:cNvSpPr>
          <p:nvPr/>
        </p:nvSpPr>
        <p:spPr bwMode="auto">
          <a:xfrm>
            <a:off x="0" y="1219954"/>
            <a:ext cx="9073008" cy="545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273050" marR="0" lvl="0" indent="-27305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Symbol" panose="05050102010706020507" pitchFamily="18" charset="2"/>
              <a:buChar char=""/>
              <a:tabLst/>
              <a:defRPr/>
            </a:pPr>
            <a:r>
              <a:rPr lang="ru-RU" altLang="ru-RU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Стрессовая педагогическая тактика.</a:t>
            </a:r>
          </a:p>
          <a:p>
            <a:pPr marL="273050" marR="0" lvl="0" indent="-27305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Symbol" panose="05050102010706020507" pitchFamily="18" charset="2"/>
              <a:buChar char=""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-Несоответствие методик и технологий обучения возрастным и функциональным возможностям школьников.</a:t>
            </a:r>
          </a:p>
          <a:p>
            <a:pPr marL="273050" marR="0" lvl="0" indent="-27305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Symbol" panose="05050102010706020507" pitchFamily="18" charset="2"/>
              <a:buChar char=""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-Несоблюдение элементарных физиологических и гигиенических требований к организации учебного процесса.</a:t>
            </a:r>
          </a:p>
          <a:p>
            <a:pPr marL="273050" marR="0" lvl="0" indent="-27305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Symbol" panose="05050102010706020507" pitchFamily="18" charset="2"/>
              <a:buChar char=""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-Недостаточная грамотность родителей в вопросах сохранения здоровья детей.</a:t>
            </a:r>
          </a:p>
          <a:p>
            <a:pPr marL="273050" marR="0" lvl="0" indent="-27305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Symbol" panose="05050102010706020507" pitchFamily="18" charset="2"/>
              <a:buChar char=""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-Интенсификация учебного процесса.</a:t>
            </a:r>
          </a:p>
          <a:p>
            <a:pPr marL="273050" marR="0" lvl="0" indent="-27305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Symbol" panose="05050102010706020507" pitchFamily="18" charset="2"/>
              <a:buChar char=""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-Отсутствие системной работы по формированию ценности здоровья и здорового образа жизни.</a:t>
            </a:r>
          </a:p>
          <a:p>
            <a:pPr marL="273050" marR="0" lvl="0" indent="-27305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Symbol" panose="05050102010706020507" pitchFamily="18" charset="2"/>
              <a:buChar char=""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-Низкая двигательная активность школьников.</a:t>
            </a:r>
          </a:p>
          <a:p>
            <a:pPr marL="273050" marR="0" lvl="0" indent="-27305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Symbol" panose="05050102010706020507" pitchFamily="18" charset="2"/>
              <a:buChar char=""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-Введение средств обучения, основанных на   работе с компьютером и другими техническими средствами. </a:t>
            </a:r>
          </a:p>
          <a:p>
            <a:pPr marL="273050" marR="0" lvl="0" indent="-273050" algn="just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Symbol" panose="05050102010706020507" pitchFamily="18" charset="2"/>
              <a:buChar char=""/>
              <a:tabLst/>
              <a:defRPr/>
            </a:pPr>
            <a:endParaRPr kumimoji="0" lang="ru-RU" alt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9" descr="C:\Clipart\Школа\3162593-dbcf74ca23a45f6f.png 1">
            <a:extLst>
              <a:ext uri="{FF2B5EF4-FFF2-40B4-BE49-F238E27FC236}">
                <a16:creationId xmlns:a16="http://schemas.microsoft.com/office/drawing/2014/main" id="{1231D164-EF7A-854A-1FB9-C2E8BC27A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0"/>
          <a:stretch>
            <a:fillRect/>
          </a:stretch>
        </p:blipFill>
        <p:spPr bwMode="auto">
          <a:xfrm>
            <a:off x="7308304" y="4869656"/>
            <a:ext cx="2049462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9A16E1-1CDF-99EC-7994-9AB2C3CF675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00013"/>
            <a:ext cx="6369050" cy="2016126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Цель современной школы:</a:t>
            </a:r>
          </a:p>
        </p:txBody>
      </p:sp>
      <p:sp>
        <p:nvSpPr>
          <p:cNvPr id="10243" name="Текст 2">
            <a:extLst>
              <a:ext uri="{FF2B5EF4-FFF2-40B4-BE49-F238E27FC236}">
                <a16:creationId xmlns:a16="http://schemas.microsoft.com/office/drawing/2014/main" id="{45E1F766-F555-4AD7-ADD7-B2E515F52B4B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1773238"/>
            <a:ext cx="7772400" cy="1509712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4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Организовать учебно-воспитательный процесс без ущерба для здоровья школьников и обеспечить каждому обучающемуся возможность достойной и полноценной жизни в обществе.</a:t>
            </a:r>
          </a:p>
        </p:txBody>
      </p:sp>
      <p:pic>
        <p:nvPicPr>
          <p:cNvPr id="10244" name="Picture 4" descr="C:\Documents and Settings\Наташа\Мои документы\Мои рисунки\Изображение\Изображение 025.jpg">
            <a:extLst>
              <a:ext uri="{FF2B5EF4-FFF2-40B4-BE49-F238E27FC236}">
                <a16:creationId xmlns:a16="http://schemas.microsoft.com/office/drawing/2014/main" id="{B547E7F3-05F8-1D40-51BE-3CCED2E76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77780"/>
            <a:ext cx="3514725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003346-3787-8C1A-068B-31F7B85D81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685" y="3429000"/>
            <a:ext cx="2462212" cy="328294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23B19B84-0000-E71E-5E45-ED35D4A21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712968" cy="3096343"/>
          </a:xfrm>
        </p:spPr>
        <p:txBody>
          <a:bodyPr/>
          <a:lstStyle/>
          <a:p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+mj-cs"/>
              </a:rPr>
              <a:t>Задачи: </a:t>
            </a:r>
            <a:b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+mj-cs"/>
              </a:rPr>
            </a:br>
            <a:b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ndara"/>
                <a:ea typeface="+mj-ea"/>
                <a:cs typeface="+mj-cs"/>
              </a:rPr>
            </a:b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1. Способствовать формированию у учащихся необходимых  знаний, умений и навыков по здоровому образу жизни</a:t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2. Научить использовать полученные знания  </a:t>
            </a:r>
            <a:r>
              <a:rPr kumimoji="0" lang="ru-RU" sz="25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здоровьесбережения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в повседневной жизни</a:t>
            </a:r>
            <a:endParaRPr lang="ru-RU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208A2D37-0A51-354C-DC75-EEAA5D5821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148" y="4653136"/>
            <a:ext cx="234473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A0F953-E7EE-B1D2-22EA-ACE2895649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851208"/>
            <a:ext cx="2880320" cy="21606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785E48-0FC3-8679-66CC-A583237C99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847996"/>
            <a:ext cx="2963195" cy="222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292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182651"/>
            <a:ext cx="1619672" cy="157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26988"/>
            <a:ext cx="8385175" cy="1431926"/>
          </a:xfrm>
        </p:spPr>
        <p:txBody>
          <a:bodyPr/>
          <a:lstStyle/>
          <a:p>
            <a:pPr eaLnBrk="1" hangingPunct="1"/>
            <a:r>
              <a:rPr lang="ru-RU" dirty="0">
                <a:cs typeface="Trebuchet MS" pitchFamily="34" charset="0"/>
              </a:rPr>
              <a:t>      </a:t>
            </a:r>
            <a:r>
              <a:rPr lang="ru-RU" b="1" dirty="0">
                <a:solidFill>
                  <a:schemeClr val="bg1"/>
                </a:solidFill>
                <a:cs typeface="Trebuchet MS" pitchFamily="34" charset="0"/>
              </a:rPr>
              <a:t>Ожидаемые результаты</a:t>
            </a:r>
            <a:br>
              <a:rPr lang="ru-RU" b="1" dirty="0">
                <a:solidFill>
                  <a:schemeClr val="bg1"/>
                </a:solidFill>
                <a:cs typeface="Trebuchet MS" pitchFamily="34" charset="0"/>
              </a:rPr>
            </a:br>
            <a:endParaRPr lang="ru-RU" b="1" dirty="0">
              <a:solidFill>
                <a:schemeClr val="bg1"/>
              </a:solidFill>
              <a:cs typeface="Trebuchet MS" pitchFamily="34" charset="0"/>
            </a:endParaRPr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0825" y="1341438"/>
            <a:ext cx="8007350" cy="5291137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8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r>
              <a:rPr lang="ru-RU" sz="2000" b="1" dirty="0">
                <a:solidFill>
                  <a:schemeClr val="tx1"/>
                </a:solidFill>
              </a:rPr>
              <a:t>Создание активной </a:t>
            </a:r>
            <a:r>
              <a:rPr lang="ru-RU" sz="2000" b="1" dirty="0" err="1">
                <a:solidFill>
                  <a:schemeClr val="tx1"/>
                </a:solidFill>
              </a:rPr>
              <a:t>здоровьесберегающей</a:t>
            </a:r>
            <a:r>
              <a:rPr lang="ru-RU" sz="2000" b="1" dirty="0">
                <a:solidFill>
                  <a:schemeClr val="tx1"/>
                </a:solidFill>
              </a:rPr>
              <a:t> среды </a:t>
            </a:r>
          </a:p>
          <a:p>
            <a:pPr marL="0" indent="0" eaLnBrk="1" fontAlgn="auto" hangingPunct="1">
              <a:lnSpc>
                <a:spcPct val="80000"/>
              </a:lnSpc>
              <a:buClr>
                <a:schemeClr val="tx1">
                  <a:lumMod val="75000"/>
                  <a:lumOff val="25000"/>
                </a:schemeClr>
              </a:buClr>
              <a:buNone/>
              <a:defRPr/>
            </a:pPr>
            <a:r>
              <a:rPr lang="ru-RU" sz="2000" b="1" dirty="0">
                <a:solidFill>
                  <a:schemeClr val="tx1"/>
                </a:solidFill>
              </a:rPr>
              <a:t>     в школе, способствующей сохранению здоровья;</a:t>
            </a:r>
          </a:p>
          <a:p>
            <a:pPr eaLnBrk="1" fontAlgn="auto" hangingPunct="1">
              <a:lnSpc>
                <a:spcPct val="8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endParaRPr lang="ru-RU" sz="2000" b="1" dirty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8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r>
              <a:rPr lang="ru-RU" sz="2000" b="1" dirty="0">
                <a:solidFill>
                  <a:schemeClr val="tx1"/>
                </a:solidFill>
              </a:rPr>
              <a:t>Снижение общей  заболеваемости   обучающихся;</a:t>
            </a:r>
          </a:p>
          <a:p>
            <a:pPr eaLnBrk="1" fontAlgn="auto" hangingPunct="1">
              <a:lnSpc>
                <a:spcPct val="8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endParaRPr lang="ru-RU" sz="2000" b="1" dirty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8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r>
              <a:rPr lang="ru-RU" sz="2000" b="1" dirty="0">
                <a:solidFill>
                  <a:schemeClr val="tx1"/>
                </a:solidFill>
              </a:rPr>
              <a:t>Повышение  психолого-педагогической  компетенции  родителей, и внимания  к  вопросам, здоровья, питания, здорового образа  жизни.</a:t>
            </a:r>
          </a:p>
          <a:p>
            <a:pPr eaLnBrk="1" fontAlgn="auto" hangingPunct="1">
              <a:lnSpc>
                <a:spcPct val="8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endParaRPr lang="ru-RU" sz="2000" b="1" dirty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8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r>
              <a:rPr lang="ru-RU" sz="2000" b="1" dirty="0">
                <a:solidFill>
                  <a:schemeClr val="tx1"/>
                </a:solidFill>
              </a:rPr>
              <a:t>Повышение динамики роста физической подготовленности обучающихся;</a:t>
            </a:r>
          </a:p>
          <a:p>
            <a:pPr marL="0" indent="0" eaLnBrk="1" fontAlgn="auto" hangingPunct="1">
              <a:lnSpc>
                <a:spcPct val="8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None/>
              <a:defRPr/>
            </a:pPr>
            <a:endParaRPr lang="ru-RU" sz="2000" b="1" dirty="0">
              <a:solidFill>
                <a:schemeClr val="tx1"/>
              </a:solidFill>
            </a:endParaRPr>
          </a:p>
          <a:p>
            <a:pPr eaLnBrk="1" fontAlgn="auto" hangingPunct="1">
              <a:lnSpc>
                <a:spcPct val="8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r>
              <a:rPr lang="ru-RU" sz="2000" b="1" dirty="0">
                <a:solidFill>
                  <a:schemeClr val="tx1"/>
                </a:solidFill>
              </a:rPr>
              <a:t>Воспитание выпускника здорового физически, психически, нравственно, адекватно оценивающего свое место  и предназначение   в  жизни. </a:t>
            </a:r>
          </a:p>
          <a:p>
            <a:pPr eaLnBrk="1" fontAlgn="auto" hangingPunct="1"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/>
            </a:pPr>
            <a:endParaRPr lang="ru-RU" dirty="0" err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8986"/>
    </mc:Choice>
    <mc:Fallback xmlns="">
      <p:transition advTm="18986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0DC193-3580-71B7-28D4-4AA78765044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500063"/>
            <a:ext cx="8786813" cy="642937"/>
          </a:xfrm>
        </p:spPr>
        <p:txBody>
          <a:bodyPr/>
          <a:lstStyle/>
          <a:p>
            <a:pPr algn="ctr">
              <a:defRPr/>
            </a:pPr>
            <a:r>
              <a:rPr lang="ru-RU" sz="4400" i="1" dirty="0">
                <a:solidFill>
                  <a:schemeClr val="bg1"/>
                </a:solidFill>
                <a:latin typeface="+mn-lt"/>
              </a:rPr>
              <a:t>Формы физического воспитания</a:t>
            </a:r>
          </a:p>
        </p:txBody>
      </p:sp>
      <p:sp>
        <p:nvSpPr>
          <p:cNvPr id="4" name="Стрелка вниз 3">
            <a:extLst>
              <a:ext uri="{FF2B5EF4-FFF2-40B4-BE49-F238E27FC236}">
                <a16:creationId xmlns:a16="http://schemas.microsoft.com/office/drawing/2014/main" id="{73B2463D-1867-A7B1-4699-8F63C449DFB3}"/>
              </a:ext>
            </a:extLst>
          </p:cNvPr>
          <p:cNvSpPr/>
          <p:nvPr/>
        </p:nvSpPr>
        <p:spPr>
          <a:xfrm>
            <a:off x="1643042" y="1142984"/>
            <a:ext cx="571504" cy="1071570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5" name="Стрелка вниз 4">
            <a:extLst>
              <a:ext uri="{FF2B5EF4-FFF2-40B4-BE49-F238E27FC236}">
                <a16:creationId xmlns:a16="http://schemas.microsoft.com/office/drawing/2014/main" id="{89855478-3B6D-BE3B-BB3F-C9B0D63D2158}"/>
              </a:ext>
            </a:extLst>
          </p:cNvPr>
          <p:cNvSpPr/>
          <p:nvPr/>
        </p:nvSpPr>
        <p:spPr>
          <a:xfrm>
            <a:off x="4286248" y="1357312"/>
            <a:ext cx="571504" cy="785803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6" name="Стрелка вниз 5">
            <a:extLst>
              <a:ext uri="{FF2B5EF4-FFF2-40B4-BE49-F238E27FC236}">
                <a16:creationId xmlns:a16="http://schemas.microsoft.com/office/drawing/2014/main" id="{622790BC-F7CA-3AA6-084B-0FE9478D1DFA}"/>
              </a:ext>
            </a:extLst>
          </p:cNvPr>
          <p:cNvSpPr/>
          <p:nvPr/>
        </p:nvSpPr>
        <p:spPr>
          <a:xfrm>
            <a:off x="6786578" y="1142984"/>
            <a:ext cx="571504" cy="1143008"/>
          </a:xfrm>
          <a:prstGeom prst="down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7" name="Ромб 6">
            <a:extLst>
              <a:ext uri="{FF2B5EF4-FFF2-40B4-BE49-F238E27FC236}">
                <a16:creationId xmlns:a16="http://schemas.microsoft.com/office/drawing/2014/main" id="{2B2D66B3-F98F-FA74-3BCC-170C54E258D3}"/>
              </a:ext>
            </a:extLst>
          </p:cNvPr>
          <p:cNvSpPr/>
          <p:nvPr/>
        </p:nvSpPr>
        <p:spPr>
          <a:xfrm>
            <a:off x="0" y="2286000"/>
            <a:ext cx="3786188" cy="1785938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Физкультурно-оздоровительные мероприятия</a:t>
            </a:r>
          </a:p>
        </p:txBody>
      </p:sp>
      <p:sp>
        <p:nvSpPr>
          <p:cNvPr id="8" name="Ромб 7">
            <a:extLst>
              <a:ext uri="{FF2B5EF4-FFF2-40B4-BE49-F238E27FC236}">
                <a16:creationId xmlns:a16="http://schemas.microsoft.com/office/drawing/2014/main" id="{95080806-CB5A-9B11-3263-96ED105BCF73}"/>
              </a:ext>
            </a:extLst>
          </p:cNvPr>
          <p:cNvSpPr/>
          <p:nvPr/>
        </p:nvSpPr>
        <p:spPr>
          <a:xfrm>
            <a:off x="2928938" y="2214563"/>
            <a:ext cx="3357562" cy="1000125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Учебные занятия</a:t>
            </a:r>
          </a:p>
        </p:txBody>
      </p:sp>
      <p:sp>
        <p:nvSpPr>
          <p:cNvPr id="9" name="Ромб 8">
            <a:extLst>
              <a:ext uri="{FF2B5EF4-FFF2-40B4-BE49-F238E27FC236}">
                <a16:creationId xmlns:a16="http://schemas.microsoft.com/office/drawing/2014/main" id="{9A2E849E-C8A5-69E0-AC45-EC58A90FF350}"/>
              </a:ext>
            </a:extLst>
          </p:cNvPr>
          <p:cNvSpPr/>
          <p:nvPr/>
        </p:nvSpPr>
        <p:spPr>
          <a:xfrm>
            <a:off x="5357813" y="2357438"/>
            <a:ext cx="3571875" cy="1785937"/>
          </a:xfrm>
          <a:prstGeom prst="diamon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Внеклассные и внешкольные спортивные мероприятия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B1ADB66-FCDC-2051-DC6E-D96DCFB11561}"/>
              </a:ext>
            </a:extLst>
          </p:cNvPr>
          <p:cNvSpPr/>
          <p:nvPr/>
        </p:nvSpPr>
        <p:spPr>
          <a:xfrm>
            <a:off x="285720" y="4214818"/>
            <a:ext cx="2857520" cy="2357454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Гимнастика до занятий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Физкультпаузы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 и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физминутки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 на уроках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Подвижные игры на переменах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Динамические паузы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8FE19B3-C044-870B-5E21-D19899129700}"/>
              </a:ext>
            </a:extLst>
          </p:cNvPr>
          <p:cNvSpPr/>
          <p:nvPr/>
        </p:nvSpPr>
        <p:spPr>
          <a:xfrm>
            <a:off x="3214678" y="3500438"/>
            <a:ext cx="2571768" cy="171451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Уроки физической культуры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Спортивная секция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1784265-C653-6E78-A1FB-0FA75C85FAD9}"/>
              </a:ext>
            </a:extLst>
          </p:cNvPr>
          <p:cNvSpPr/>
          <p:nvPr/>
        </p:nvSpPr>
        <p:spPr>
          <a:xfrm>
            <a:off x="5929322" y="4214818"/>
            <a:ext cx="3000396" cy="2357454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Дни здоровья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Школьные соревнования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Соревнования по видам спорта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  <a:ea typeface="+mn-ea"/>
                <a:cs typeface="+mn-cs"/>
              </a:rPr>
              <a:t>Спортивные вечера, праздники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69875" y="1557338"/>
            <a:ext cx="8677275" cy="51069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765175"/>
            <a:ext cx="8062912" cy="719138"/>
          </a:xfrm>
        </p:spPr>
        <p:txBody>
          <a:bodyPr/>
          <a:lstStyle/>
          <a:p>
            <a:pPr algn="ctr"/>
            <a:br>
              <a:rPr lang="ru-RU" sz="2900" b="1" u="sng">
                <a:latin typeface="Arial" pitchFamily="34" charset="0"/>
                <a:cs typeface="Trebuchet MS" pitchFamily="34" charset="0"/>
              </a:rPr>
            </a:br>
            <a:br>
              <a:rPr lang="ru-RU" sz="2900" b="1" u="sng">
                <a:latin typeface="Arial" pitchFamily="34" charset="0"/>
                <a:cs typeface="Trebuchet MS" pitchFamily="34" charset="0"/>
              </a:rPr>
            </a:br>
            <a:endParaRPr lang="ru-RU" sz="2900">
              <a:latin typeface="Arial" pitchFamily="34" charset="0"/>
              <a:cs typeface="Trebuchet MS" pitchFamily="34" charset="0"/>
            </a:endParaRPr>
          </a:p>
        </p:txBody>
      </p:sp>
      <p:sp>
        <p:nvSpPr>
          <p:cNvPr id="13005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2205038"/>
            <a:ext cx="8640762" cy="4038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</a:rPr>
              <a:t>строгие дозированные физические нагрузки;</a:t>
            </a:r>
          </a:p>
          <a:p>
            <a:pPr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</a:rPr>
              <a:t>использование методики чередования интенсивности и релаксации в обучении;</a:t>
            </a:r>
          </a:p>
          <a:p>
            <a:pPr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</a:rPr>
              <a:t>использование принципа наглядности, постепенности, доступности нагрузки с учётом возрастных особенностей обучающихся;</a:t>
            </a:r>
          </a:p>
          <a:p>
            <a:pPr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</a:rPr>
              <a:t>учет физической подготовленности обучающихся и развития физических качеств;</a:t>
            </a:r>
          </a:p>
          <a:p>
            <a:pPr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</a:rPr>
              <a:t>построение урока с учетом динамичности обучающихся, их работоспособности;</a:t>
            </a:r>
          </a:p>
          <a:p>
            <a:pPr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</a:rPr>
              <a:t>соблюдение гигиенических требований;</a:t>
            </a:r>
          </a:p>
          <a:p>
            <a:pPr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</a:rPr>
              <a:t>благоприятный эмоциональный настрой;</a:t>
            </a:r>
          </a:p>
          <a:p>
            <a:pPr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</a:rPr>
              <a:t>создание комфортности.</a:t>
            </a:r>
          </a:p>
          <a:p>
            <a:pPr>
              <a:lnSpc>
                <a:spcPct val="80000"/>
              </a:lnSpc>
            </a:pPr>
            <a:endParaRPr lang="ru-RU" sz="2200" b="1" dirty="0">
              <a:solidFill>
                <a:srgbClr val="900A6D"/>
              </a:solidFill>
            </a:endParaRPr>
          </a:p>
        </p:txBody>
      </p:sp>
      <p:sp>
        <p:nvSpPr>
          <p:cNvPr id="130053" name="WordArt 5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8407400" cy="1439441"/>
          </a:xfrm>
          <a:prstGeom prst="rect">
            <a:avLst/>
          </a:prstGeom>
          <a:solidFill>
            <a:srgbClr val="92D050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i="1" u="sng" kern="10" spc="72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Организация педагогом учебно-познавательной  </a:t>
            </a:r>
          </a:p>
          <a:p>
            <a:pPr algn="ctr">
              <a:defRPr/>
            </a:pPr>
            <a:r>
              <a:rPr lang="ru-RU" sz="3600" b="1" i="1" u="sng" kern="10" spc="72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деятельности обучающихся:</a:t>
            </a:r>
          </a:p>
          <a:p>
            <a:pPr algn="ctr">
              <a:defRPr/>
            </a:pPr>
            <a:r>
              <a:rPr lang="ru-RU" sz="3600" kern="10" spc="72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6600FF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 spd="slow" advTm="1733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0|0.9|2.9|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4.6|1.5|0.7|0.8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6|2.1|2.3|2|2.2|1.9|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4.4|0|2.8|0|2.1|0|0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|0|1.5|1.2|0.7|0|1.1|0|0.8|3|0|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0|0.6|0|0.5|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|0.8|1.2|1.3|3.2|0.9|3|1.5|0"/>
</p:tagLst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Мантуровская СОШ">
  <a:themeElements>
    <a:clrScheme name="busine1_p 2">
      <a:dk1>
        <a:srgbClr val="000000"/>
      </a:dk1>
      <a:lt1>
        <a:srgbClr val="FFFFFF"/>
      </a:lt1>
      <a:dk2>
        <a:srgbClr val="1C4372"/>
      </a:dk2>
      <a:lt2>
        <a:srgbClr val="969696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9BBB59"/>
      </a:hlink>
      <a:folHlink>
        <a:srgbClr val="8064A2"/>
      </a:folHlink>
    </a:clrScheme>
    <a:fontScheme name="busine1_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sine1_p 1">
        <a:dk1>
          <a:srgbClr val="000000"/>
        </a:dk1>
        <a:lt1>
          <a:srgbClr val="FFFFFF"/>
        </a:lt1>
        <a:dk2>
          <a:srgbClr val="04617B"/>
        </a:dk2>
        <a:lt2>
          <a:srgbClr val="969696"/>
        </a:lt2>
        <a:accent1>
          <a:srgbClr val="F79646"/>
        </a:accent1>
        <a:accent2>
          <a:srgbClr val="4BACC6"/>
        </a:accent2>
        <a:accent3>
          <a:srgbClr val="FFFFFF"/>
        </a:accent3>
        <a:accent4>
          <a:srgbClr val="000000"/>
        </a:accent4>
        <a:accent5>
          <a:srgbClr val="FAC9B0"/>
        </a:accent5>
        <a:accent6>
          <a:srgbClr val="439BB3"/>
        </a:accent6>
        <a:hlink>
          <a:srgbClr val="7E6BC9"/>
        </a:hlink>
        <a:folHlink>
          <a:srgbClr val="A5C2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1_p 2">
        <a:dk1>
          <a:srgbClr val="000000"/>
        </a:dk1>
        <a:lt1>
          <a:srgbClr val="FFFFFF"/>
        </a:lt1>
        <a:dk2>
          <a:srgbClr val="1C4372"/>
        </a:dk2>
        <a:lt2>
          <a:srgbClr val="969696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9BBB59"/>
        </a:hlink>
        <a:folHlink>
          <a:srgbClr val="8064A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1_p 3">
        <a:dk1>
          <a:srgbClr val="000000"/>
        </a:dk1>
        <a:lt1>
          <a:srgbClr val="FFFFFF"/>
        </a:lt1>
        <a:dk2>
          <a:srgbClr val="4F271C"/>
        </a:dk2>
        <a:lt2>
          <a:srgbClr val="969696"/>
        </a:lt2>
        <a:accent1>
          <a:srgbClr val="3891A7"/>
        </a:accent1>
        <a:accent2>
          <a:srgbClr val="EDAA01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D79A01"/>
        </a:accent6>
        <a:hlink>
          <a:srgbClr val="C32D2E"/>
        </a:hlink>
        <a:folHlink>
          <a:srgbClr val="84AA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6071</TotalTime>
  <Words>996</Words>
  <Application>Microsoft Office PowerPoint</Application>
  <PresentationFormat>Экран (4:3)</PresentationFormat>
  <Paragraphs>194</Paragraphs>
  <Slides>21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21</vt:i4>
      </vt:variant>
    </vt:vector>
  </HeadingPairs>
  <TitlesOfParts>
    <vt:vector size="40" baseType="lpstr">
      <vt:lpstr>Arial</vt:lpstr>
      <vt:lpstr>Arial Black</vt:lpstr>
      <vt:lpstr>Book Antiqua</vt:lpstr>
      <vt:lpstr>Calibri</vt:lpstr>
      <vt:lpstr>Candara</vt:lpstr>
      <vt:lpstr>Constantia</vt:lpstr>
      <vt:lpstr>Courier New</vt:lpstr>
      <vt:lpstr>Impact</vt:lpstr>
      <vt:lpstr>Symbol</vt:lpstr>
      <vt:lpstr>Tahoma</vt:lpstr>
      <vt:lpstr>Times New Roman</vt:lpstr>
      <vt:lpstr>Verdana</vt:lpstr>
      <vt:lpstr>Wingdings</vt:lpstr>
      <vt:lpstr>Wingdings 2</vt:lpstr>
      <vt:lpstr>Spring</vt:lpstr>
      <vt:lpstr>Твердый переплет</vt:lpstr>
      <vt:lpstr>Волна</vt:lpstr>
      <vt:lpstr>Мантуровская СОШ</vt:lpstr>
      <vt:lpstr>1_Spring</vt:lpstr>
      <vt:lpstr>             Конкурс «Учитель здоровья России-2022»   ВИЗИТНАЯ КАРТОЧКА «Я-учитель здоровья»          </vt:lpstr>
      <vt:lpstr>  Актуальность       </vt:lpstr>
      <vt:lpstr>Здоровье – состояние физического и социального благополучия человека  (по Уставу Всемирной организации здравоохранения)</vt:lpstr>
      <vt:lpstr>Презентация PowerPoint</vt:lpstr>
      <vt:lpstr>Цель современной школы:</vt:lpstr>
      <vt:lpstr>Задачи:   1. Способствовать формированию у учащихся необходимых  знаний, умений и навыков по здоровому образу жизни 2. Научить использовать полученные знания  здоровьесбережения в повседневной жизни</vt:lpstr>
      <vt:lpstr>      Ожидаемые результаты </vt:lpstr>
      <vt:lpstr>Формы физического воспитания</vt:lpstr>
      <vt:lpstr>  </vt:lpstr>
      <vt:lpstr>Презентация PowerPoint</vt:lpstr>
      <vt:lpstr>Здоровьесберегающие технологии, применяемые в урочной и внеурочной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культуры здорового и  безопасного образа жизни</dc:title>
  <dc:creator>Пользователь</dc:creator>
  <cp:lastModifiedBy>Лариса</cp:lastModifiedBy>
  <cp:revision>297</cp:revision>
  <dcterms:created xsi:type="dcterms:W3CDTF">2011-01-18T08:56:57Z</dcterms:created>
  <dcterms:modified xsi:type="dcterms:W3CDTF">2022-09-17T20:56:36Z</dcterms:modified>
</cp:coreProperties>
</file>