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92" r:id="rId1"/>
  </p:sldMasterIdLst>
  <p:sldIdLst>
    <p:sldId id="256" r:id="rId2"/>
    <p:sldId id="259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982828"/>
    <a:srgbClr val="FB5B5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6" d="100"/>
          <a:sy n="76" d="100"/>
        </p:scale>
        <p:origin x="-1206" y="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overOverlay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04.02.2023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grpSp>
        <p:nvGrpSpPr>
          <p:cNvPr id="8" name="Group 7"/>
          <p:cNvGrpSpPr/>
          <p:nvPr/>
        </p:nvGrpSpPr>
        <p:grpSpPr>
          <a:xfrm>
            <a:off x="1194101" y="2887530"/>
            <a:ext cx="6779110" cy="923330"/>
            <a:chOff x="1172584" y="1381459"/>
            <a:chExt cx="6779110" cy="923330"/>
          </a:xfrm>
          <a:effectLst>
            <a:outerShdw blurRad="38100" dist="12700" dir="16200000" rotWithShape="0">
              <a:prstClr val="black">
                <a:alpha val="30000"/>
              </a:prstClr>
            </a:outerShdw>
          </a:effectLst>
        </p:grpSpPr>
        <p:sp>
          <p:nvSpPr>
            <p:cNvPr id="9" name="TextBox 8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ln w="3175">
                    <a:solidFill>
                      <a:schemeClr val="tx2">
                        <a:alpha val="60000"/>
                      </a:schemeClr>
                    </a:solidFill>
                  </a:ln>
                  <a:solidFill>
                    <a:schemeClr val="tx2">
                      <a:lumMod val="90000"/>
                    </a:schemeClr>
                  </a:solidFill>
                  <a:effectLst>
                    <a:outerShdw blurRad="34925" dist="12700" dir="14400000" algn="ctr" rotWithShape="0">
                      <a:srgbClr val="000000">
                        <a:alpha val="21000"/>
                      </a:srgbClr>
                    </a:outerShdw>
                  </a:effectLst>
                  <a:latin typeface="Wingdings" pitchFamily="2" charset="2"/>
                </a:rPr>
                <a:t></a:t>
              </a:r>
              <a:endParaRPr lang="en-US" sz="5400" dirty="0">
                <a:ln w="3175">
                  <a:solidFill>
                    <a:schemeClr val="tx2">
                      <a:alpha val="60000"/>
                    </a:schemeClr>
                  </a:solidFill>
                </a:ln>
                <a:solidFill>
                  <a:schemeClr val="tx2">
                    <a:lumMod val="90000"/>
                  </a:schemeClr>
                </a:solidFill>
                <a:effectLst>
                  <a:outerShdw blurRad="34925" dist="12700" dir="14400000" algn="ctr" rotWithShape="0">
                    <a:srgbClr val="000000">
                      <a:alpha val="21000"/>
                    </a:srgbClr>
                  </a:outerShdw>
                </a:effectLst>
                <a:latin typeface="Wingdings" pitchFamily="2" charset="2"/>
              </a:endParaRPr>
            </a:p>
          </p:txBody>
        </p:sp>
        <p:cxnSp>
          <p:nvCxnSpPr>
            <p:cNvPr id="10" name="Straight Connector 9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9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10800000">
              <a:off x="4831976" y="192293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9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83341" y="1387737"/>
            <a:ext cx="6777318" cy="1731982"/>
          </a:xfrm>
        </p:spPr>
        <p:txBody>
          <a:bodyPr anchor="b"/>
          <a:lstStyle>
            <a:lvl1pPr>
              <a:defRPr>
                <a:ln w="3175">
                  <a:solidFill>
                    <a:schemeClr val="tx1">
                      <a:alpha val="65000"/>
                    </a:schemeClr>
                  </a:solidFill>
                </a:ln>
                <a:solidFill>
                  <a:schemeClr val="tx1"/>
                </a:solidFill>
                <a:effectLst>
                  <a:outerShdw blurRad="25400" dist="12700" dir="14220000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767862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  <a:effectLst>
                  <a:outerShdw blurRad="34925" dist="12700" dir="14400000" rotWithShape="0">
                    <a:prstClr val="black">
                      <a:alpha val="21000"/>
                    </a:prstClr>
                  </a:outerShdw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grpSp>
        <p:nvGrpSpPr>
          <p:cNvPr id="11" name="Group 10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5" name="TextBox 14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6" name="Straight Connector 15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66560" y="559398"/>
            <a:ext cx="1678193" cy="556676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8488" y="849854"/>
            <a:ext cx="5507917" cy="502382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grpSp>
        <p:nvGrpSpPr>
          <p:cNvPr id="11" name="Group 10"/>
          <p:cNvGrpSpPr/>
          <p:nvPr/>
        </p:nvGrpSpPr>
        <p:grpSpPr>
          <a:xfrm rot="5400000">
            <a:off x="3909050" y="2880823"/>
            <a:ext cx="5480154" cy="923330"/>
            <a:chOff x="1815339" y="1381459"/>
            <a:chExt cx="5480154" cy="923330"/>
          </a:xfrm>
        </p:grpSpPr>
        <p:sp>
          <p:nvSpPr>
            <p:cNvPr id="12" name="TextBox 11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3" name="Straight Connector 12"/>
            <p:cNvCxnSpPr/>
            <p:nvPr/>
          </p:nvCxnSpPr>
          <p:spPr>
            <a:xfrm flipH="1" flipV="1">
              <a:off x="1815339" y="1924709"/>
              <a:ext cx="2468880" cy="2505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 rot="10800000">
              <a:off x="4826613" y="1927417"/>
              <a:ext cx="2468880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grpSp>
        <p:nvGrpSpPr>
          <p:cNvPr id="12" name="Group 11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3" name="TextBox 12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4" name="Straight Connector 13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CoverOverlay.png"/>
          <p:cNvPicPr>
            <a:picLocks noChangeAspect="1"/>
          </p:cNvPicPr>
          <p:nvPr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pSp>
        <p:nvGrpSpPr>
          <p:cNvPr id="7" name="Group 7"/>
          <p:cNvGrpSpPr/>
          <p:nvPr/>
        </p:nvGrpSpPr>
        <p:grpSpPr>
          <a:xfrm>
            <a:off x="1172584" y="2887579"/>
            <a:ext cx="6779110" cy="923330"/>
            <a:chOff x="1172584" y="1381459"/>
            <a:chExt cx="6779110" cy="923330"/>
          </a:xfrm>
        </p:grpSpPr>
        <p:sp>
          <p:nvSpPr>
            <p:cNvPr id="9" name="TextBox 8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0" name="Straight Connector 9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10800000">
              <a:off x="4831976" y="1927412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40" y="1204857"/>
            <a:ext cx="7754713" cy="1910716"/>
          </a:xfrm>
        </p:spPr>
        <p:txBody>
          <a:bodyPr anchor="b"/>
          <a:lstStyle>
            <a:lvl1pPr algn="ctr">
              <a:defRPr sz="5400" b="0" cap="none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248" y="3767316"/>
            <a:ext cx="7734747" cy="15001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04.02.2023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grpSp>
        <p:nvGrpSpPr>
          <p:cNvPr id="13" name="Group 12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4" name="TextBox 13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5" name="Straight Connector 14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685800" y="2240280"/>
            <a:ext cx="3803904" cy="387705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4"/>
          </p:nvPr>
        </p:nvSpPr>
        <p:spPr>
          <a:xfrm>
            <a:off x="4645151" y="2240280"/>
            <a:ext cx="3803904" cy="387705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51560" y="2240280"/>
            <a:ext cx="3442446" cy="658368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8488" y="2947595"/>
            <a:ext cx="3803904" cy="317296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02306" y="2240280"/>
            <a:ext cx="3447288" cy="658368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944368"/>
            <a:ext cx="3799728" cy="317296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04.02.2023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grpSp>
        <p:nvGrpSpPr>
          <p:cNvPr id="14" name="Group 13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6" name="TextBox 15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7" name="Straight Connector 16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04.02.2023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grpSp>
        <p:nvGrpSpPr>
          <p:cNvPr id="10" name="Group 9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4" name="TextBox 13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5" name="Straight Connector 14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04.02.2023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34579" y="1678195"/>
            <a:ext cx="3422483" cy="1886921"/>
          </a:xfrm>
        </p:spPr>
        <p:txBody>
          <a:bodyPr anchor="b"/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2001" y="559398"/>
            <a:ext cx="4116667" cy="5566765"/>
          </a:xfrm>
        </p:spPr>
        <p:txBody>
          <a:bodyPr anchor="ctr"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34579" y="3603812"/>
            <a:ext cx="3411725" cy="2517289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04.02.2023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731" y="4668818"/>
            <a:ext cx="7767021" cy="644729"/>
          </a:xfrm>
        </p:spPr>
        <p:txBody>
          <a:bodyPr anchor="b"/>
          <a:lstStyle>
            <a:lvl1pPr algn="ctr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240000">
            <a:off x="2183792" y="666965"/>
            <a:ext cx="4772156" cy="3598016"/>
          </a:xfr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24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8489" y="5324306"/>
            <a:ext cx="7756264" cy="80486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04.02.2023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83000">
                <a:schemeClr val="bg1">
                  <a:alpha val="11000"/>
                </a:schemeClr>
              </a:gs>
              <a:gs pos="100000">
                <a:schemeClr val="bg2">
                  <a:lumMod val="75000"/>
                  <a:alpha val="23000"/>
                </a:schemeClr>
              </a:gs>
            </a:gsLst>
            <a:path path="rect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8490" y="570156"/>
            <a:ext cx="7756263" cy="10542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247" y="2248347"/>
            <a:ext cx="7745505" cy="38778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60378" y="616144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04.02.2023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16144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639264" y="616144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540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6576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2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77724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"/>
        <a:defRPr sz="22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114300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20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1508760" indent="-32004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828800" indent="-32004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214884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46888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78892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9.wdp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10.wdp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6.wdp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7.wdp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8.wdp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899592" y="1196752"/>
            <a:ext cx="7344816" cy="4320480"/>
          </a:xfrm>
          <a:prstGeom prst="rect">
            <a:avLst/>
          </a:prstGeom>
          <a:solidFill>
            <a:srgbClr val="982828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50" name="Picture 2" descr="для текста на прозрачном фоне - Скачать для текста в PNG"/>
          <p:cNvPicPr>
            <a:picLocks noChangeAspect="1" noChangeArrowheads="1"/>
          </p:cNvPicPr>
          <p:nvPr/>
        </p:nvPicPr>
        <p:blipFill>
          <a:blip r:embed="rId3" cstate="print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191" y="920623"/>
            <a:ext cx="8126257" cy="48362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547664" y="3717032"/>
            <a:ext cx="48245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Подготовила:</a:t>
            </a:r>
          </a:p>
          <a:p>
            <a:r>
              <a:rPr lang="ru-RU" dirty="0"/>
              <a:t>в</a:t>
            </a:r>
            <a:r>
              <a:rPr lang="ru-RU" dirty="0" smtClean="0"/>
              <a:t>оспитатель Агафонова М.С.</a:t>
            </a:r>
            <a:endParaRPr lang="ru-RU" dirty="0" smtClean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619672" y="1700808"/>
            <a:ext cx="5904656" cy="2016224"/>
          </a:xfrm>
        </p:spPr>
        <p:txBody>
          <a:bodyPr>
            <a:normAutofit fontScale="90000"/>
          </a:bodyPr>
          <a:lstStyle/>
          <a:p>
            <a:r>
              <a:rPr lang="ru-RU" dirty="0"/>
              <a:t>«Разновидности конструкторов для детей»</a:t>
            </a:r>
          </a:p>
        </p:txBody>
      </p:sp>
    </p:spTree>
    <p:extLst>
      <p:ext uri="{BB962C8B-B14F-4D97-AF65-F5344CB8AC3E}">
        <p14:creationId xmlns:p14="http://schemas.microsoft.com/office/powerpoint/2010/main" val="32896365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932040" y="1196752"/>
            <a:ext cx="3793295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rgbClr val="982828"/>
                </a:solidFill>
              </a:rPr>
              <a:t>Контурные </a:t>
            </a:r>
            <a:r>
              <a:rPr lang="ru-RU" sz="2000" b="1" dirty="0">
                <a:solidFill>
                  <a:srgbClr val="982828"/>
                </a:solidFill>
              </a:rPr>
              <a:t>конструкторы </a:t>
            </a:r>
            <a:r>
              <a:rPr lang="ru-RU" sz="2000" dirty="0">
                <a:solidFill>
                  <a:srgbClr val="000000"/>
                </a:solidFill>
              </a:rPr>
              <a:t>– такие конструкторы состоят из множества трубочек, которые легко сгибаются, принимая различные положения. В состав входят крепежи и палочки, разные по цвету и размеру. С их помощью создаются причудливые модели. Такой конструктор подойдет ребенку от 6 лет.</a:t>
            </a:r>
          </a:p>
        </p:txBody>
      </p:sp>
      <p:pic>
        <p:nvPicPr>
          <p:cNvPr id="12290" name="Picture 2" descr="конструктор контурный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575" y="1484784"/>
            <a:ext cx="4687006" cy="3600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771001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051720" y="1268760"/>
            <a:ext cx="60486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solidFill>
                  <a:srgbClr val="982828"/>
                </a:solidFill>
              </a:rPr>
              <a:t>Спасибо за внимание</a:t>
            </a:r>
            <a:endParaRPr lang="ru-RU" sz="3600" dirty="0">
              <a:solidFill>
                <a:srgbClr val="982828"/>
              </a:solidFill>
            </a:endParaRPr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7000" b="905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1506208"/>
            <a:ext cx="5907329" cy="5907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729637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81011" y="318948"/>
            <a:ext cx="8856984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rgbClr val="982828"/>
                </a:solidFill>
              </a:rPr>
              <a:t>Лучший первый конструктор – кубики</a:t>
            </a:r>
            <a:r>
              <a:rPr lang="ru-RU" sz="2400" b="1" dirty="0" smtClean="0">
                <a:solidFill>
                  <a:srgbClr val="982828"/>
                </a:solidFill>
              </a:rPr>
              <a:t>.</a:t>
            </a:r>
          </a:p>
          <a:p>
            <a:r>
              <a:rPr lang="ru-RU" sz="2000" dirty="0">
                <a:solidFill>
                  <a:srgbClr val="000000"/>
                </a:solidFill>
              </a:rPr>
              <a:t> Кубики были в детстве у каждого. Материал для них: пластик, дерево, ткань, картон. В таком возрасте важно развивать тактильное восприятие ребенка. Если в исполнении кубика встречаются разные структуры материала, это только приветствуется</a:t>
            </a:r>
            <a:r>
              <a:rPr lang="ru-RU" sz="2000" dirty="0" smtClean="0">
                <a:solidFill>
                  <a:srgbClr val="000000"/>
                </a:solidFill>
              </a:rPr>
              <a:t>.</a:t>
            </a:r>
          </a:p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5083" r="9625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2325931"/>
            <a:ext cx="5040560" cy="378882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718984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32040" y="692696"/>
            <a:ext cx="3888432" cy="5472608"/>
          </a:xfrm>
        </p:spPr>
        <p:txBody>
          <a:bodyPr>
            <a:normAutofit/>
          </a:bodyPr>
          <a:lstStyle/>
          <a:p>
            <a:pPr algn="ctr"/>
            <a:r>
              <a:rPr lang="ru-RU" sz="2400" b="1" dirty="0" smtClean="0">
                <a:solidFill>
                  <a:srgbClr val="982828"/>
                </a:solidFill>
                <a:latin typeface="+mj-lt"/>
              </a:rPr>
              <a:t>Конструктор в форме сот</a:t>
            </a:r>
          </a:p>
          <a:p>
            <a:r>
              <a:rPr lang="ru-RU" sz="2000" dirty="0" smtClean="0">
                <a:solidFill>
                  <a:srgbClr val="000000"/>
                </a:solidFill>
                <a:latin typeface="+mj-lt"/>
              </a:rPr>
              <a:t>Состоящий </a:t>
            </a:r>
            <a:r>
              <a:rPr lang="ru-RU" sz="2000" dirty="0">
                <a:solidFill>
                  <a:srgbClr val="000000"/>
                </a:solidFill>
                <a:latin typeface="+mj-lt"/>
              </a:rPr>
              <a:t>из формочек в форме сот удобен для игр в песочнице. Фрагменты крупные, выполнены из пластика. Их легко мыть, и они компактно складываются в специальную сумку, чтобы удобно было выносить их на улицу. Можно использовать, как формочки для песка. После похода в песочницу промойте формочки с дезинфицирующим раствором.</a:t>
            </a:r>
          </a:p>
          <a:p>
            <a:endParaRPr lang="ru-RU" dirty="0"/>
          </a:p>
        </p:txBody>
      </p:sp>
      <p:pic>
        <p:nvPicPr>
          <p:cNvPr id="4098" name="Picture 2" descr="Конструктор Соты 32 детали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2691" b="98879" l="1942" r="98058">
                        <a14:foregroundMark x1="54693" y1="23991" x2="54693" y2="23991"/>
                        <a14:foregroundMark x1="72492" y1="3363" x2="72492" y2="3363"/>
                        <a14:foregroundMark x1="92233" y1="28475" x2="92233" y2="28475"/>
                        <a14:foregroundMark x1="43366" y1="80493" x2="43366" y2="8049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536" y="908720"/>
            <a:ext cx="3442337" cy="496855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453103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11560" y="1052736"/>
            <a:ext cx="3600400" cy="4968552"/>
          </a:xfrm>
        </p:spPr>
        <p:txBody>
          <a:bodyPr>
            <a:normAutofit/>
          </a:bodyPr>
          <a:lstStyle/>
          <a:p>
            <a:pPr algn="ctr"/>
            <a:r>
              <a:rPr lang="ru-RU" sz="2000" b="1" dirty="0">
                <a:solidFill>
                  <a:srgbClr val="982828"/>
                </a:solidFill>
              </a:rPr>
              <a:t>На </a:t>
            </a:r>
            <a:r>
              <a:rPr lang="ru-RU" sz="2000" b="1" dirty="0" smtClean="0">
                <a:solidFill>
                  <a:srgbClr val="982828"/>
                </a:solidFill>
              </a:rPr>
              <a:t>присосках</a:t>
            </a:r>
          </a:p>
          <a:p>
            <a:r>
              <a:rPr lang="ru-RU" sz="2000" dirty="0">
                <a:solidFill>
                  <a:srgbClr val="000000"/>
                </a:solidFill>
              </a:rPr>
              <a:t> Интересно, удобно, подходят для ванной комнаты. Такие элементы можно прикрепить к любой вертикальной поверхности. Удобно использовать в путешествии. Закрепив составные части с помощью присосок к спинке переднего кресла, вы займете и развлечете ребенка в долгой дороге. Хорошо крепятся присоски к детской ванночке, их легко передвигать даже в воде.</a:t>
            </a:r>
          </a:p>
        </p:txBody>
      </p:sp>
      <p:pic>
        <p:nvPicPr>
          <p:cNvPr id="5122" name="Picture 2" descr="Конструктор на присосках 688-7, 3 детали, цена 275 грн. - Prom.ua  (ID#1093477398)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250" b="100000" l="0" r="98875">
                        <a14:foregroundMark x1="25125" y1="76250" x2="25125" y2="76250"/>
                        <a14:foregroundMark x1="63250" y1="69125" x2="63250" y2="69125"/>
                        <a14:foregroundMark x1="89250" y1="76500" x2="89250" y2="76500"/>
                        <a14:foregroundMark x1="83375" y1="53625" x2="83375" y2="5362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870992"/>
            <a:ext cx="4608512" cy="46085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16938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78922" y="548680"/>
            <a:ext cx="4032448" cy="5112568"/>
          </a:xfrm>
        </p:spPr>
        <p:txBody>
          <a:bodyPr>
            <a:normAutofit/>
          </a:bodyPr>
          <a:lstStyle/>
          <a:p>
            <a:pPr algn="ctr"/>
            <a:r>
              <a:rPr lang="ru-RU" sz="2000" b="1" dirty="0" err="1">
                <a:solidFill>
                  <a:srgbClr val="982828"/>
                </a:solidFill>
              </a:rPr>
              <a:t>Lego</a:t>
            </a:r>
            <a:r>
              <a:rPr lang="ru-RU" sz="2000" b="1" dirty="0">
                <a:solidFill>
                  <a:srgbClr val="982828"/>
                </a:solidFill>
              </a:rPr>
              <a:t> / </a:t>
            </a:r>
            <a:r>
              <a:rPr lang="ru-RU" sz="2000" b="1" dirty="0" err="1">
                <a:solidFill>
                  <a:srgbClr val="982828"/>
                </a:solidFill>
              </a:rPr>
              <a:t>Лего</a:t>
            </a:r>
            <a:r>
              <a:rPr lang="ru-RU" sz="2000" b="1" dirty="0">
                <a:solidFill>
                  <a:srgbClr val="982828"/>
                </a:solidFill>
              </a:rPr>
              <a:t> </a:t>
            </a:r>
          </a:p>
          <a:p>
            <a:r>
              <a:rPr lang="ru-RU" sz="1800" dirty="0">
                <a:solidFill>
                  <a:srgbClr val="000000"/>
                </a:solidFill>
              </a:rPr>
              <a:t>К</a:t>
            </a:r>
            <a:r>
              <a:rPr lang="ru-RU" sz="1800" dirty="0" smtClean="0">
                <a:solidFill>
                  <a:srgbClr val="000000"/>
                </a:solidFill>
              </a:rPr>
              <a:t>онструкторы </a:t>
            </a:r>
            <a:r>
              <a:rPr lang="ru-RU" sz="1800" dirty="0">
                <a:solidFill>
                  <a:srgbClr val="000000"/>
                </a:solidFill>
              </a:rPr>
              <a:t>для девочек и мальчиков от 3 лет в виде легких пластмассовых кирпичиков разного размера. Безопасное простое соединение по принципу «шип-паз». Удобные, красочные упаковки, дополнительные элементы – фигурки животных, машины, поезда, роботы, микросхемы, провода, пульты – в зависимости от возраста и цели конструирования.</a:t>
            </a: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6500" b="100000" l="10000" r="91000">
                        <a14:foregroundMark x1="45643" y1="17429" x2="45643" y2="17429"/>
                        <a14:foregroundMark x1="48857" y1="22071" x2="48857" y2="22071"/>
                        <a14:foregroundMark x1="60929" y1="77000" x2="60929" y2="77000"/>
                        <a14:foregroundMark x1="61571" y1="72643" x2="61571" y2="72643"/>
                        <a14:foregroundMark x1="20786" y1="43143" x2="20786" y2="43143"/>
                        <a14:foregroundMark x1="17357" y1="42857" x2="17357" y2="42857"/>
                        <a14:foregroundMark x1="25143" y1="40286" x2="25143" y2="40286"/>
                        <a14:foregroundMark x1="20786" y1="55286" x2="20786" y2="55286"/>
                        <a14:foregroundMark x1="16786" y1="45214" x2="16786" y2="45214"/>
                        <a14:foregroundMark x1="28857" y1="39143" x2="28857" y2="39143"/>
                        <a14:foregroundMark x1="62429" y1="51286" x2="62429" y2="51286"/>
                        <a14:foregroundMark x1="59786" y1="42286" x2="59786" y2="42286"/>
                        <a14:foregroundMark x1="47643" y1="46357" x2="47643" y2="46357"/>
                        <a14:foregroundMark x1="52000" y1="46357" x2="52000" y2="46357"/>
                        <a14:foregroundMark x1="65000" y1="40857" x2="65000" y2="40857"/>
                        <a14:foregroundMark x1="65286" y1="33643" x2="65286" y2="33643"/>
                        <a14:foregroundMark x1="56929" y1="42000" x2="56929" y2="42000"/>
                        <a14:foregroundMark x1="55214" y1="38286" x2="55214" y2="38286"/>
                        <a14:foregroundMark x1="68214" y1="44643" x2="68214" y2="44643"/>
                        <a14:foregroundMark x1="68214" y1="37071" x2="68214" y2="37071"/>
                        <a14:foregroundMark x1="71357" y1="42571" x2="71357" y2="44071"/>
                        <a14:foregroundMark x1="70214" y1="43143" x2="56929" y2="41429"/>
                        <a14:foregroundMark x1="39571" y1="66571" x2="43643" y2="50429"/>
                        <a14:foregroundMark x1="15286" y1="45214" x2="30643" y2="40286"/>
                        <a14:foregroundMark x1="16786" y1="51571" x2="33786" y2="52143"/>
                        <a14:foregroundMark x1="18786" y1="40286" x2="18786" y2="40286"/>
                        <a14:foregroundMark x1="29786" y1="38286" x2="29786" y2="38286"/>
                        <a14:foregroundMark x1="49143" y1="29286" x2="49143" y2="29286"/>
                        <a14:foregroundMark x1="50857" y1="29286" x2="50857" y2="29286"/>
                        <a14:backgroundMark x1="17643" y1="18643" x2="17643" y2="18643"/>
                        <a14:backgroundMark x1="26571" y1="27000" x2="26571" y2="27000"/>
                        <a14:backgroundMark x1="26857" y1="33071" x2="26857" y2="33071"/>
                        <a14:backgroundMark x1="26571" y1="28429" x2="30643" y2="15143"/>
                        <a14:backgroundMark x1="19643" y1="35357" x2="19643" y2="35357"/>
                        <a14:backgroundMark x1="18500" y1="31643" x2="18500" y2="31643"/>
                        <a14:backgroundMark x1="18500" y1="31643" x2="18786" y2="36786"/>
                        <a14:backgroundMark x1="78000" y1="19214" x2="78000" y2="19214"/>
                        <a14:backgroundMark x1="57786" y1="16571" x2="57786" y2="16571"/>
                        <a14:backgroundMark x1="54286" y1="12571" x2="54286" y2="12571"/>
                        <a14:backgroundMark x1="59214" y1="19786" x2="76286" y2="1771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3573016"/>
            <a:ext cx="2808312" cy="2808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5" name="Picture 7" descr="DUPLO® | Серии | LEGO.com RU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70934"/>
            <a:ext cx="4978922" cy="28005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09282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Магнитный конструктор - история и описание игрушки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500" b="100000" l="10000" r="9233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36712"/>
            <a:ext cx="5112568" cy="5112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5245759" y="476672"/>
            <a:ext cx="3888432" cy="38472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982828"/>
                </a:solidFill>
              </a:rPr>
              <a:t>На </a:t>
            </a:r>
            <a:r>
              <a:rPr lang="ru-RU" sz="2400" b="1" dirty="0" smtClean="0">
                <a:solidFill>
                  <a:srgbClr val="982828"/>
                </a:solidFill>
              </a:rPr>
              <a:t>магнитах</a:t>
            </a:r>
          </a:p>
          <a:p>
            <a:r>
              <a:rPr lang="ru-RU" sz="2000" dirty="0">
                <a:solidFill>
                  <a:srgbClr val="000000"/>
                </a:solidFill>
              </a:rPr>
              <a:t> Находят место в детском творчестве и магниты, что разнообразит область применения. Составные части таких игрушек – палочки с магнитными шариками на концах. </a:t>
            </a:r>
            <a:r>
              <a:rPr lang="ru-RU" sz="2000" dirty="0" smtClean="0">
                <a:solidFill>
                  <a:srgbClr val="000000"/>
                </a:solidFill>
              </a:rPr>
              <a:t>Ребенок </a:t>
            </a:r>
            <a:r>
              <a:rPr lang="ru-RU" sz="2000" dirty="0">
                <a:solidFill>
                  <a:srgbClr val="000000"/>
                </a:solidFill>
              </a:rPr>
              <a:t>на практике изучает магнетизм и принцип взаимодействия магнитов с другими веществами и между собой.</a:t>
            </a:r>
          </a:p>
        </p:txBody>
      </p:sp>
    </p:spTree>
    <p:extLst>
      <p:ext uri="{BB962C8B-B14F-4D97-AF65-F5344CB8AC3E}">
        <p14:creationId xmlns:p14="http://schemas.microsoft.com/office/powerpoint/2010/main" val="38254845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932040" y="382011"/>
            <a:ext cx="3995936" cy="35086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982828"/>
                </a:solidFill>
              </a:rPr>
              <a:t>Металлические</a:t>
            </a:r>
          </a:p>
          <a:p>
            <a:r>
              <a:rPr lang="ru-RU" dirty="0" smtClean="0">
                <a:solidFill>
                  <a:srgbClr val="000000"/>
                </a:solidFill>
              </a:rPr>
              <a:t> </a:t>
            </a:r>
            <a:r>
              <a:rPr lang="ru-RU" dirty="0">
                <a:solidFill>
                  <a:srgbClr val="000000"/>
                </a:solidFill>
              </a:rPr>
              <a:t>Собирают методом прикручивания составных частей друг к другу при помощи болтов и гаек. Существуют схожие модели из пластмассы, но резьба разбалтывается и скручивается. Не экономьте на качестве. Собрать такую головоломку непросто. Помогите юному исследователю на первых порах. Если он заинтересуется, то скажет «спасибо» за интересное и полезное занятие.</a:t>
            </a:r>
          </a:p>
        </p:txBody>
      </p:sp>
      <p:pic>
        <p:nvPicPr>
          <p:cNvPr id="9218" name="Picture 2" descr="CM-580 ROYS CM-580 Танк, металлический конструктор, 209 деталей - ROY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052736"/>
            <a:ext cx="4392488" cy="35853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873465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5373216"/>
            <a:ext cx="856895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rgbClr val="000000"/>
                </a:solidFill>
              </a:rPr>
              <a:t>Набирает популярность </a:t>
            </a:r>
            <a:r>
              <a:rPr lang="ru-RU" sz="2000" b="1" dirty="0">
                <a:solidFill>
                  <a:srgbClr val="982828"/>
                </a:solidFill>
              </a:rPr>
              <a:t>конструктор-липучка </a:t>
            </a:r>
            <a:r>
              <a:rPr lang="ru-RU" sz="2000" b="1" dirty="0" err="1">
                <a:solidFill>
                  <a:srgbClr val="982828"/>
                </a:solidFill>
              </a:rPr>
              <a:t>Bunchems</a:t>
            </a:r>
            <a:r>
              <a:rPr lang="ru-RU" sz="2000" dirty="0">
                <a:solidFill>
                  <a:srgbClr val="000000"/>
                </a:solidFill>
              </a:rPr>
              <a:t> (</a:t>
            </a:r>
            <a:r>
              <a:rPr lang="ru-RU" sz="2000" dirty="0" err="1">
                <a:solidFill>
                  <a:srgbClr val="000000"/>
                </a:solidFill>
              </a:rPr>
              <a:t>Банчемс</a:t>
            </a:r>
            <a:r>
              <a:rPr lang="ru-RU" sz="2000" dirty="0">
                <a:solidFill>
                  <a:srgbClr val="000000"/>
                </a:solidFill>
              </a:rPr>
              <a:t>). Из таких шариков можно создавать различные фигуры. Недостаток заключается в </a:t>
            </a:r>
            <a:r>
              <a:rPr lang="ru-RU" sz="2000" dirty="0" err="1">
                <a:solidFill>
                  <a:srgbClr val="000000"/>
                </a:solidFill>
              </a:rPr>
              <a:t>том,что</a:t>
            </a:r>
            <a:r>
              <a:rPr lang="ru-RU" sz="2000" dirty="0">
                <a:solidFill>
                  <a:srgbClr val="000000"/>
                </a:solidFill>
              </a:rPr>
              <a:t> при попадании в длинные волосы ребенка, его очень сложно вытаскивать.</a:t>
            </a:r>
          </a:p>
        </p:txBody>
      </p:sp>
      <p:pic>
        <p:nvPicPr>
          <p:cNvPr id="10242" name="Picture 2" descr="https://st.kloomba.com/img/klumba-post/2017/12/29/bunchems_800-1-8e3d995f-klumba-post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200" b="100000" l="0" r="99000">
                        <a14:foregroundMark x1="60000" y1="83400" x2="60000" y2="83400"/>
                        <a14:foregroundMark x1="86600" y1="78800" x2="86600" y2="788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43708" y="44624"/>
            <a:ext cx="5328592" cy="53285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81906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404665"/>
            <a:ext cx="8352928" cy="18774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rgbClr val="252525"/>
                </a:solidFill>
              </a:rPr>
              <a:t>Главная особенность </a:t>
            </a:r>
            <a:r>
              <a:rPr lang="ru-RU" sz="2000" b="1" dirty="0">
                <a:solidFill>
                  <a:srgbClr val="982828"/>
                </a:solidFill>
              </a:rPr>
              <a:t>шарнирного конструктора</a:t>
            </a:r>
            <a:r>
              <a:rPr lang="ru-RU" sz="2000" dirty="0">
                <a:solidFill>
                  <a:srgbClr val="252525"/>
                </a:solidFill>
              </a:rPr>
              <a:t> - это то, что в его арсенале всего 5 видов деталей, которые крепятся 20 разными способами, что позволяют создавать разнообразные формы: животных, людей и т.д. Фигурки получаются более подвижные и пластичные. </a:t>
            </a:r>
          </a:p>
          <a:p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11266" name="Picture 2" descr="https://st.kloomba.com/img/klumba-post/2017/12/29/Zoob_0Z11075TL_75PieceKit_OOB-8a000afd-klumba-post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2600" b="99200" l="0" r="100000">
                        <a14:foregroundMark x1="21800" y1="32000" x2="21800" y2="32000"/>
                        <a14:foregroundMark x1="9000" y1="28800" x2="9000" y2="28800"/>
                        <a14:foregroundMark x1="22400" y1="71600" x2="22400" y2="71600"/>
                        <a14:foregroundMark x1="29200" y1="69400" x2="29200" y2="69400"/>
                        <a14:foregroundMark x1="38200" y1="69600" x2="38200" y2="69600"/>
                        <a14:foregroundMark x1="12000" y1="77200" x2="12000" y2="77200"/>
                        <a14:foregroundMark x1="17800" y1="75200" x2="17800" y2="75200"/>
                        <a14:foregroundMark x1="65000" y1="90000" x2="65000" y2="90000"/>
                        <a14:foregroundMark x1="57400" y1="84800" x2="57400" y2="84800"/>
                        <a14:foregroundMark x1="51000" y1="84800" x2="51000" y2="84800"/>
                        <a14:foregroundMark x1="45800" y1="85000" x2="45800" y2="85000"/>
                        <a14:foregroundMark x1="40200" y1="30400" x2="40200" y2="30400"/>
                        <a14:foregroundMark x1="46000" y1="19800" x2="46000" y2="19800"/>
                        <a14:backgroundMark x1="56800" y1="86200" x2="56800" y2="86200"/>
                        <a14:backgroundMark x1="53200" y1="78600" x2="62800" y2="918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1988840"/>
            <a:ext cx="5616624" cy="56166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30227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вердый переплет">
  <a:themeElements>
    <a:clrScheme name="Другая 1">
      <a:dk1>
        <a:srgbClr val="FFE9C9"/>
      </a:dk1>
      <a:lt1>
        <a:srgbClr val="FFE9C9"/>
      </a:lt1>
      <a:dk2>
        <a:srgbClr val="EDF2DA"/>
      </a:dk2>
      <a:lt2>
        <a:srgbClr val="FFE9C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Твердый переплет">
      <a:maj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궁서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Твердый переплет">
      <a:fillStyleLst>
        <a:solidFill>
          <a:schemeClr val="phClr"/>
        </a:solidFill>
        <a:solidFill>
          <a:schemeClr val="phClr">
            <a:tint val="68000"/>
            <a:shade val="94000"/>
            <a:satMod val="300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80000"/>
                <a:lumMod val="98000"/>
              </a:schemeClr>
            </a:gs>
            <a:gs pos="100000">
              <a:schemeClr val="phClr">
                <a:satMod val="130000"/>
              </a:schemeClr>
            </a:gs>
          </a:gsLst>
          <a:lin ang="5160000" scaled="0"/>
        </a:gradFill>
      </a:fillStyleLst>
      <a:lnStyleLst>
        <a:ln w="12700" cap="flat" cmpd="sng" algn="ctr">
          <a:solidFill>
            <a:schemeClr val="phClr">
              <a:shade val="90000"/>
              <a:lumMod val="90000"/>
            </a:schemeClr>
          </a:solidFill>
          <a:prstDash val="solid"/>
        </a:ln>
        <a:ln w="19050" cap="flat" cmpd="sng" algn="ctr">
          <a:solidFill>
            <a:schemeClr val="phClr">
              <a:shade val="75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12700" dir="5400000" rotWithShape="0">
              <a:srgbClr val="000000">
                <a:alpha val="1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6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400000"/>
            </a:lightRig>
          </a:scene3d>
          <a:sp3d>
            <a:bevelT w="25400" h="25400"/>
          </a:sp3d>
        </a:effectStyle>
      </a:effectStyleLst>
      <a:bgFillStyleLst>
        <a:solidFill>
          <a:schemeClr val="phClr">
            <a:tint val="96000"/>
            <a:lumMod val="11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3000"/>
                <a:shade val="20000"/>
              </a:schemeClr>
              <a:schemeClr val="phClr">
                <a:tint val="90000"/>
                <a:shade val="85000"/>
                <a:satMod val="115000"/>
              </a:schemeClr>
            </a:duotone>
          </a:blip>
          <a:tile tx="0" ty="0" sx="60000" sy="6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shade val="50000"/>
                <a:satMod val="340000"/>
                <a:lumMod val="40000"/>
              </a:schemeClr>
              <a:schemeClr val="phClr">
                <a:tint val="92000"/>
                <a:shade val="94000"/>
                <a:hueMod val="110000"/>
                <a:satMod val="236000"/>
                <a:lumMod val="12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Hardcover</Template>
  <TotalTime>120</TotalTime>
  <Words>199</Words>
  <Application>Microsoft Office PowerPoint</Application>
  <PresentationFormat>Экран (4:3)</PresentationFormat>
  <Paragraphs>20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Твердый переплет</vt:lpstr>
      <vt:lpstr>«Разновидности конструкторов для детей»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«Разновидности конструкторов для детей»</dc:title>
  <dc:creator>ПОЛЬЗОВАТЕЛЬ</dc:creator>
  <cp:lastModifiedBy>Пользователь Windows</cp:lastModifiedBy>
  <cp:revision>13</cp:revision>
  <dcterms:created xsi:type="dcterms:W3CDTF">2021-10-25T08:17:32Z</dcterms:created>
  <dcterms:modified xsi:type="dcterms:W3CDTF">2023-02-04T17:13:44Z</dcterms:modified>
</cp:coreProperties>
</file>