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03" r:id="rId14"/>
    <p:sldId id="304" r:id="rId15"/>
    <p:sldId id="268" r:id="rId16"/>
    <p:sldId id="269" r:id="rId17"/>
    <p:sldId id="270" r:id="rId18"/>
    <p:sldId id="271" r:id="rId19"/>
    <p:sldId id="272" r:id="rId20"/>
    <p:sldId id="273" r:id="rId21"/>
    <p:sldId id="302" r:id="rId22"/>
    <p:sldId id="274" r:id="rId23"/>
    <p:sldId id="275" r:id="rId24"/>
    <p:sldId id="276" r:id="rId25"/>
    <p:sldId id="277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B89B6-BDAE-45CB-BD57-C40A77BC1539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7FB84-616C-4620-B7EF-5D8BD8010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5"/>
            <a:ext cx="7772400" cy="290775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ОГЭ – 2022 (Задание 20)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Работа с текстом. Решение учебно-познавательных и учебно-практических задач.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944216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 smtClean="0">
                <a:solidFill>
                  <a:srgbClr val="C00000"/>
                </a:solidFill>
                <a:latin typeface="Arial Black" pitchFamily="34" charset="0"/>
              </a:rPr>
              <a:t>Презентацию подготовила:</a:t>
            </a:r>
          </a:p>
          <a:p>
            <a:r>
              <a:rPr lang="ru-RU" i="1" dirty="0" smtClean="0">
                <a:solidFill>
                  <a:srgbClr val="C00000"/>
                </a:solidFill>
                <a:latin typeface="Arial Black" pitchFamily="34" charset="0"/>
              </a:rPr>
              <a:t>Ю.Б. Терехова, </a:t>
            </a:r>
          </a:p>
          <a:p>
            <a:r>
              <a:rPr lang="ru-RU" i="1" dirty="0" smtClean="0">
                <a:solidFill>
                  <a:srgbClr val="C00000"/>
                </a:solidFill>
                <a:latin typeface="Arial Black" pitchFamily="34" charset="0"/>
              </a:rPr>
              <a:t>учитель физики МАОУ «СОШ № 25 с УИОП»</a:t>
            </a:r>
            <a:endParaRPr lang="ru-RU" i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Алгоритм выполнения задания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4000" b="1" dirty="0" smtClean="0"/>
              <a:t>4. Проверьте ответ на соответствие с приведённым текстом во избежание противоречия.</a:t>
            </a:r>
          </a:p>
          <a:p>
            <a:pPr algn="just">
              <a:buNone/>
            </a:pPr>
            <a:r>
              <a:rPr lang="ru-RU" sz="4000" b="1" dirty="0" smtClean="0"/>
              <a:t>5.    Перенесите в бланк №2:</a:t>
            </a:r>
          </a:p>
          <a:p>
            <a:pPr algn="just">
              <a:buNone/>
            </a:pPr>
            <a:r>
              <a:rPr lang="ru-RU" sz="4000" b="1" dirty="0" smtClean="0"/>
              <a:t>1) краткий ответ;</a:t>
            </a:r>
          </a:p>
          <a:p>
            <a:pPr algn="just">
              <a:buNone/>
            </a:pPr>
            <a:r>
              <a:rPr lang="ru-RU" sz="4000" b="1" dirty="0" smtClean="0"/>
              <a:t>2) развёрнутое, логически связанное обоснование ответа.</a:t>
            </a:r>
            <a:endParaRPr lang="ru-RU" sz="4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itchFamily="34" charset="0"/>
              </a:rPr>
              <a:t>Проверка задания 20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Задания № 20 – 22 оцениваются двумя экспертами в зависимости от полноты и правильности изложения от 0 до 2 баллов.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Если вопрос содержит выбор из двух вариантов </a:t>
            </a:r>
            <a:r>
              <a:rPr lang="ru-RU" sz="3600" b="1" dirty="0" smtClean="0"/>
              <a:t>(например, уменьшится или увеличится), то в этом случае </a:t>
            </a:r>
            <a:r>
              <a:rPr lang="ru-RU" sz="3600" b="1" dirty="0" smtClean="0">
                <a:solidFill>
                  <a:srgbClr val="FF0000"/>
                </a:solidFill>
              </a:rPr>
              <a:t>для получения 1 балла недостаточно привести верный краткий ответ без пояснения </a:t>
            </a:r>
            <a:r>
              <a:rPr lang="ru-RU" sz="3600" b="1" dirty="0" smtClean="0"/>
              <a:t>его во втором пункте.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itchFamily="34" charset="0"/>
              </a:rPr>
              <a:t>Проверка задания 20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Если же вопрос предполагает выбор ответов из трёх и более вариантов</a:t>
            </a:r>
            <a:r>
              <a:rPr lang="ru-RU" sz="4000" dirty="0" smtClean="0"/>
              <a:t>, </a:t>
            </a:r>
            <a:r>
              <a:rPr lang="ru-RU" sz="4000" b="1" dirty="0" smtClean="0"/>
              <a:t>то </a:t>
            </a:r>
            <a:r>
              <a:rPr lang="ru-RU" sz="4000" b="1" dirty="0" smtClean="0">
                <a:solidFill>
                  <a:srgbClr val="FF0000"/>
                </a:solidFill>
              </a:rPr>
              <a:t>верный краткий ответ </a:t>
            </a:r>
            <a:r>
              <a:rPr lang="ru-RU" sz="4000" b="1" dirty="0" smtClean="0"/>
              <a:t>в первом пункте  </a:t>
            </a:r>
            <a:r>
              <a:rPr lang="ru-RU" sz="4000" b="1" dirty="0" smtClean="0">
                <a:solidFill>
                  <a:srgbClr val="FF0000"/>
                </a:solidFill>
              </a:rPr>
              <a:t>может быть оценён в 1 балл.</a:t>
            </a: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 1 выполнения задания 20 (текст «Огни святого </a:t>
            </a:r>
            <a:r>
              <a:rPr lang="ru-RU" sz="3200" b="1" dirty="0" err="1" smtClean="0">
                <a:latin typeface="Arial Black" pitchFamily="34" charset="0"/>
              </a:rPr>
              <a:t>Эльма</a:t>
            </a:r>
            <a:r>
              <a:rPr lang="ru-RU" sz="3200" b="1" dirty="0" smtClean="0">
                <a:latin typeface="Arial Black" pitchFamily="34" charset="0"/>
              </a:rPr>
              <a:t>»)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395536" y="1124744"/>
            <a:ext cx="8352927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00811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 2 выполнения задания 20 (текст «Огни святого </a:t>
            </a:r>
            <a:r>
              <a:rPr lang="ru-RU" sz="3200" b="1" dirty="0" err="1" smtClean="0">
                <a:latin typeface="Arial Black" pitchFamily="34" charset="0"/>
              </a:rPr>
              <a:t>Эльма</a:t>
            </a:r>
            <a:r>
              <a:rPr lang="ru-RU" sz="3200" b="1" dirty="0" smtClean="0">
                <a:latin typeface="Arial Black" pitchFamily="34" charset="0"/>
              </a:rPr>
              <a:t>»)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20000"/>
          </a:blip>
          <a:srcRect l="3729"/>
          <a:stretch>
            <a:fillRect/>
          </a:stretch>
        </p:blipFill>
        <p:spPr bwMode="auto">
          <a:xfrm>
            <a:off x="323528" y="1340768"/>
            <a:ext cx="864096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№1 выполнения задания 20 (текст «Огни святого </a:t>
            </a:r>
            <a:r>
              <a:rPr lang="ru-RU" sz="3200" b="1" dirty="0" err="1" smtClean="0">
                <a:latin typeface="Arial Black" pitchFamily="34" charset="0"/>
              </a:rPr>
              <a:t>Эльма</a:t>
            </a:r>
            <a:r>
              <a:rPr lang="ru-RU" sz="3200" b="1" dirty="0" smtClean="0">
                <a:latin typeface="Arial Black" pitchFamily="34" charset="0"/>
              </a:rPr>
              <a:t>»)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4713387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800" b="1" i="1" dirty="0" smtClean="0"/>
              <a:t>Прочтите текст и выполните задание.</a:t>
            </a:r>
          </a:p>
          <a:p>
            <a:pPr algn="ctr">
              <a:buNone/>
            </a:pPr>
            <a:r>
              <a:rPr lang="ru-RU" sz="5400" dirty="0" smtClean="0"/>
              <a:t>	</a:t>
            </a:r>
            <a:r>
              <a:rPr lang="ru-RU" sz="5400" b="1" dirty="0" smtClean="0">
                <a:latin typeface="Arial Black" pitchFamily="34" charset="0"/>
              </a:rPr>
              <a:t>Могут ли возникнуть огни святого </a:t>
            </a:r>
            <a:r>
              <a:rPr lang="ru-RU" sz="5400" b="1" dirty="0" err="1" smtClean="0">
                <a:latin typeface="Arial Black" pitchFamily="34" charset="0"/>
              </a:rPr>
              <a:t>Эльма</a:t>
            </a:r>
            <a:r>
              <a:rPr lang="ru-RU" sz="5400" b="1" dirty="0" smtClean="0">
                <a:latin typeface="Arial Black" pitchFamily="34" charset="0"/>
              </a:rPr>
              <a:t> на плоской металлической крыше?</a:t>
            </a:r>
            <a:endParaRPr lang="ru-RU" sz="5400" b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№1 выполнения задания 20 (текст «Огни святого </a:t>
            </a:r>
            <a:r>
              <a:rPr lang="ru-RU" sz="3200" b="1" dirty="0" err="1" smtClean="0">
                <a:latin typeface="Arial Black" pitchFamily="34" charset="0"/>
              </a:rPr>
              <a:t>Эльма</a:t>
            </a:r>
            <a:r>
              <a:rPr lang="ru-RU" sz="3200" b="1" dirty="0" smtClean="0">
                <a:latin typeface="Arial Black" pitchFamily="34" charset="0"/>
              </a:rPr>
              <a:t>»)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Вопрос с двумя вариантами ответа: могут или не могут, </a:t>
            </a:r>
            <a:r>
              <a:rPr lang="ru-RU" sz="4000" b="1" dirty="0" smtClean="0">
                <a:solidFill>
                  <a:srgbClr val="FF0000"/>
                </a:solidFill>
              </a:rPr>
              <a:t>поэтому для поучения 1 балла недостаточно просто привести краткий верный ответ.</a:t>
            </a:r>
          </a:p>
          <a:p>
            <a:pPr algn="ctr"/>
            <a:r>
              <a:rPr lang="ru-RU" sz="4000" b="1" i="1" dirty="0" smtClean="0"/>
              <a:t>Для получения обоснованного ответа на вопрос обращаемся к тексту.</a:t>
            </a:r>
            <a:endParaRPr lang="ru-RU" sz="4000" b="1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выполнения задания 20 (текст «Огни святого </a:t>
            </a:r>
            <a:r>
              <a:rPr lang="ru-RU" sz="3200" b="1" dirty="0" err="1" smtClean="0">
                <a:latin typeface="Arial Black" pitchFamily="34" charset="0"/>
              </a:rPr>
              <a:t>Эльма</a:t>
            </a:r>
            <a:r>
              <a:rPr lang="ru-RU" sz="3200" b="1" dirty="0" smtClean="0">
                <a:latin typeface="Arial Black" pitchFamily="34" charset="0"/>
              </a:rPr>
              <a:t>»)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«Свечение огней святого </a:t>
            </a:r>
            <a:r>
              <a:rPr lang="ru-RU" dirty="0" err="1" smtClean="0"/>
              <a:t>Эльма</a:t>
            </a:r>
            <a:r>
              <a:rPr lang="ru-RU" dirty="0" smtClean="0"/>
              <a:t> появляется в наэлектризованной атмосфере, когда величина напряжённости электрического поля в атмосфере у острия достигает 500 кВ/м и более». </a:t>
            </a:r>
          </a:p>
          <a:p>
            <a:pPr algn="ctr">
              <a:buNone/>
            </a:pPr>
            <a:r>
              <a:rPr lang="ru-RU" u="sng" dirty="0" smtClean="0"/>
              <a:t>Пояснение</a:t>
            </a:r>
          </a:p>
          <a:p>
            <a:pPr>
              <a:buNone/>
            </a:pPr>
            <a:r>
              <a:rPr lang="ru-RU" dirty="0" smtClean="0"/>
              <a:t>   Чем будет отличаться электрическое поле плоской крыши и около острия?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№1 выполнения задания 20 (текст «Огни святого </a:t>
            </a:r>
            <a:r>
              <a:rPr lang="ru-RU" sz="3200" b="1" dirty="0" err="1" smtClean="0">
                <a:latin typeface="Arial Black" pitchFamily="34" charset="0"/>
              </a:rPr>
              <a:t>Эльма</a:t>
            </a:r>
            <a:r>
              <a:rPr lang="ru-RU" sz="3200" b="1" dirty="0" smtClean="0">
                <a:latin typeface="Arial Black" pitchFamily="34" charset="0"/>
              </a:rPr>
              <a:t>»)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Вспомните аналогичные тела, рассматриваемые при изучении электрических явлений.</a:t>
            </a:r>
          </a:p>
          <a:p>
            <a:r>
              <a:rPr lang="ru-RU" dirty="0" smtClean="0"/>
              <a:t>Остриё похоже на точечный электрический заряд, поле которого неоднородно, векторы напряжённости расходятся радиально (по радиусам).</a:t>
            </a:r>
          </a:p>
          <a:p>
            <a:r>
              <a:rPr lang="ru-RU" dirty="0" smtClean="0"/>
              <a:t>Плоская крыша похожа на пластину конденсатора, поле которого однородное (векторы напряжённости параллельны друг другу).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 1 выполнения задания 20 (текст «Огни святого </a:t>
            </a:r>
            <a:r>
              <a:rPr lang="ru-RU" sz="3200" b="1" dirty="0" err="1" smtClean="0">
                <a:latin typeface="Arial Black" pitchFamily="34" charset="0"/>
              </a:rPr>
              <a:t>Эльма</a:t>
            </a:r>
            <a:r>
              <a:rPr lang="ru-RU" sz="3200" b="1" dirty="0" smtClean="0">
                <a:latin typeface="Arial Black" pitchFamily="34" charset="0"/>
              </a:rPr>
              <a:t>»)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u="sng" dirty="0" smtClean="0">
                <a:latin typeface="Arial Black" pitchFamily="34" charset="0"/>
              </a:rPr>
              <a:t>Вывод: 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Для получения свечения (коронного разряда, огней святого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Эльма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) поле должно быть неоднородным.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Следовательно, на плоской крыше оно не возникнет.</a:t>
            </a:r>
          </a:p>
          <a:p>
            <a:r>
              <a:rPr lang="ru-RU" dirty="0" smtClean="0">
                <a:latin typeface="Arial Black" pitchFamily="34" charset="0"/>
              </a:rPr>
              <a:t>Запишите двумя пунктами ответ в бланк № 2: краткий и развёрнутый. 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Задание 20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u="sng" dirty="0" smtClean="0">
                <a:latin typeface="Arial Black" pitchFamily="34" charset="0"/>
              </a:rPr>
              <a:t>Проверяет:</a:t>
            </a:r>
          </a:p>
          <a:p>
            <a:r>
              <a:rPr lang="ru-RU" sz="3600" b="1" dirty="0" smtClean="0">
                <a:latin typeface="Arial Black" pitchFamily="34" charset="0"/>
              </a:rPr>
              <a:t> умения интерпретировать информацию </a:t>
            </a:r>
            <a:r>
              <a:rPr lang="ru-RU" sz="3600" dirty="0" smtClean="0">
                <a:latin typeface="Arial Black" pitchFamily="34" charset="0"/>
              </a:rPr>
              <a:t>физического содержания, изложенную в тексте.</a:t>
            </a:r>
          </a:p>
          <a:p>
            <a:r>
              <a:rPr lang="ru-RU" sz="3600" dirty="0" smtClean="0">
                <a:latin typeface="Arial Black" pitchFamily="34" charset="0"/>
              </a:rPr>
              <a:t>Применять её при решении учебно-познавательных и учебно-практических задач.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Возможный ответ по заданию к тексту </a:t>
            </a:r>
            <a:r>
              <a:rPr lang="ru-RU" sz="3200" b="1" dirty="0" smtClean="0">
                <a:latin typeface="Arial Black" pitchFamily="34" charset="0"/>
              </a:rPr>
              <a:t>«Огни святого </a:t>
            </a:r>
            <a:r>
              <a:rPr lang="ru-RU" sz="3200" b="1" dirty="0" err="1" smtClean="0">
                <a:latin typeface="Arial Black" pitchFamily="34" charset="0"/>
              </a:rPr>
              <a:t>Эльма</a:t>
            </a:r>
            <a:r>
              <a:rPr lang="ru-RU" sz="3200" b="1" dirty="0" smtClean="0">
                <a:latin typeface="Arial Black" pitchFamily="34" charset="0"/>
              </a:rPr>
              <a:t>»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1256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Огни святого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Эльма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не могут возникать на плоской металлической крыше.</a:t>
            </a:r>
          </a:p>
          <a:p>
            <a:pPr marL="514350" indent="-514350">
              <a:buNone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2.  Свечение возникает при резко выраженной неоднородности электрического поля вблизи электродов (остриё, тонкие провода), около них возникает характерное свечение, называемое коронным разрядом (огнями святого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Эльма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). У плоской металлической крыши электрическое поле близко к однородному, поэтому на ней не может возникнуть коронный разряд.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8640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 2 выполнения задания 20 (текст «Магнитное поле Земли»)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67544" y="1124744"/>
            <a:ext cx="820891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 2 выполнения задания 20 (текст «Магнитное поле Земли»)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3600" b="1" i="1" dirty="0" smtClean="0"/>
              <a:t>Прочтите текст и выполните задание.</a:t>
            </a:r>
          </a:p>
          <a:p>
            <a:pPr algn="ctr">
              <a:buNone/>
            </a:pPr>
            <a:r>
              <a:rPr lang="ru-RU" sz="3600" dirty="0" smtClean="0">
                <a:latin typeface="Arial Black" pitchFamily="34" charset="0"/>
              </a:rPr>
              <a:t>Как изменяют внешнее магнитное поле ферромагнетики при повышении температуры выше температуры Кюри? Ответ поясните.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08012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 2 выполнения задания 20 (текст «Магнитное поле Земли»)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	Выбор ответа содержит более двух вариантов</a:t>
            </a:r>
            <a:r>
              <a:rPr lang="ru-RU" sz="4000" b="1" dirty="0" smtClean="0"/>
              <a:t>, следовательно, </a:t>
            </a:r>
            <a:r>
              <a:rPr lang="ru-RU" sz="4000" b="1" dirty="0" smtClean="0">
                <a:solidFill>
                  <a:srgbClr val="FF0000"/>
                </a:solidFill>
              </a:rPr>
              <a:t>для получения 1 балла достаточно будет ответить верно без пояснения.</a:t>
            </a:r>
          </a:p>
          <a:p>
            <a:pPr algn="ctr">
              <a:buNone/>
            </a:pPr>
            <a:r>
              <a:rPr lang="ru-RU" sz="4000" b="1" i="1" dirty="0" smtClean="0"/>
              <a:t>	Для получения обоснованного ответа на вопрос обращаемся к тексту.</a:t>
            </a:r>
          </a:p>
          <a:p>
            <a:endParaRPr lang="ru-RU" sz="40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40960" cy="8501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Пример № 2 выполнения задания 20 (текст «Магнитное поле Земли»)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125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«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Для каждого ферромагнетика есть особая температура, называемая точкой Кюри, при нагревании выше которой он теряет свои особые магнитные свойства, поэтому при извержении вулкана ферромагнетики не намагничены».</a:t>
            </a:r>
          </a:p>
          <a:p>
            <a:pPr algn="ctr">
              <a:buNone/>
            </a:pPr>
            <a:r>
              <a:rPr lang="ru-RU" b="1" u="sng" dirty="0" smtClean="0">
                <a:latin typeface="Arial" pitchFamily="34" charset="0"/>
                <a:cs typeface="Arial" pitchFamily="34" charset="0"/>
              </a:rPr>
              <a:t>Вывод:</a:t>
            </a:r>
          </a:p>
          <a:p>
            <a:pPr>
              <a:buNone/>
            </a:pPr>
            <a:r>
              <a:rPr lang="ru-RU" b="1" dirty="0">
                <a:latin typeface="Arial" pitchFamily="34" charset="0"/>
                <a:cs typeface="Arial" pitchFamily="34" charset="0"/>
              </a:rPr>
              <a:t>	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Значит, при температуре выше температуры Кюри ферромагнетик не может влиять на магнитное поле, так как теряет способность намагничиваться.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100811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Возможный ответ по выполнению задания «Магнитное поле Земли»)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485740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При повышении температуры выше температуры Кюри ферромагнетики не могут изменять внешнее магнитное поле Земли.</a:t>
            </a:r>
          </a:p>
          <a:p>
            <a:pPr marL="514350" indent="-514350">
              <a:buNone/>
            </a:pP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2.  Для ферромагнетика существует температура Кюри, при нагревании выше которой он теряет свойство самопроизвольного намагничивания, поэтому у него исчезает способность во много раз усиливать внешнее магнитное поле. Поэтому при повышении температуры выше температуры Кюри ферромагнетик не сможет изменять внешнее магнитное поле (усиливать или ослаблять его).</a:t>
            </a:r>
          </a:p>
          <a:p>
            <a:pPr marL="514350" indent="-514350">
              <a:buNone/>
            </a:pP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Arial Black" pitchFamily="34" charset="0"/>
              </a:rPr>
              <a:t>Источник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itchFamily="34" charset="0"/>
              </a:rPr>
              <a:t>ОГЭ. ФИЗИКА: Алгоритмы выполнения типовых заданий, С.В. Вахнина</a:t>
            </a:r>
            <a:r>
              <a:rPr lang="en-US" dirty="0" smtClean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–</a:t>
            </a:r>
            <a:r>
              <a:rPr lang="en-US" dirty="0" smtClean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Москва: </a:t>
            </a:r>
            <a:r>
              <a:rPr lang="ru-RU" dirty="0" err="1" smtClean="0">
                <a:latin typeface="Arial Black" pitchFamily="34" charset="0"/>
              </a:rPr>
              <a:t>Эксмо</a:t>
            </a:r>
            <a:r>
              <a:rPr lang="ru-RU" dirty="0" smtClean="0">
                <a:latin typeface="Arial Black" pitchFamily="34" charset="0"/>
              </a:rPr>
              <a:t>, 2021 – 228с.</a:t>
            </a:r>
            <a:endParaRPr lang="en-US" dirty="0" smtClean="0">
              <a:latin typeface="Arial Black" pitchFamily="34" charset="0"/>
            </a:endParaRPr>
          </a:p>
          <a:p>
            <a:pPr algn="ctr">
              <a:buNone/>
            </a:pPr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en-US" dirty="0" smtClean="0">
                <a:latin typeface="Arial Black" pitchFamily="34" charset="0"/>
              </a:rPr>
              <a:t>ISBN 978-5-04-112334-5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itchFamily="34" charset="0"/>
              </a:rPr>
              <a:t>Задание составлено по разделам ШКФ: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atin typeface="Arial Black" pitchFamily="34" charset="0"/>
              </a:rPr>
              <a:t>механические,</a:t>
            </a:r>
          </a:p>
          <a:p>
            <a:r>
              <a:rPr lang="ru-RU" sz="5400" dirty="0">
                <a:latin typeface="Arial Black" pitchFamily="34" charset="0"/>
              </a:rPr>
              <a:t>т</a:t>
            </a:r>
            <a:r>
              <a:rPr lang="ru-RU" sz="5400" dirty="0" smtClean="0">
                <a:latin typeface="Arial Black" pitchFamily="34" charset="0"/>
              </a:rPr>
              <a:t>епловые,</a:t>
            </a:r>
          </a:p>
          <a:p>
            <a:r>
              <a:rPr lang="ru-RU" sz="5400" dirty="0" smtClean="0">
                <a:latin typeface="Arial Black" pitchFamily="34" charset="0"/>
              </a:rPr>
              <a:t>электромагнитные,</a:t>
            </a:r>
          </a:p>
          <a:p>
            <a:r>
              <a:rPr lang="ru-RU" sz="5400" dirty="0" smtClean="0">
                <a:latin typeface="Arial Black" pitchFamily="34" charset="0"/>
              </a:rPr>
              <a:t>квантовые явления.</a:t>
            </a:r>
          </a:p>
          <a:p>
            <a:pPr>
              <a:buNone/>
            </a:pPr>
            <a:endParaRPr lang="ru-RU" sz="54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Задание 20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Arial Black" pitchFamily="34" charset="0"/>
              </a:rPr>
              <a:t>Примерное время выполнения: 10 минут;</a:t>
            </a:r>
          </a:p>
          <a:p>
            <a:r>
              <a:rPr lang="ru-RU" sz="4400" dirty="0" smtClean="0">
                <a:latin typeface="Arial Black" pitchFamily="34" charset="0"/>
              </a:rPr>
              <a:t>Уровень: повышенный</a:t>
            </a:r>
          </a:p>
          <a:p>
            <a:r>
              <a:rPr lang="ru-RU" sz="4400" dirty="0" smtClean="0">
                <a:latin typeface="Arial Black" pitchFamily="34" charset="0"/>
              </a:rPr>
              <a:t>Максимальная оценка: 2 балла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FF0000"/>
                </a:solidFill>
              </a:rPr>
              <a:t>Для заданий 19 и 20 предложен общий текст!</a:t>
            </a:r>
          </a:p>
          <a:p>
            <a:pPr>
              <a:buNone/>
            </a:pP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Задание 20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Arial Black" pitchFamily="34" charset="0"/>
              </a:rPr>
              <a:t>Состоит из задачи повышенного уровня сложности, ответ на которую требуется сформулировать с опорой на текст.</a:t>
            </a:r>
            <a:endParaRPr lang="ru-RU" sz="4400" b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Оформление бланка ответов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Arial Black" pitchFamily="34" charset="0"/>
              </a:rPr>
              <a:t>Необходимо записать развёрнутый ответ из двух пунктов:</a:t>
            </a:r>
          </a:p>
          <a:p>
            <a:r>
              <a:rPr lang="ru-RU" dirty="0" smtClean="0">
                <a:latin typeface="Arial Black" pitchFamily="34" charset="0"/>
              </a:rPr>
              <a:t>1) краткий ответ на поставленный вопрос;</a:t>
            </a:r>
          </a:p>
          <a:p>
            <a:r>
              <a:rPr lang="ru-RU" dirty="0" smtClean="0">
                <a:latin typeface="Arial Black" pitchFamily="34" charset="0"/>
              </a:rPr>
              <a:t>2) обоснование краткого ответа, составленное с опорой на знание законов физики и свойств, условий протекания физических явлений.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Задание 20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>
                <a:latin typeface="Arial Black" pitchFamily="34" charset="0"/>
              </a:rPr>
              <a:t>Для успешного выполнения задания необходимо:</a:t>
            </a:r>
          </a:p>
          <a:p>
            <a:r>
              <a:rPr lang="ru-RU" dirty="0" smtClean="0">
                <a:latin typeface="Arial Black" pitchFamily="34" charset="0"/>
              </a:rPr>
              <a:t>хорошо понимать изложенную в тексте информацию;</a:t>
            </a:r>
          </a:p>
          <a:p>
            <a:r>
              <a:rPr lang="ru-RU" dirty="0" smtClean="0">
                <a:latin typeface="Arial Black" pitchFamily="34" charset="0"/>
              </a:rPr>
              <a:t>определять описанные физические законы (явления, принципы);</a:t>
            </a:r>
          </a:p>
          <a:p>
            <a:r>
              <a:rPr lang="ru-RU" dirty="0" smtClean="0">
                <a:latin typeface="Arial Black" pitchFamily="34" charset="0"/>
              </a:rPr>
              <a:t>объяснять смысл использующихся терминов.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792088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Алгоритм выполнения задания 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145435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Внимательно прочитайте вопрос. Сделайте для себя заключение о смысле физического явления, процесса, терминов, работы механизма, о котором говорится в условии.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Перечитайте текст. Частично ответ следует искать непосредственно в тексте (хотя прямого ответа там не будет).</a:t>
            </a:r>
          </a:p>
          <a:p>
            <a:pPr marL="514350" indent="-514350">
              <a:buNone/>
            </a:pPr>
            <a:r>
              <a:rPr lang="ru-RU" b="1" dirty="0" smtClean="0"/>
              <a:t>В тексте приведены объяснения явления(принцип работы), условия осуществления, </a:t>
            </a:r>
            <a:r>
              <a:rPr lang="ru-RU" b="1" dirty="0" smtClean="0">
                <a:solidFill>
                  <a:srgbClr val="C00000"/>
                </a:solidFill>
              </a:rPr>
              <a:t>анализируя которые надо сделать вывод на основе знаний физики.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778098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Алгоритм выполнения задания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3. 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Решение задания необходимо оформить двумя пунктами!</a:t>
            </a:r>
          </a:p>
          <a:p>
            <a:pPr algn="ctr">
              <a:buNone/>
            </a:pPr>
            <a:r>
              <a:rPr lang="ru-RU" b="1" u="sng" dirty="0" smtClean="0">
                <a:latin typeface="Arial Black" pitchFamily="34" charset="0"/>
              </a:rPr>
              <a:t>В черновике:</a:t>
            </a:r>
          </a:p>
          <a:p>
            <a:r>
              <a:rPr lang="ru-RU" b="1" i="1" u="sng" dirty="0" smtClean="0">
                <a:latin typeface="Arial Black" pitchFamily="34" charset="0"/>
              </a:rPr>
              <a:t>в первом пункте </a:t>
            </a:r>
            <a:r>
              <a:rPr lang="ru-RU" b="1" dirty="0" smtClean="0">
                <a:latin typeface="Arial Black" pitchFamily="34" charset="0"/>
              </a:rPr>
              <a:t>запишите краткий ответ на вопрос,</a:t>
            </a:r>
          </a:p>
          <a:p>
            <a:r>
              <a:rPr lang="ru-RU" b="1" i="1" u="sng" dirty="0" smtClean="0">
                <a:latin typeface="Arial Black" pitchFamily="34" charset="0"/>
              </a:rPr>
              <a:t>во втором </a:t>
            </a:r>
            <a:r>
              <a:rPr lang="ru-RU" b="1" dirty="0" smtClean="0">
                <a:latin typeface="Arial Black" pitchFamily="34" charset="0"/>
              </a:rPr>
              <a:t>– пояснение с указанием физических понятий, определений, законов, позволивших сделать такой вывод.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906</Words>
  <Application>Microsoft Office PowerPoint</Application>
  <PresentationFormat>Экран (4:3)</PresentationFormat>
  <Paragraphs>90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ОГЭ – 2022 (Задание 20) Работа с текстом. Решение учебно-познавательных и учебно-практических задач.</vt:lpstr>
      <vt:lpstr>Задание 20</vt:lpstr>
      <vt:lpstr>Задание составлено по разделам ШКФ:</vt:lpstr>
      <vt:lpstr>Задание 20</vt:lpstr>
      <vt:lpstr>Задание 20</vt:lpstr>
      <vt:lpstr>Оформление бланка ответов</vt:lpstr>
      <vt:lpstr>Задание 20</vt:lpstr>
      <vt:lpstr>Алгоритм выполнения задания </vt:lpstr>
      <vt:lpstr>Алгоритм выполнения задания </vt:lpstr>
      <vt:lpstr>Алгоритм выполнения задания </vt:lpstr>
      <vt:lpstr>Проверка задания 20</vt:lpstr>
      <vt:lpstr>Проверка задания 20</vt:lpstr>
      <vt:lpstr>Пример № 1 выполнения задания 20 (текст «Огни святого Эльма»)</vt:lpstr>
      <vt:lpstr>Пример № 2 выполнения задания 20 (текст «Огни святого Эльма»)</vt:lpstr>
      <vt:lpstr>Пример №1 выполнения задания 20 (текст «Огни святого Эльма»)</vt:lpstr>
      <vt:lpstr>Пример №1 выполнения задания 20 (текст «Огни святого Эльма»)</vt:lpstr>
      <vt:lpstr>Пример выполнения задания 20 (текст «Огни святого Эльма»)</vt:lpstr>
      <vt:lpstr>Пример №1 выполнения задания 20 (текст «Огни святого Эльма»)</vt:lpstr>
      <vt:lpstr>Пример № 1 выполнения задания 20 (текст «Огни святого Эльма»)</vt:lpstr>
      <vt:lpstr>Возможный ответ по заданию к тексту «Огни святого Эльма»</vt:lpstr>
      <vt:lpstr>Пример № 2 выполнения задания 20 (текст «Магнитное поле Земли»)</vt:lpstr>
      <vt:lpstr>Пример № 2 выполнения задания 20 (текст «Магнитное поле Земли»)</vt:lpstr>
      <vt:lpstr>Пример № 2 выполнения задания 20 (текст «Магнитное поле Земли»)</vt:lpstr>
      <vt:lpstr>Пример № 2 выполнения задания 20 (текст «Магнитное поле Земли»)</vt:lpstr>
      <vt:lpstr>Возможный ответ по выполнению задания «Магнитное поле Земли»)</vt:lpstr>
      <vt:lpstr>Источник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ОГЭ – 2022 (Задание 20) Работа с текстом. Решение учебно-познавательных и учебно-практических задач.</dc:title>
  <dc:creator>Book</dc:creator>
  <cp:lastModifiedBy>Book</cp:lastModifiedBy>
  <cp:revision>4</cp:revision>
  <dcterms:created xsi:type="dcterms:W3CDTF">2022-03-28T01:06:31Z</dcterms:created>
  <dcterms:modified xsi:type="dcterms:W3CDTF">2022-03-28T06:13:30Z</dcterms:modified>
</cp:coreProperties>
</file>