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2" r:id="rId6"/>
    <p:sldId id="274" r:id="rId7"/>
    <p:sldId id="275" r:id="rId8"/>
    <p:sldId id="276" r:id="rId9"/>
    <p:sldId id="270" r:id="rId10"/>
    <p:sldId id="272" r:id="rId11"/>
    <p:sldId id="263" r:id="rId12"/>
    <p:sldId id="278" r:id="rId13"/>
    <p:sldId id="277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3E948-FA0B-499D-90E9-B31249D0E818}" type="datetimeFigureOut">
              <a:rPr lang="ru-RU" smtClean="0"/>
              <a:t>20.04.2022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FD3F3-A653-4CB8-BAE7-6892B00685A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3E948-FA0B-499D-90E9-B31249D0E818}" type="datetimeFigureOut">
              <a:rPr lang="ru-RU" smtClean="0"/>
              <a:t>20.04.2022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FD3F3-A653-4CB8-BAE7-6892B00685A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3E948-FA0B-499D-90E9-B31249D0E818}" type="datetimeFigureOut">
              <a:rPr lang="ru-RU" smtClean="0"/>
              <a:t>20.04.2022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FD3F3-A653-4CB8-BAE7-6892B00685A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3E948-FA0B-499D-90E9-B31249D0E818}" type="datetimeFigureOut">
              <a:rPr lang="ru-RU" smtClean="0"/>
              <a:t>20.04.2022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FD3F3-A653-4CB8-BAE7-6892B00685A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3E948-FA0B-499D-90E9-B31249D0E818}" type="datetimeFigureOut">
              <a:rPr lang="ru-RU" smtClean="0"/>
              <a:t>20.04.2022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FD3F3-A653-4CB8-BAE7-6892B00685A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3E948-FA0B-499D-90E9-B31249D0E818}" type="datetimeFigureOut">
              <a:rPr lang="ru-RU" smtClean="0"/>
              <a:t>20.04.2022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FD3F3-A653-4CB8-BAE7-6892B00685A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3E948-FA0B-499D-90E9-B31249D0E818}" type="datetimeFigureOut">
              <a:rPr lang="ru-RU" smtClean="0"/>
              <a:t>20.04.2022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FD3F3-A653-4CB8-BAE7-6892B00685A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3E948-FA0B-499D-90E9-B31249D0E818}" type="datetimeFigureOut">
              <a:rPr lang="ru-RU" smtClean="0"/>
              <a:t>20.04.2022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FD3F3-A653-4CB8-BAE7-6892B00685A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3E948-FA0B-499D-90E9-B31249D0E818}" type="datetimeFigureOut">
              <a:rPr lang="ru-RU" smtClean="0"/>
              <a:t>20.04.2022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FD3F3-A653-4CB8-BAE7-6892B00685A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3E948-FA0B-499D-90E9-B31249D0E818}" type="datetimeFigureOut">
              <a:rPr lang="ru-RU" smtClean="0"/>
              <a:t>20.04.2022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FD3F3-A653-4CB8-BAE7-6892B00685A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3E948-FA0B-499D-90E9-B31249D0E818}" type="datetimeFigureOut">
              <a:rPr lang="ru-RU" smtClean="0"/>
              <a:t>20.04.2022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FD3F3-A653-4CB8-BAE7-6892B00685AC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D3E948-FA0B-499D-90E9-B31249D0E818}" type="datetimeFigureOut">
              <a:rPr lang="ru-RU" smtClean="0"/>
              <a:t>20.04.2022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5FD3F3-A653-4CB8-BAE7-6892B00685AC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festival.1september.ru/articles/638320" TargetMode="External"/><Relationship Id="rId2" Type="http://schemas.openxmlformats.org/officeDocument/2006/relationships/hyperlink" Target="http://edu.1september.ru/courses/16/005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214290"/>
            <a:ext cx="83582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Муниципальное общеобразовательное учреждение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Мальковская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средняя школа»</a:t>
            </a: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Тюменского муниципального района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372200" y="4810078"/>
            <a:ext cx="228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Учитель физики</a:t>
            </a:r>
          </a:p>
          <a:p>
            <a:pPr algn="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Кузнецова Л.А.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00430" y="5929330"/>
            <a:ext cx="228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Мальково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2022 г.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A630AA-2B2C-47E6-81DE-B6CF7EF3032A}"/>
              </a:ext>
            </a:extLst>
          </p:cNvPr>
          <p:cNvSpPr txBox="1"/>
          <p:nvPr/>
        </p:nvSpPr>
        <p:spPr>
          <a:xfrm>
            <a:off x="1800200" y="2476398"/>
            <a:ext cx="651621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познавательной деятельности учащихся через проектные задания из учебников физики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825AAA-796E-44E1-870E-B059077432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8064" y="1124744"/>
            <a:ext cx="3995936" cy="4104456"/>
          </a:xfrm>
        </p:spPr>
        <p:txBody>
          <a:bodyPr>
            <a:normAutofit/>
          </a:bodyPr>
          <a:lstStyle/>
          <a:p>
            <a:r>
              <a:rPr lang="ru-RU" sz="3200" dirty="0"/>
              <a:t>Экспериментальная установка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67D0F82-0A0D-422F-BD71-E3F5371C16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8064" cy="6864086"/>
          </a:xfrm>
        </p:spPr>
      </p:pic>
    </p:spTree>
    <p:extLst>
      <p:ext uri="{BB962C8B-B14F-4D97-AF65-F5344CB8AC3E}">
        <p14:creationId xmlns:p14="http://schemas.microsoft.com/office/powerpoint/2010/main" val="18890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Таблица 12">
            <a:extLst>
              <a:ext uri="{FF2B5EF4-FFF2-40B4-BE49-F238E27FC236}">
                <a16:creationId xmlns:a16="http://schemas.microsoft.com/office/drawing/2014/main" id="{6EC41260-ECB2-494F-9BEB-976AC7CD78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9068124"/>
              </p:ext>
            </p:extLst>
          </p:nvPr>
        </p:nvGraphicFramePr>
        <p:xfrm>
          <a:off x="467544" y="332656"/>
          <a:ext cx="8208912" cy="61002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>
                  <a:extLst>
                    <a:ext uri="{9D8B030D-6E8A-4147-A177-3AD203B41FA5}">
                      <a16:colId xmlns:a16="http://schemas.microsoft.com/office/drawing/2014/main" val="726888887"/>
                    </a:ext>
                  </a:extLst>
                </a:gridCol>
                <a:gridCol w="2556284">
                  <a:extLst>
                    <a:ext uri="{9D8B030D-6E8A-4147-A177-3AD203B41FA5}">
                      <a16:colId xmlns:a16="http://schemas.microsoft.com/office/drawing/2014/main" val="3544855832"/>
                    </a:ext>
                  </a:extLst>
                </a:gridCol>
                <a:gridCol w="2642335">
                  <a:extLst>
                    <a:ext uri="{9D8B030D-6E8A-4147-A177-3AD203B41FA5}">
                      <a16:colId xmlns:a16="http://schemas.microsoft.com/office/drawing/2014/main" val="478043161"/>
                    </a:ext>
                  </a:extLst>
                </a:gridCol>
                <a:gridCol w="1642141">
                  <a:extLst>
                    <a:ext uri="{9D8B030D-6E8A-4147-A177-3AD203B41FA5}">
                      <a16:colId xmlns:a16="http://schemas.microsoft.com/office/drawing/2014/main" val="1931779082"/>
                    </a:ext>
                  </a:extLst>
                </a:gridCol>
              </a:tblGrid>
              <a:tr h="366466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проекта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проекта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Продукт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964128"/>
                  </a:ext>
                </a:extLst>
              </a:tr>
              <a:tr h="1733936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класс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Зачем бензовозу металлическая цепь?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Исследовательский</a:t>
                      </a:r>
                    </a:p>
                    <a:p>
                      <a:pPr algn="just"/>
                      <a:r>
                        <a:rPr lang="ru-RU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межпредметный</a:t>
                      </a:r>
                    </a:p>
                    <a:p>
                      <a:pPr algn="just"/>
                      <a:r>
                        <a:rPr lang="ru-RU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внутриклассный</a:t>
                      </a:r>
                      <a:endParaRPr lang="ru-RU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ru-RU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краткосрочный</a:t>
                      </a:r>
                    </a:p>
                    <a:p>
                      <a:pPr algn="just"/>
                      <a:r>
                        <a:rPr lang="ru-RU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индивидуально-групповой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Сообщение,</a:t>
                      </a:r>
                    </a:p>
                    <a:p>
                      <a:pPr algn="just"/>
                      <a:r>
                        <a:rPr lang="ru-RU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схема</a:t>
                      </a: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0002654"/>
                  </a:ext>
                </a:extLst>
              </a:tr>
              <a:tr h="2259036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класс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Почему лед прозрачный, а снег белый?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Исследовательский</a:t>
                      </a:r>
                    </a:p>
                    <a:p>
                      <a:pPr algn="just"/>
                      <a:r>
                        <a:rPr lang="ru-RU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межпредметный</a:t>
                      </a:r>
                    </a:p>
                    <a:p>
                      <a:pPr algn="just"/>
                      <a:r>
                        <a:rPr lang="ru-RU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внутриклассный</a:t>
                      </a:r>
                      <a:endParaRPr lang="ru-RU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ru-RU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краткосрочный</a:t>
                      </a:r>
                    </a:p>
                    <a:p>
                      <a:pPr algn="just"/>
                      <a:r>
                        <a:rPr lang="ru-RU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индивидуально-групповой</a:t>
                      </a: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Презентация, доклад, буклет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8578307"/>
                  </a:ext>
                </a:extLst>
              </a:tr>
              <a:tr h="1689235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класс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Экологические и нравственные проблемы атомной энергетики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Информационный межпредметный </a:t>
                      </a:r>
                      <a:r>
                        <a:rPr lang="ru-RU" sz="1800" b="0" i="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межклассный</a:t>
                      </a:r>
                      <a:endParaRPr lang="ru-RU" sz="1800" b="0" i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среднесрочный</a:t>
                      </a:r>
                    </a:p>
                    <a:p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групповой</a:t>
                      </a: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Устный журнал, доклад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577767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5819490-ECAE-4086-811C-E43ADD76A8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692696"/>
            <a:ext cx="8686800" cy="5112568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Проектные задания из учебников физики позволяют: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Побудить интерес учеников к школьному предмету;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обучить детей находить некую значимую для них проблему и решать её путем творческого поиска и применения интегрированного знания;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подвести ребят к осмыслению значимости предполагаемых результатов в практической, творческой и познавательной деятельности;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развить творческие, исследовательские способности и применить их на практике;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научить детей алгоритму выполнения этапов проекта;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создать условия для самостоятельной деятельности учащихся в ситуации выбора;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правильность, грамотность речи ученика, разнообразие тона голоса.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9650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A587F58-4939-45D4-9455-963ABC7FBFE5}"/>
              </a:ext>
            </a:extLst>
          </p:cNvPr>
          <p:cNvSpPr txBox="1"/>
          <p:nvPr/>
        </p:nvSpPr>
        <p:spPr>
          <a:xfrm>
            <a:off x="313184" y="751344"/>
            <a:ext cx="8517632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9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  <a:r>
              <a:rPr lang="ru-RU" sz="19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9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Ковалева С.Я. Об исследовательской и проектной деятельности учащихся // Физика в школе, 2010.№16.</a:t>
            </a:r>
          </a:p>
          <a:p>
            <a:pPr algn="just"/>
            <a:r>
              <a:rPr lang="ru-RU" sz="19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Савенков А.И. Исследовательское обучение и проектирование в образовании //Исследовательская работа школьников. 2004.№1.</a:t>
            </a:r>
          </a:p>
          <a:p>
            <a:pPr algn="just"/>
            <a:r>
              <a:rPr lang="ru-RU" sz="19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Никифоров Г.Г. Фронтальный эксперимент при переходе к стандарту второго поколения: от обычной школы к цифровой // Физика в школе, 2010№16.</a:t>
            </a:r>
            <a:br>
              <a:rPr lang="ru-RU" sz="19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Чан Г.М., Пермяков О.Г., Кондрашова Л.Г. Я, будущее и энергия: Методическое пособие по курсу предпрофильной подготовки учащихся основной школы, 2010г. </a:t>
            </a:r>
          </a:p>
          <a:p>
            <a:pPr algn="just"/>
            <a:r>
              <a:rPr lang="ru-RU" sz="19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9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Коршунова О.В. Учет особенностей мышления при обучении физике (интегративно-дифференцированный подход): дистанционный курс повышения квалификации учителей в педагогическом университете «Первое сентября», 2006. [Электронная версия] URL: </a:t>
            </a:r>
            <a:r>
              <a:rPr lang="ru-RU" sz="1900" b="0" i="0" dirty="0">
                <a:solidFill>
                  <a:srgbClr val="2C7BD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http://edu.1september.ru/courses/16/005</a:t>
            </a:r>
            <a:r>
              <a:rPr lang="ru-RU" sz="19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</a:p>
          <a:p>
            <a:pPr algn="l"/>
            <a:r>
              <a:rPr lang="ru-RU" sz="19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6. Петрова </a:t>
            </a:r>
            <a:r>
              <a:rPr lang="ru-RU" sz="19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В.Г.Организация</a:t>
            </a:r>
            <a:r>
              <a:rPr lang="ru-RU" sz="19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научно-исследовательской работы учащихся, склонных к изучению предметов естественнонаучного цикла: Фестиваль педагогических идей «Открытый урок», «Первое сентября», 2013 [Электронная версия] URL: </a:t>
            </a:r>
            <a:r>
              <a:rPr lang="ru-RU" sz="1900" b="0" i="0" dirty="0">
                <a:solidFill>
                  <a:srgbClr val="2C7BDE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http://festival.1september.ru/articles/638320</a:t>
            </a:r>
            <a:r>
              <a:rPr lang="ru-RU" sz="19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</a:p>
        </p:txBody>
      </p:sp>
    </p:spTree>
    <p:extLst>
      <p:ext uri="{BB962C8B-B14F-4D97-AF65-F5344CB8AC3E}">
        <p14:creationId xmlns:p14="http://schemas.microsoft.com/office/powerpoint/2010/main" val="5827529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71546"/>
            <a:ext cx="8229600" cy="4654560"/>
          </a:xfrm>
        </p:spPr>
        <p:txBody>
          <a:bodyPr>
            <a:normAutofit/>
          </a:bodyPr>
          <a:lstStyle/>
          <a:p>
            <a:r>
              <a:rPr lang="ru-RU" dirty="0"/>
              <a:t>СПАСИБО </a:t>
            </a:r>
            <a:br>
              <a:rPr lang="ru-RU" dirty="0"/>
            </a:br>
            <a:br>
              <a:rPr lang="ru-RU" dirty="0"/>
            </a:br>
            <a:r>
              <a:rPr lang="ru-RU" dirty="0"/>
              <a:t>ЗА</a:t>
            </a:r>
            <a:br>
              <a:rPr lang="ru-RU" dirty="0"/>
            </a:br>
            <a:br>
              <a:rPr lang="ru-RU" dirty="0"/>
            </a:br>
            <a:r>
              <a:rPr lang="ru-RU" dirty="0"/>
              <a:t>ВНИМАНИЕ!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48680"/>
            <a:ext cx="8463884" cy="5616624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sz="2800" i="1" dirty="0"/>
              <a:t> </a:t>
            </a:r>
            <a:endParaRPr lang="ru-RU" sz="3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познавательную деятельность учащихся с помощью различных форм классной работы по физике. </a:t>
            </a:r>
            <a:endParaRPr lang="ru-RU" sz="3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ru-RU" sz="3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учебные, познавательные интересы учащихся.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Помочь учащимся осознать социальную, практическую и личностную значимость учебных занятий по физике.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положительную мотивацию участия во время занятий на уроке физика.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созданию благоприятной атмосферы при проведении мероприятий. Строить демократический стиль взаимоотношений с детьми.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id="{688DF9AD-CEA9-4D81-89D2-89084ED97FE9}"/>
              </a:ext>
            </a:extLst>
          </p:cNvPr>
          <p:cNvSpPr/>
          <p:nvPr/>
        </p:nvSpPr>
        <p:spPr>
          <a:xfrm>
            <a:off x="124319" y="218445"/>
            <a:ext cx="8895362" cy="23762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61E3A87F-D5EF-4F06-9206-43354DD059A8}"/>
              </a:ext>
            </a:extLst>
          </p:cNvPr>
          <p:cNvSpPr/>
          <p:nvPr/>
        </p:nvSpPr>
        <p:spPr>
          <a:xfrm>
            <a:off x="124319" y="2240868"/>
            <a:ext cx="8895362" cy="23762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E49AE593-721B-4A29-90F1-F7B62BD98C11}"/>
              </a:ext>
            </a:extLst>
          </p:cNvPr>
          <p:cNvSpPr/>
          <p:nvPr/>
        </p:nvSpPr>
        <p:spPr>
          <a:xfrm>
            <a:off x="181374" y="4295764"/>
            <a:ext cx="8895362" cy="23762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234" y="188640"/>
            <a:ext cx="8329642" cy="5937523"/>
          </a:xfrm>
        </p:spPr>
        <p:txBody>
          <a:bodyPr>
            <a:normAutofit fontScale="92500"/>
          </a:bodyPr>
          <a:lstStyle/>
          <a:p>
            <a:pPr marL="342900" lvl="0" indent="-342900" algn="ctr">
              <a:lnSpc>
                <a:spcPct val="107000"/>
              </a:lnSpc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ru-RU" sz="2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ctr">
              <a:lnSpc>
                <a:spcPct val="107000"/>
              </a:lnSpc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активную, творческую, познавательную деятельность учащихся, которые являются не обучаемым субъектом, а обучающимся.</a:t>
            </a:r>
            <a:endParaRPr lang="ru-RU" sz="2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ctr">
              <a:lnSpc>
                <a:spcPct val="107000"/>
              </a:lnSpc>
              <a:spcAft>
                <a:spcPts val="750"/>
              </a:spcAft>
              <a:buSzPts val="1000"/>
              <a:buNone/>
              <a:tabLst>
                <a:tab pos="457200" algn="l"/>
              </a:tabLst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pPr marL="342900" lvl="0" indent="-342900" algn="ctr">
              <a:lnSpc>
                <a:spcPct val="107000"/>
              </a:lnSpc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Воспитывать чувства </a:t>
            </a:r>
            <a:r>
              <a:rPr lang="ru-RU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самосозидания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самоуважения, умения самостоятельно познавать   действительность, развивать в себе любознательность, активность.</a:t>
            </a:r>
            <a:endParaRPr lang="ru-RU" sz="2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ctr">
              <a:lnSpc>
                <a:spcPct val="107000"/>
              </a:lnSpc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ru-RU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ctr">
              <a:lnSpc>
                <a:spcPct val="107000"/>
              </a:lnSpc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Применять способы мотивирования учащихся к предмету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71480"/>
            <a:ext cx="8229600" cy="5500726"/>
          </a:xfrm>
        </p:spPr>
        <p:txBody>
          <a:bodyPr/>
          <a:lstStyle/>
          <a:p>
            <a:pPr>
              <a:buNone/>
            </a:pPr>
            <a:r>
              <a:rPr lang="ru-RU" dirty="0">
                <a:latin typeface="+mj-lt"/>
              </a:rPr>
              <a:t>  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DC2CE3-93F2-4A35-8FD2-BA99677131A1}"/>
              </a:ext>
            </a:extLst>
          </p:cNvPr>
          <p:cNvSpPr txBox="1"/>
          <p:nvPr/>
        </p:nvSpPr>
        <p:spPr>
          <a:xfrm>
            <a:off x="485805" y="439895"/>
            <a:ext cx="8406675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Организация познавательной деятельности на уроках из учебников по физике является средством формирования универсальных учебных действий:</a:t>
            </a:r>
          </a:p>
          <a:p>
            <a:endParaRPr lang="ru-RU" sz="20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обеспечивают учащемуся возможность самостоятельно осуществлять деятельность учения, ставить учебные цели, искать и использовать необходимые средства и способы их достижения, уметь контролировать и оценивать учебную деятельность и ее результаты;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создают условия развития личности и ее самореализации на основе «умения учиться» и сотрудничать с взрослыми и сверстниками. Умение учиться во взрослой жизни обеспечивает личности готовность к непрерывному образованию, высокую социальную и профессиональную мобильность;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обеспечивают успешное усвоение знаний, умений и навыков, формирование картины мира, компетентностей в любой предметной области познания.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973F4851-0719-4791-9A31-3DDDB1D78B0F}"/>
              </a:ext>
            </a:extLst>
          </p:cNvPr>
          <p:cNvSpPr txBox="1"/>
          <p:nvPr/>
        </p:nvSpPr>
        <p:spPr>
          <a:xfrm>
            <a:off x="467544" y="1124744"/>
            <a:ext cx="8363272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Типы проектов: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Информационный проект;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Практический (практико-ориентированный);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Исследовательский проект;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Социальный.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1A65361-EA52-4400-9405-7257075BE5BE}"/>
              </a:ext>
            </a:extLst>
          </p:cNvPr>
          <p:cNvSpPr txBox="1"/>
          <p:nvPr/>
        </p:nvSpPr>
        <p:spPr>
          <a:xfrm>
            <a:off x="323528" y="980728"/>
            <a:ext cx="8208912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– это «пять П»: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Поиск информации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Шестое «П» проекта – его Портфолио, т.е. папка, в которой собраны все рабочие материалы проекта, в том числе черновики, планы, отчёты и другое.</a:t>
            </a:r>
          </a:p>
        </p:txBody>
      </p:sp>
    </p:spTree>
    <p:extLst>
      <p:ext uri="{BB962C8B-B14F-4D97-AF65-F5344CB8AC3E}">
        <p14:creationId xmlns:p14="http://schemas.microsoft.com/office/powerpoint/2010/main" val="37212648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1CF57D-7C7A-4ED7-B88E-057570089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2879" y="404664"/>
            <a:ext cx="3106688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8 «Б» класс, март 2022г.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C6C6936-A1EE-4BC7-8A56-D9B4E7F7B3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33" y="216734"/>
            <a:ext cx="4818398" cy="6424531"/>
          </a:xfrm>
        </p:spPr>
      </p:pic>
    </p:spTree>
    <p:extLst>
      <p:ext uri="{BB962C8B-B14F-4D97-AF65-F5344CB8AC3E}">
        <p14:creationId xmlns:p14="http://schemas.microsoft.com/office/powerpoint/2010/main" val="16291015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F3DE78-8CB6-4A09-8AA9-836F9D806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6A1AE94-70E2-42D8-9835-F029DDBA1E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776" y="250375"/>
            <a:ext cx="8257024" cy="6192768"/>
          </a:xfrm>
        </p:spPr>
      </p:pic>
    </p:spTree>
    <p:extLst>
      <p:ext uri="{BB962C8B-B14F-4D97-AF65-F5344CB8AC3E}">
        <p14:creationId xmlns:p14="http://schemas.microsoft.com/office/powerpoint/2010/main" val="2159414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A23D9A03-5901-405E-BCF8-8A588E1CE7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078"/>
            <a:ext cx="5125433" cy="6833911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5503AC-F919-454A-B872-9B188094A92A}"/>
              </a:ext>
            </a:extLst>
          </p:cNvPr>
          <p:cNvSpPr txBox="1"/>
          <p:nvPr/>
        </p:nvSpPr>
        <p:spPr>
          <a:xfrm>
            <a:off x="5436096" y="404664"/>
            <a:ext cx="345638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3600" dirty="0"/>
          </a:p>
          <a:p>
            <a:r>
              <a:rPr lang="ru-RU" sz="3600" dirty="0"/>
              <a:t>(Март 2021 год)</a:t>
            </a:r>
          </a:p>
        </p:txBody>
      </p:sp>
    </p:spTree>
    <p:extLst>
      <p:ext uri="{BB962C8B-B14F-4D97-AF65-F5344CB8AC3E}">
        <p14:creationId xmlns:p14="http://schemas.microsoft.com/office/powerpoint/2010/main" val="29924675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1741</TotalTime>
  <Words>706</Words>
  <Application>Microsoft Office PowerPoint</Application>
  <PresentationFormat>Экран (4:3)</PresentationFormat>
  <Paragraphs>94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Symbol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8 «Б» класс, март 2022г.</vt:lpstr>
      <vt:lpstr>Презентация PowerPoint</vt:lpstr>
      <vt:lpstr>Презентация PowerPoint</vt:lpstr>
      <vt:lpstr>Экспериментальная установка</vt:lpstr>
      <vt:lpstr>Презентация PowerPoint</vt:lpstr>
      <vt:lpstr>Презентация PowerPoint</vt:lpstr>
      <vt:lpstr>Презентация PowerPoint</vt:lpstr>
      <vt:lpstr>СПАСИБО   ЗА  ВНИМАНИЕ!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Образовательный процесс:  роль урочной и внеурочной деятельности в формировании УУД обучающихся».</dc:title>
  <dc:creator>1</dc:creator>
  <cp:lastModifiedBy>Лариса Кузнецова</cp:lastModifiedBy>
  <cp:revision>33</cp:revision>
  <dcterms:created xsi:type="dcterms:W3CDTF">2016-11-29T08:22:25Z</dcterms:created>
  <dcterms:modified xsi:type="dcterms:W3CDTF">2022-04-20T11:41:32Z</dcterms:modified>
</cp:coreProperties>
</file>