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4" r:id="rId1"/>
  </p:sldMasterIdLst>
  <p:sldIdLst>
    <p:sldId id="256" r:id="rId2"/>
    <p:sldId id="270" r:id="rId3"/>
    <p:sldId id="264" r:id="rId4"/>
    <p:sldId id="267" r:id="rId5"/>
    <p:sldId id="272" r:id="rId6"/>
    <p:sldId id="269" r:id="rId7"/>
    <p:sldId id="265" r:id="rId8"/>
    <p:sldId id="268" r:id="rId9"/>
    <p:sldId id="274" r:id="rId10"/>
    <p:sldId id="275" r:id="rId11"/>
    <p:sldId id="277" r:id="rId12"/>
    <p:sldId id="276" r:id="rId13"/>
    <p:sldId id="278" r:id="rId14"/>
    <p:sldId id="279" r:id="rId15"/>
    <p:sldId id="273" r:id="rId16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96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>
              <a:cxn ang="0">
                <a:pos x="287" y="166"/>
              </a:cxn>
              <a:cxn ang="0">
                <a:pos x="293" y="164"/>
              </a:cxn>
              <a:cxn ang="0">
                <a:pos x="294" y="163"/>
              </a:cxn>
              <a:cxn ang="0">
                <a:pos x="370" y="87"/>
              </a:cxn>
              <a:cxn ang="0">
                <a:pos x="370" y="78"/>
              </a:cxn>
              <a:cxn ang="0">
                <a:pos x="294" y="3"/>
              </a:cxn>
              <a:cxn ang="0">
                <a:pos x="293" y="2"/>
              </a:cxn>
              <a:cxn ang="0">
                <a:pos x="287" y="0"/>
              </a:cxn>
              <a:cxn ang="0">
                <a:pos x="0" y="0"/>
              </a:cxn>
              <a:cxn ang="0">
                <a:pos x="0" y="166"/>
              </a:cxn>
              <a:cxn ang="0">
                <a:pos x="287" y="166"/>
              </a:cxn>
            </a:cxnLst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856A1-A659-4FE2-AC1A-2CF898B6ABF4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F73C1-83D6-4A77-BE5D-3016735C4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C0FF2-D619-4B21-AEE2-B886C3B38B9C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F643E-F76E-4494-B0DD-F9FBE7BB5B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2BE2B-4251-4FF4-AA80-7BB4D429162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E9D706-9DCB-42E5-9A22-33A4FAB8C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F066E-F79C-4A47-80CA-E76A7B523B20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41F4E-6239-40ED-A32D-5017A3AA2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6FD0C-1E41-470A-A6B2-5EB30945D7A7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5F1BB-CADD-4CF0-8714-5BB2BD7848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EBB50-E970-4B9D-AF1F-DCAA3F5D8492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41F650-09A3-4446-9921-288421DCA8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8CAA0-6803-4593-8C9B-4C6BB7ACB03F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8DED5-05A5-471F-A4B5-6B6FA2DC39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21827-7010-4BAB-9826-27C35AAEF7EC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F82AF-50FA-4C3B-B5AE-60D832B6E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F8937-213E-4DEB-92BE-B1DA80491F98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6A7E9-35AB-47F6-A81C-079EE74EA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E5348-9A57-4EA0-9502-48B7A95BBF59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26D2A-D0D6-4986-8E85-6824CBEE88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B492A-6F72-4347-B161-EDF50B95CB31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DF1E0-2E51-46CF-880D-92CAA4D9D7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94B19-8877-46C8-816D-31554F8D423A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D0C56-5B70-491B-83DF-EB1B0340F7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DD402-6021-4038-A27C-93DD8FB7E86E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B99E3-2D12-4A0E-ABF3-2644FE748E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A88C4-B18C-4265-AC82-53E8D9CB4A35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EC935-D93A-450C-8324-DC8E9353F9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75938-1951-4E4A-AAD6-3DBC1ADE5A9D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E44E0-210B-4A6F-8F07-AD9DAE5B77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F6D5D-67EC-49F4-919E-93F86FFE487A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B6803-6734-41A6-A3AE-F1B7B105AE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>
                <a:cxn ang="0">
                  <a:pos x="22" y="136"/>
                </a:cxn>
                <a:cxn ang="0">
                  <a:pos x="17" y="8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20" y="124"/>
                </a:cxn>
                <a:cxn ang="0">
                  <a:pos x="22" y="136"/>
                </a:cxn>
              </a:cxnLst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>
                <a:cxn ang="0">
                  <a:pos x="86" y="350"/>
                </a:cxn>
                <a:cxn ang="0">
                  <a:pos x="139" y="504"/>
                </a:cxn>
                <a:cxn ang="0">
                  <a:pos x="140" y="478"/>
                </a:cxn>
                <a:cxn ang="0">
                  <a:pos x="95" y="347"/>
                </a:cxn>
                <a:cxn ang="0">
                  <a:pos x="0" y="0"/>
                </a:cxn>
                <a:cxn ang="0">
                  <a:pos x="6" y="61"/>
                </a:cxn>
                <a:cxn ang="0">
                  <a:pos x="86" y="350"/>
                </a:cxn>
              </a:cxnLst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>
                <a:cxn ang="0">
                  <a:pos x="8" y="22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68" y="194"/>
                </a:cxn>
                <a:cxn ang="0">
                  <a:pos x="123" y="308"/>
                </a:cxn>
                <a:cxn ang="0">
                  <a:pos x="132" y="308"/>
                </a:cxn>
                <a:cxn ang="0">
                  <a:pos x="77" y="190"/>
                </a:cxn>
                <a:cxn ang="0">
                  <a:pos x="8" y="22"/>
                </a:cxn>
              </a:cxnLst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>
                <a:cxn ang="0">
                  <a:pos x="28" y="79"/>
                </a:cxn>
                <a:cxn ang="0">
                  <a:pos x="37" y="79"/>
                </a:cxn>
                <a:cxn ang="0">
                  <a:pos x="0" y="0"/>
                </a:cxn>
                <a:cxn ang="0">
                  <a:pos x="28" y="79"/>
                </a:cxn>
              </a:cxnLst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>
                <a:cxn ang="0">
                  <a:pos x="162" y="660"/>
                </a:cxn>
                <a:cxn ang="0">
                  <a:pos x="116" y="534"/>
                </a:cxn>
                <a:cxn ang="0">
                  <a:pos x="40" y="236"/>
                </a:cxn>
                <a:cxn ang="0">
                  <a:pos x="12" y="51"/>
                </a:cxn>
                <a:cxn ang="0">
                  <a:pos x="0" y="0"/>
                </a:cxn>
                <a:cxn ang="0">
                  <a:pos x="33" y="237"/>
                </a:cxn>
                <a:cxn ang="0">
                  <a:pos x="107" y="537"/>
                </a:cxn>
                <a:cxn ang="0">
                  <a:pos x="160" y="681"/>
                </a:cxn>
                <a:cxn ang="0">
                  <a:pos x="178" y="722"/>
                </a:cxn>
                <a:cxn ang="0">
                  <a:pos x="174" y="708"/>
                </a:cxn>
                <a:cxn ang="0">
                  <a:pos x="162" y="660"/>
                </a:cxn>
              </a:cxnLst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>
                <a:cxn ang="0">
                  <a:pos x="11" y="577"/>
                </a:cxn>
                <a:cxn ang="0">
                  <a:pos x="12" y="589"/>
                </a:cxn>
                <a:cxn ang="0">
                  <a:pos x="22" y="632"/>
                </a:cxn>
                <a:cxn ang="0">
                  <a:pos x="23" y="635"/>
                </a:cxn>
                <a:cxn ang="0">
                  <a:pos x="17" y="576"/>
                </a:cxn>
                <a:cxn ang="0">
                  <a:pos x="5" y="269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269"/>
                </a:cxn>
                <a:cxn ang="0">
                  <a:pos x="11" y="577"/>
                </a:cxn>
              </a:cxnLst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0" y="0"/>
                </a:cxn>
                <a:cxn ang="0">
                  <a:pos x="5" y="56"/>
                </a:cxn>
                <a:cxn ang="0">
                  <a:pos x="17" y="107"/>
                </a:cxn>
                <a:cxn ang="0">
                  <a:pos x="11" y="46"/>
                </a:cxn>
                <a:cxn ang="0">
                  <a:pos x="10" y="43"/>
                </a:cxn>
                <a:cxn ang="0">
                  <a:pos x="0" y="0"/>
                </a:cxn>
              </a:cxnLst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>
                <a:cxn ang="0">
                  <a:pos x="0" y="0"/>
                </a:cxn>
                <a:cxn ang="0">
                  <a:pos x="5" y="93"/>
                </a:cxn>
                <a:cxn ang="0">
                  <a:pos x="17" y="166"/>
                </a:cxn>
                <a:cxn ang="0">
                  <a:pos x="24" y="184"/>
                </a:cxn>
                <a:cxn ang="0">
                  <a:pos x="41" y="222"/>
                </a:cxn>
                <a:cxn ang="0">
                  <a:pos x="38" y="212"/>
                </a:cxn>
                <a:cxn ang="0">
                  <a:pos x="13" y="92"/>
                </a:cxn>
                <a:cxn ang="0">
                  <a:pos x="8" y="22"/>
                </a:cxn>
                <a:cxn ang="0">
                  <a:pos x="7" y="18"/>
                </a:cxn>
                <a:cxn ang="0">
                  <a:pos x="0" y="0"/>
                </a:cxn>
              </a:cxnLst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>
                <a:cxn ang="0">
                  <a:pos x="7" y="854"/>
                </a:cxn>
                <a:cxn ang="0">
                  <a:pos x="50" y="613"/>
                </a:cxn>
                <a:cxn ang="0">
                  <a:pos x="149" y="388"/>
                </a:cxn>
                <a:cxn ang="0">
                  <a:pos x="285" y="183"/>
                </a:cxn>
                <a:cxn ang="0">
                  <a:pos x="364" y="89"/>
                </a:cxn>
                <a:cxn ang="0">
                  <a:pos x="406" y="44"/>
                </a:cxn>
                <a:cxn ang="0">
                  <a:pos x="450" y="1"/>
                </a:cxn>
                <a:cxn ang="0">
                  <a:pos x="450" y="0"/>
                </a:cxn>
                <a:cxn ang="0">
                  <a:pos x="405" y="43"/>
                </a:cxn>
                <a:cxn ang="0">
                  <a:pos x="363" y="88"/>
                </a:cxn>
                <a:cxn ang="0">
                  <a:pos x="283" y="181"/>
                </a:cxn>
                <a:cxn ang="0">
                  <a:pos x="145" y="386"/>
                </a:cxn>
                <a:cxn ang="0">
                  <a:pos x="45" y="611"/>
                </a:cxn>
                <a:cxn ang="0">
                  <a:pos x="0" y="854"/>
                </a:cxn>
                <a:cxn ang="0">
                  <a:pos x="0" y="859"/>
                </a:cxn>
                <a:cxn ang="0">
                  <a:pos x="7" y="878"/>
                </a:cxn>
                <a:cxn ang="0">
                  <a:pos x="7" y="854"/>
                </a:cxn>
              </a:cxnLst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>
                <a:cxn ang="0">
                  <a:pos x="0" y="0"/>
                </a:cxn>
                <a:cxn ang="0">
                  <a:pos x="26" y="73"/>
                </a:cxn>
                <a:cxn ang="0">
                  <a:pos x="35" y="73"/>
                </a:cxn>
                <a:cxn ang="0">
                  <a:pos x="0" y="0"/>
                </a:cxn>
              </a:cxnLst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7" y="44"/>
                </a:cxn>
                <a:cxn ang="0">
                  <a:pos x="8" y="48"/>
                </a:cxn>
                <a:cxn ang="0">
                  <a:pos x="8" y="19"/>
                </a:cxn>
                <a:cxn ang="0">
                  <a:pos x="1" y="0"/>
                </a:cxn>
                <a:cxn ang="0">
                  <a:pos x="0" y="26"/>
                </a:cxn>
                <a:cxn ang="0">
                  <a:pos x="7" y="44"/>
                </a:cxn>
              </a:cxnLst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>
                <a:cxn ang="0">
                  <a:pos x="7" y="18"/>
                </a:cxn>
                <a:cxn ang="0">
                  <a:pos x="0" y="0"/>
                </a:cxn>
                <a:cxn ang="0">
                  <a:pos x="12" y="48"/>
                </a:cxn>
                <a:cxn ang="0">
                  <a:pos x="16" y="62"/>
                </a:cxn>
                <a:cxn ang="0">
                  <a:pos x="51" y="135"/>
                </a:cxn>
                <a:cxn ang="0">
                  <a:pos x="52" y="135"/>
                </a:cxn>
                <a:cxn ang="0">
                  <a:pos x="24" y="56"/>
                </a:cxn>
                <a:cxn ang="0">
                  <a:pos x="7" y="18"/>
                </a:cxn>
              </a:cxnLst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5454"/>
            <a:chExt cx="1952625" cy="5678297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>
                <a:cxn ang="0">
                  <a:pos x="7" y="210"/>
                </a:cxn>
                <a:cxn ang="0">
                  <a:pos x="26" y="445"/>
                </a:cxn>
                <a:cxn ang="0">
                  <a:pos x="57" y="679"/>
                </a:cxn>
                <a:cxn ang="0">
                  <a:pos x="101" y="911"/>
                </a:cxn>
                <a:cxn ang="0">
                  <a:pos x="103" y="920"/>
                </a:cxn>
                <a:cxn ang="0">
                  <a:pos x="99" y="874"/>
                </a:cxn>
                <a:cxn ang="0">
                  <a:pos x="99" y="866"/>
                </a:cxn>
                <a:cxn ang="0">
                  <a:pos x="63" y="678"/>
                </a:cxn>
                <a:cxn ang="0">
                  <a:pos x="30" y="444"/>
                </a:cxn>
                <a:cxn ang="0">
                  <a:pos x="9" y="209"/>
                </a:cxn>
                <a:cxn ang="0">
                  <a:pos x="3" y="9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92"/>
                </a:cxn>
                <a:cxn ang="0">
                  <a:pos x="7" y="210"/>
                </a:cxn>
              </a:cxnLst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>
                <a:cxn ang="0">
                  <a:pos x="53" y="229"/>
                </a:cxn>
                <a:cxn ang="0">
                  <a:pos x="88" y="330"/>
                </a:cxn>
                <a:cxn ang="0">
                  <a:pos x="88" y="308"/>
                </a:cxn>
                <a:cxn ang="0">
                  <a:pos x="88" y="304"/>
                </a:cxn>
                <a:cxn ang="0">
                  <a:pos x="62" y="226"/>
                </a:cxn>
                <a:cxn ang="0">
                  <a:pos x="0" y="0"/>
                </a:cxn>
                <a:cxn ang="0">
                  <a:pos x="7" y="63"/>
                </a:cxn>
                <a:cxn ang="0">
                  <a:pos x="53" y="229"/>
                </a:cxn>
              </a:cxnLst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>
                <a:cxn ang="0">
                  <a:pos x="6" y="15"/>
                </a:cxn>
                <a:cxn ang="0">
                  <a:pos x="0" y="0"/>
                </a:cxn>
                <a:cxn ang="0">
                  <a:pos x="1" y="29"/>
                </a:cxn>
                <a:cxn ang="0">
                  <a:pos x="42" y="127"/>
                </a:cxn>
                <a:cxn ang="0">
                  <a:pos x="80" y="207"/>
                </a:cxn>
                <a:cxn ang="0">
                  <a:pos x="90" y="207"/>
                </a:cxn>
                <a:cxn ang="0">
                  <a:pos x="50" y="123"/>
                </a:cxn>
                <a:cxn ang="0">
                  <a:pos x="6" y="15"/>
                </a:cxn>
              </a:cxnLst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>
                <a:cxn ang="0">
                  <a:pos x="101" y="409"/>
                </a:cxn>
                <a:cxn ang="0">
                  <a:pos x="78" y="344"/>
                </a:cxn>
                <a:cxn ang="0">
                  <a:pos x="29" y="151"/>
                </a:cxn>
                <a:cxn ang="0">
                  <a:pos x="13" y="53"/>
                </a:cxn>
                <a:cxn ang="0">
                  <a:pos x="0" y="0"/>
                </a:cxn>
                <a:cxn ang="0">
                  <a:pos x="21" y="152"/>
                </a:cxn>
                <a:cxn ang="0">
                  <a:pos x="69" y="347"/>
                </a:cxn>
                <a:cxn ang="0">
                  <a:pos x="103" y="441"/>
                </a:cxn>
                <a:cxn ang="0">
                  <a:pos x="115" y="467"/>
                </a:cxn>
                <a:cxn ang="0">
                  <a:pos x="112" y="458"/>
                </a:cxn>
                <a:cxn ang="0">
                  <a:pos x="101" y="409"/>
                </a:cxn>
              </a:cxnLst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>
                <a:cxn ang="0">
                  <a:pos x="17" y="633"/>
                </a:cxn>
                <a:cxn ang="0">
                  <a:pos x="13" y="597"/>
                </a:cxn>
                <a:cxn ang="0">
                  <a:pos x="5" y="398"/>
                </a:cxn>
                <a:cxn ang="0">
                  <a:pos x="13" y="198"/>
                </a:cxn>
                <a:cxn ang="0">
                  <a:pos x="22" y="99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0" y="99"/>
                </a:cxn>
                <a:cxn ang="0">
                  <a:pos x="10" y="198"/>
                </a:cxn>
                <a:cxn ang="0">
                  <a:pos x="1" y="398"/>
                </a:cxn>
                <a:cxn ang="0">
                  <a:pos x="7" y="589"/>
                </a:cxn>
                <a:cxn ang="0">
                  <a:pos x="16" y="632"/>
                </a:cxn>
                <a:cxn ang="0">
                  <a:pos x="17" y="633"/>
                </a:cxn>
              </a:cxnLst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>
                <a:cxn ang="0">
                  <a:pos x="22" y="59"/>
                </a:cxn>
                <a:cxn ang="0">
                  <a:pos x="28" y="59"/>
                </a:cxn>
                <a:cxn ang="0">
                  <a:pos x="0" y="0"/>
                </a:cxn>
                <a:cxn ang="0">
                  <a:pos x="22" y="59"/>
                </a:cxn>
              </a:cxnLst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4" y="54"/>
                </a:cxn>
                <a:cxn ang="0">
                  <a:pos x="17" y="107"/>
                </a:cxn>
                <a:cxn ang="0">
                  <a:pos x="10" y="44"/>
                </a:cxn>
                <a:cxn ang="0">
                  <a:pos x="9" y="43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54"/>
                </a:cxn>
              </a:cxnLst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>
                <a:cxn ang="0">
                  <a:pos x="8" y="553"/>
                </a:cxn>
                <a:cxn ang="0">
                  <a:pos x="35" y="397"/>
                </a:cxn>
                <a:cxn ang="0">
                  <a:pos x="99" y="252"/>
                </a:cxn>
                <a:cxn ang="0">
                  <a:pos x="187" y="119"/>
                </a:cxn>
                <a:cxn ang="0">
                  <a:pos x="238" y="58"/>
                </a:cxn>
                <a:cxn ang="0">
                  <a:pos x="265" y="28"/>
                </a:cxn>
                <a:cxn ang="0">
                  <a:pos x="294" y="0"/>
                </a:cxn>
                <a:cxn ang="0">
                  <a:pos x="293" y="0"/>
                </a:cxn>
                <a:cxn ang="0">
                  <a:pos x="264" y="27"/>
                </a:cxn>
                <a:cxn ang="0">
                  <a:pos x="237" y="56"/>
                </a:cxn>
                <a:cxn ang="0">
                  <a:pos x="185" y="117"/>
                </a:cxn>
                <a:cxn ang="0">
                  <a:pos x="95" y="249"/>
                </a:cxn>
                <a:cxn ang="0">
                  <a:pos x="30" y="396"/>
                </a:cxn>
                <a:cxn ang="0">
                  <a:pos x="0" y="549"/>
                </a:cxn>
                <a:cxn ang="0">
                  <a:pos x="7" y="568"/>
                </a:cxn>
                <a:cxn ang="0">
                  <a:pos x="8" y="553"/>
                </a:cxn>
              </a:cxnLst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>
                <a:cxn ang="0">
                  <a:pos x="0" y="0"/>
                </a:cxn>
                <a:cxn ang="0">
                  <a:pos x="19" y="53"/>
                </a:cxn>
                <a:cxn ang="0">
                  <a:pos x="25" y="53"/>
                </a:cxn>
                <a:cxn ang="0">
                  <a:pos x="0" y="0"/>
                </a:cxn>
              </a:cxnLst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>
                <a:cxn ang="0">
                  <a:pos x="0" y="0"/>
                </a:cxn>
                <a:cxn ang="0">
                  <a:pos x="7" y="89"/>
                </a:cxn>
                <a:cxn ang="0">
                  <a:pos x="18" y="117"/>
                </a:cxn>
                <a:cxn ang="0">
                  <a:pos x="29" y="141"/>
                </a:cxn>
                <a:cxn ang="0">
                  <a:pos x="27" y="135"/>
                </a:cxn>
                <a:cxn ang="0">
                  <a:pos x="8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0" y="26"/>
                </a:cxn>
                <a:cxn ang="0">
                  <a:pos x="4" y="37"/>
                </a:cxn>
                <a:cxn ang="0">
                  <a:pos x="8" y="48"/>
                </a:cxn>
                <a:cxn ang="0">
                  <a:pos x="7" y="19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26"/>
                </a:cxn>
              </a:cxnLst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>
                <a:cxn ang="0">
                  <a:pos x="11" y="28"/>
                </a:cxn>
                <a:cxn ang="0">
                  <a:pos x="0" y="0"/>
                </a:cxn>
                <a:cxn ang="0">
                  <a:pos x="11" y="49"/>
                </a:cxn>
                <a:cxn ang="0">
                  <a:pos x="14" y="58"/>
                </a:cxn>
                <a:cxn ang="0">
                  <a:pos x="39" y="111"/>
                </a:cxn>
                <a:cxn ang="0">
                  <a:pos x="44" y="111"/>
                </a:cxn>
                <a:cxn ang="0">
                  <a:pos x="22" y="52"/>
                </a:cxn>
                <a:cxn ang="0">
                  <a:pos x="11" y="28"/>
                </a:cxn>
              </a:cxnLst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A767EA-BC27-4EB4-B9F1-B9096AFE8091}" type="datetimeFigureOut">
              <a:rPr lang="ru-RU"/>
              <a:pPr>
                <a:defRPr/>
              </a:pPr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000" smtClean="0">
                <a:solidFill>
                  <a:srgbClr val="FE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C980BE-8596-4ADD-974E-1D51C9260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  <p:sldLayoutId id="2147483942" r:id="rId12"/>
    <p:sldLayoutId id="2147483943" r:id="rId13"/>
    <p:sldLayoutId id="2147483944" r:id="rId14"/>
    <p:sldLayoutId id="2147483945" r:id="rId15"/>
    <p:sldLayoutId id="2147483946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1544638" y="381000"/>
            <a:ext cx="9959975" cy="1670050"/>
          </a:xfrm>
        </p:spPr>
        <p:txBody>
          <a:bodyPr/>
          <a:lstStyle/>
          <a:p>
            <a:pPr algn="ctr"/>
            <a:r>
              <a:rPr lang="ru-RU" sz="4400" b="1" smtClean="0"/>
              <a:t>Тема урока: </a:t>
            </a:r>
            <a:br>
              <a:rPr lang="ru-RU" sz="4400" b="1" smtClean="0"/>
            </a:br>
            <a:r>
              <a:rPr lang="ru-RU" sz="4400" b="1" smtClean="0"/>
              <a:t>«Государственные финансы». </a:t>
            </a:r>
          </a:p>
        </p:txBody>
      </p:sp>
      <p:sp>
        <p:nvSpPr>
          <p:cNvPr id="3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19688" y="5699125"/>
            <a:ext cx="8915400" cy="471488"/>
          </a:xfrm>
        </p:spPr>
        <p:txBody>
          <a:bodyPr>
            <a:normAutofit/>
          </a:bodyPr>
          <a:lstStyle/>
          <a:p>
            <a:r>
              <a:rPr lang="ru-RU" smtClean="0">
                <a:solidFill>
                  <a:srgbClr val="595959"/>
                </a:solidFill>
              </a:rPr>
              <a:t>Учитель экономики: Куприна Е.В.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1639888" y="677863"/>
            <a:ext cx="8912225" cy="1281112"/>
          </a:xfrm>
        </p:spPr>
        <p:txBody>
          <a:bodyPr/>
          <a:lstStyle/>
          <a:p>
            <a:r>
              <a:rPr lang="ru-RU" b="1" smtClean="0"/>
              <a:t>ТЕСТ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322388" y="1465263"/>
            <a:ext cx="10182225" cy="4953000"/>
          </a:xfrm>
        </p:spPr>
        <p:txBody>
          <a:bodyPr rtlCol="0">
            <a:normAutofit fontScale="77500" lnSpcReduction="20000"/>
          </a:bodyPr>
          <a:lstStyle/>
          <a:p>
            <a:pPr marL="514350" indent="-514350" fontAlgn="auto">
              <a:spcAft>
                <a:spcPts val="0"/>
              </a:spcAft>
              <a:buFont typeface="Wingdings 3" charset="2"/>
              <a:buAutoNum type="arabicPeriod"/>
              <a:defRPr/>
            </a:pPr>
            <a:r>
              <a:rPr lang="ru-RU" sz="3200" dirty="0">
                <a:solidFill>
                  <a:srgbClr val="333333"/>
                </a:solidFill>
              </a:rPr>
              <a:t>Что такое финансы? </a:t>
            </a:r>
          </a:p>
          <a:p>
            <a:pPr marL="514350" indent="-514350" fontAlgn="auto">
              <a:spcAft>
                <a:spcPts val="0"/>
              </a:spcAft>
              <a:buFont typeface="Wingdings 3" charset="2"/>
              <a:buAutoNum type="arabicPeriod"/>
              <a:defRPr/>
            </a:pPr>
            <a:endParaRPr lang="ru-RU" sz="3200" dirty="0">
              <a:solidFill>
                <a:srgbClr val="333333"/>
              </a:solidFill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200" dirty="0">
                <a:solidFill>
                  <a:srgbClr val="333333"/>
                </a:solidFill>
              </a:rPr>
              <a:t>А) Деньги конкретного экономического субъекта, находящиеся в его личном пользовании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200" dirty="0">
                <a:solidFill>
                  <a:srgbClr val="333333"/>
                </a:solidFill>
              </a:rPr>
              <a:t> Б) Обособившаяся часть денежных средств, имеющая целевое назначение и относительную самостоятельность функционирования 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200" dirty="0">
                <a:solidFill>
                  <a:srgbClr val="333333"/>
                </a:solidFill>
              </a:rPr>
              <a:t>В) Экономические отношения между хозяйствующими субъектами по поводу формирования, распределения  и использования фондов денежных средств, для обеспечения расширенного воспроизводства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200" dirty="0">
                <a:solidFill>
                  <a:srgbClr val="333333"/>
                </a:solidFill>
              </a:rPr>
              <a:t> Г) Золотовалютный резерв государства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1639888" y="677863"/>
            <a:ext cx="8912225" cy="1281112"/>
          </a:xfrm>
        </p:spPr>
        <p:txBody>
          <a:bodyPr/>
          <a:lstStyle/>
          <a:p>
            <a:r>
              <a:rPr lang="ru-RU" b="1" smtClean="0"/>
              <a:t>ТЕСТ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322388" y="1465263"/>
            <a:ext cx="10182225" cy="495300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200" dirty="0">
                <a:solidFill>
                  <a:schemeClr val="accent1"/>
                </a:solidFill>
                <a:latin typeface="Arial" panose="020B0604020202020204" pitchFamily="34" charset="0"/>
              </a:rPr>
              <a:t>2. </a:t>
            </a:r>
            <a:r>
              <a:rPr lang="ru-RU" sz="3200" dirty="0">
                <a:solidFill>
                  <a:srgbClr val="333333"/>
                </a:solidFill>
                <a:latin typeface="+mj-lt"/>
              </a:rPr>
              <a:t>Одна из важнейших функций финансов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200" dirty="0">
                <a:solidFill>
                  <a:srgbClr val="333333"/>
                </a:solidFill>
                <a:latin typeface="+mj-lt"/>
              </a:rPr>
              <a:t>А) Воспроизводственная 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200" dirty="0">
                <a:solidFill>
                  <a:srgbClr val="333333"/>
                </a:solidFill>
                <a:latin typeface="+mj-lt"/>
              </a:rPr>
              <a:t> Б) Стимулирующая 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200" dirty="0">
                <a:solidFill>
                  <a:srgbClr val="333333"/>
                </a:solidFill>
                <a:latin typeface="+mj-lt"/>
              </a:rPr>
              <a:t>В) Распределительная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208088" y="1606550"/>
            <a:ext cx="10296525" cy="430530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800" dirty="0">
                <a:solidFill>
                  <a:srgbClr val="333333"/>
                </a:solidFill>
                <a:latin typeface="+mj-lt"/>
              </a:rPr>
              <a:t>3. Финансовая система государства охватывает: 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rgbClr val="333333"/>
                </a:solidFill>
                <a:latin typeface="+mj-lt"/>
              </a:rPr>
              <a:t>А) Общегосударственные финансы, финансы предприятий, финансы домашних хозяйств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rgbClr val="333333"/>
                </a:solidFill>
                <a:latin typeface="+mj-lt"/>
              </a:rPr>
              <a:t> Б) Общегосударственные финансы, территориальные финансы, финансы предприятий 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rgbClr val="333333"/>
                </a:solidFill>
                <a:latin typeface="+mj-lt"/>
              </a:rPr>
              <a:t>В) Общегосударственные финансы, территориальные финансы 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rgbClr val="333333"/>
                </a:solidFill>
                <a:latin typeface="+mj-lt"/>
              </a:rPr>
              <a:t>Г) Государственные и муниципальные финансы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639888" y="677863"/>
            <a:ext cx="8912225" cy="1281112"/>
          </a:xfrm>
        </p:spPr>
        <p:txBody>
          <a:bodyPr/>
          <a:lstStyle/>
          <a:p>
            <a:r>
              <a:rPr lang="ru-RU" b="1" smtClean="0"/>
              <a:t>ТЕСТ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490663" y="1527175"/>
            <a:ext cx="10325100" cy="4972050"/>
          </a:xfrm>
        </p:spPr>
        <p:txBody>
          <a:bodyPr rtlCol="0">
            <a:normAutofit fontScale="92500" lnSpcReduction="20000"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000" dirty="0">
                <a:solidFill>
                  <a:schemeClr val="accent1"/>
                </a:solidFill>
                <a:latin typeface="Arial" panose="020B0604020202020204" pitchFamily="34" charset="0"/>
              </a:rPr>
              <a:t>4.</a:t>
            </a: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</a:rPr>
              <a:t>Финансы, как экономическую категорию, характеризуют следующие закономерности: 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</a:rPr>
              <a:t>а) непосредственно порождаются государством; 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</a:rPr>
              <a:t>б) выражают денежные отношения, связанные с формированием и использованием централизованных и децентрализованных денежных фондов; 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</a:rPr>
              <a:t>в) в своей развитой форме включают только общегосударственные финансы;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</a:rPr>
              <a:t> г) обслуживают появление таких стоимостных категорий, как заработная плата, цена, кредит; 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</a:rPr>
              <a:t>д) в связи с функцией управления, присущей государству, обосабливаются в его финансовую политику.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1639888" y="677863"/>
            <a:ext cx="8912225" cy="1281112"/>
          </a:xfrm>
        </p:spPr>
        <p:txBody>
          <a:bodyPr/>
          <a:lstStyle/>
          <a:p>
            <a:r>
              <a:rPr lang="ru-RU" b="1" smtClean="0"/>
              <a:t>ТЕСТ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428750" y="1535113"/>
            <a:ext cx="10075863" cy="361315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Центральным финансовым органом государственного управления является: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 Министерство по налогам и сборам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Министерство финансов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В) Центральный Банк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Г) Государственный бюджет</a:t>
            </a:r>
            <a:b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746" name="Заголовок 1"/>
          <p:cNvSpPr txBox="1">
            <a:spLocks/>
          </p:cNvSpPr>
          <p:nvPr/>
        </p:nvSpPr>
        <p:spPr bwMode="auto">
          <a:xfrm>
            <a:off x="1639888" y="677863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600" b="1">
                <a:solidFill>
                  <a:srgbClr val="262626"/>
                </a:solidFill>
                <a:latin typeface="Century Gothic" pitchFamily="34" charset="0"/>
              </a:rPr>
              <a:t>ТЕСТ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/>
              <a:t>Домашнее задания </a:t>
            </a:r>
          </a:p>
        </p:txBody>
      </p:sp>
      <p:sp>
        <p:nvSpPr>
          <p:cNvPr id="32770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1701800"/>
          </a:xfrm>
        </p:spPr>
        <p:txBody>
          <a:bodyPr/>
          <a:lstStyle/>
          <a:p>
            <a:r>
              <a:rPr lang="ru-RU" sz="4400" smtClean="0"/>
              <a:t>Выучить записи в тетради</a:t>
            </a:r>
          </a:p>
          <a:p>
            <a:r>
              <a:rPr lang="ru-RU" sz="4400" smtClean="0"/>
              <a:t>Выполнить задания по тесту (устно)</a:t>
            </a:r>
          </a:p>
          <a:p>
            <a:pPr>
              <a:buFont typeface="Wingdings 3" pitchFamily="18" charset="2"/>
              <a:buNone/>
            </a:pPr>
            <a:endParaRPr lang="ru-RU" sz="440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>
                <a:latin typeface="Arial Black" pitchFamily="34" charset="0"/>
              </a:rPr>
              <a:t>Задачи урока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615950" y="1430338"/>
            <a:ext cx="10888663" cy="44815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Формирование новых понятий: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600" i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государственные финансы, источники поступления денег в бюджет.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endParaRPr lang="ru-RU" sz="3600" dirty="0">
              <a:solidFill>
                <a:srgbClr val="FFC000"/>
              </a:solidFill>
              <a:latin typeface="Arial Black" panose="020B0A04020102020204" pitchFamily="34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Знакомство с задачами и функциями министерства финансов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>
                <a:solidFill>
                  <a:srgbClr val="000000"/>
                </a:solidFill>
                <a:latin typeface="Segoe UI Black"/>
                <a:ea typeface="Segoe UI Black"/>
                <a:cs typeface="Segoe UI Black"/>
              </a:rPr>
              <a:t>Государственные финансы</a:t>
            </a:r>
            <a:endParaRPr lang="ru-RU" smtClean="0">
              <a:latin typeface="Segoe UI Black"/>
              <a:ea typeface="Segoe UI Black"/>
              <a:cs typeface="Segoe UI Black"/>
            </a:endParaRP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1384300" y="1681163"/>
            <a:ext cx="9986963" cy="3776662"/>
          </a:xfrm>
        </p:spPr>
        <p:txBody>
          <a:bodyPr/>
          <a:lstStyle/>
          <a:p>
            <a:r>
              <a:rPr lang="ru-RU" sz="3600" smtClean="0">
                <a:solidFill>
                  <a:srgbClr val="000000"/>
                </a:solidFill>
                <a:latin typeface="Segoe UI Black"/>
                <a:ea typeface="Segoe UI Black"/>
                <a:cs typeface="Segoe UI Black"/>
              </a:rPr>
              <a:t>Совокупность финансовых отношений по формированию и использованию общегосударственных, административно-управленческих единиц и государственных (казённых) предприятий.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>
                <a:solidFill>
                  <a:srgbClr val="000000"/>
                </a:solidFill>
                <a:latin typeface="Arial Black" pitchFamily="34" charset="0"/>
              </a:rPr>
              <a:t>Государственные финансы</a:t>
            </a:r>
            <a:endParaRPr lang="ru-RU" smtClean="0">
              <a:latin typeface="Arial Black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322388" y="1527175"/>
            <a:ext cx="10048875" cy="39306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800" dirty="0">
                <a:solidFill>
                  <a:srgbClr val="000000"/>
                </a:solidFill>
                <a:latin typeface="Arial Black" panose="020B0A04020102020204" pitchFamily="34" charset="0"/>
              </a:rPr>
              <a:t>наиболее важная часть финансовой системы страны, которая состоит из различных государственных институтов и организаций 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800" dirty="0">
                <a:solidFill>
                  <a:srgbClr val="000000"/>
                </a:solidFill>
                <a:latin typeface="Arial Black" panose="020B0A04020102020204" pitchFamily="34" charset="0"/>
              </a:rPr>
              <a:t>(министерства финансов, министерства по налогам и сборам, государственного бюджета, государственного долга, а также региональных и местных финансовых учреждений).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ъект 5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2463" y="163513"/>
            <a:ext cx="9388475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>
                <a:latin typeface="Arial Black" pitchFamily="34" charset="0"/>
              </a:rPr>
              <a:t>Каналы поступления денежных средств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638300" y="2109788"/>
            <a:ext cx="8915400" cy="3776662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Налоги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Таможенные сборы -</a:t>
            </a:r>
            <a:r>
              <a:rPr lang="ru-RU" sz="3600" dirty="0">
                <a:solidFill>
                  <a:srgbClr val="333333"/>
                </a:solidFill>
                <a:latin typeface="YS Text"/>
              </a:rPr>
              <a:t>обязательные платежи, взимаемые за совершение таможенными органами таможенных операций, связанных с выпуском товаров, таможенным сопровождением транспортных средств, хранением товаров. </a:t>
            </a:r>
            <a:endParaRPr lang="ru-RU" sz="36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Рентные поступления - </a:t>
            </a:r>
            <a:r>
              <a:rPr lang="ru-RU" sz="3600" dirty="0">
                <a:solidFill>
                  <a:srgbClr val="333333"/>
                </a:solidFill>
                <a:latin typeface="YS Text"/>
              </a:rPr>
              <a:t>платежи в бюджет части прибыли, полученной предприятиями независимо от их деятельности, но связанной с использованием природных ресурсов. </a:t>
            </a:r>
            <a:endParaRPr lang="ru-RU" sz="36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Специальные платежи по экспорту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Иные ресурсы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1944688" y="623888"/>
            <a:ext cx="9559925" cy="1281112"/>
          </a:xfrm>
        </p:spPr>
        <p:txBody>
          <a:bodyPr/>
          <a:lstStyle/>
          <a:p>
            <a:r>
              <a:rPr lang="ru-RU" smtClean="0">
                <a:solidFill>
                  <a:srgbClr val="000000"/>
                </a:solidFill>
                <a:latin typeface="Arial Black" pitchFamily="34" charset="0"/>
              </a:rPr>
              <a:t>Функции </a:t>
            </a:r>
            <a:r>
              <a:rPr lang="ru-RU" i="1" smtClean="0">
                <a:solidFill>
                  <a:srgbClr val="000000"/>
                </a:solidFill>
                <a:latin typeface="Arial Black" pitchFamily="34" charset="0"/>
              </a:rPr>
              <a:t>Министерства финансов </a:t>
            </a:r>
            <a:r>
              <a:rPr lang="ru-RU" smtClean="0">
                <a:solidFill>
                  <a:srgbClr val="000000"/>
                </a:solidFill>
                <a:latin typeface="Arial Black" pitchFamily="34" charset="0"/>
              </a:rPr>
              <a:t>:</a:t>
            </a:r>
            <a:endParaRPr lang="ru-RU" smtClean="0">
              <a:latin typeface="Arial Black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216025" y="1500188"/>
            <a:ext cx="10812463" cy="4411662"/>
          </a:xfrm>
        </p:spPr>
        <p:txBody>
          <a:bodyPr rtlCol="0">
            <a:normAutofit fontScale="32500" lnSpcReduction="20000"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8600" dirty="0">
                <a:solidFill>
                  <a:srgbClr val="000000"/>
                </a:solidFill>
                <a:latin typeface="Arial Black" panose="020B0A04020102020204" pitchFamily="34" charset="0"/>
              </a:rPr>
              <a:t>1) разработка проекта государственного бюджета и контролирование его исполнения;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8600" dirty="0">
                <a:solidFill>
                  <a:srgbClr val="000000"/>
                </a:solidFill>
                <a:latin typeface="Arial Black" panose="020B0A04020102020204" pitchFamily="34" charset="0"/>
              </a:rPr>
              <a:t/>
            </a:r>
            <a:br>
              <a:rPr lang="ru-RU" sz="8600" dirty="0">
                <a:solidFill>
                  <a:srgbClr val="000000"/>
                </a:solidFill>
                <a:latin typeface="Arial Black" panose="020B0A04020102020204" pitchFamily="34" charset="0"/>
              </a:rPr>
            </a:br>
            <a:r>
              <a:rPr lang="ru-RU" sz="8600" dirty="0">
                <a:solidFill>
                  <a:srgbClr val="000000"/>
                </a:solidFill>
                <a:latin typeface="Arial Black" panose="020B0A04020102020204" pitchFamily="34" charset="0"/>
              </a:rPr>
              <a:t>2) контролирование финансовой дисциплины в государстве;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8600" dirty="0">
                <a:solidFill>
                  <a:srgbClr val="000000"/>
                </a:solidFill>
                <a:latin typeface="Arial Black" panose="020B0A04020102020204" pitchFamily="34" charset="0"/>
              </a:rPr>
              <a:t/>
            </a:r>
            <a:br>
              <a:rPr lang="ru-RU" sz="8600" dirty="0">
                <a:solidFill>
                  <a:srgbClr val="000000"/>
                </a:solidFill>
                <a:latin typeface="Arial Black" panose="020B0A04020102020204" pitchFamily="34" charset="0"/>
              </a:rPr>
            </a:br>
            <a:r>
              <a:rPr lang="ru-RU" sz="8600" dirty="0">
                <a:solidFill>
                  <a:srgbClr val="000000"/>
                </a:solidFill>
                <a:latin typeface="Arial Black" panose="020B0A04020102020204" pitchFamily="34" charset="0"/>
              </a:rPr>
              <a:t>3) надзор за точным исполнением финансовых обязанностей федерального правительства;</a:t>
            </a: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8600" dirty="0">
                <a:solidFill>
                  <a:srgbClr val="000000"/>
                </a:solidFill>
                <a:latin typeface="Arial Black" panose="020B0A04020102020204" pitchFamily="34" charset="0"/>
              </a:rPr>
              <a:t/>
            </a:r>
            <a:br>
              <a:rPr lang="ru-RU" sz="8600" dirty="0">
                <a:solidFill>
                  <a:srgbClr val="000000"/>
                </a:solidFill>
                <a:latin typeface="Arial Black" panose="020B0A04020102020204" pitchFamily="34" charset="0"/>
              </a:rPr>
            </a:br>
            <a:r>
              <a:rPr lang="ru-RU" sz="8600" dirty="0">
                <a:solidFill>
                  <a:srgbClr val="000000"/>
                </a:solidFill>
                <a:latin typeface="Arial Black" panose="020B0A04020102020204" pitchFamily="34" charset="0"/>
              </a:rPr>
              <a:t>4) оказание содействия региональным финансовым властям.</a:t>
            </a:r>
            <a:r>
              <a:rPr lang="ru-RU" dirty="0">
                <a:solidFill>
                  <a:srgbClr val="000000"/>
                </a:solidFill>
                <a:latin typeface="Arial Black" panose="020B0A0402010202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154113" y="665163"/>
            <a:ext cx="10474325" cy="5095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Министерство финансов действует вместе</a:t>
            </a:r>
            <a:b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  <a:t>с Центральным банком страны, но Центральный банк является самостоятельным органом и не подчиняется правительству.</a:t>
            </a:r>
            <a:b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 panose="020B0A04020102020204" pitchFamily="34" charset="0"/>
              </a:rPr>
            </a:b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b="1" smtClean="0"/>
              <a:t>ИТОГИ</a:t>
            </a:r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r>
              <a:rPr lang="ru-RU" sz="3200" smtClean="0">
                <a:latin typeface="Arial Black" pitchFamily="34" charset="0"/>
              </a:rPr>
              <a:t>1. Что включает в себя государственные финансы?</a:t>
            </a:r>
          </a:p>
          <a:p>
            <a:r>
              <a:rPr lang="ru-RU" sz="3200" smtClean="0">
                <a:latin typeface="Arial Black" pitchFamily="34" charset="0"/>
              </a:rPr>
              <a:t>2. Как формируется бюджет страны?</a:t>
            </a:r>
          </a:p>
          <a:p>
            <a:r>
              <a:rPr lang="ru-RU" sz="3200" smtClean="0">
                <a:latin typeface="Arial Black" pitchFamily="34" charset="0"/>
              </a:rPr>
              <a:t>3. Какие функции выполняет министерство финансов?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Легкий дым</Template>
  <TotalTime>116</TotalTime>
  <Words>384</Words>
  <Application>Microsoft Office PowerPoint</Application>
  <PresentationFormat>Произвольный</PresentationFormat>
  <Paragraphs>64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17</vt:i4>
      </vt:variant>
      <vt:variant>
        <vt:lpstr>Заголовки слайдов</vt:lpstr>
      </vt:variant>
      <vt:variant>
        <vt:i4>15</vt:i4>
      </vt:variant>
    </vt:vector>
  </HeadingPairs>
  <TitlesOfParts>
    <vt:vector size="39" baseType="lpstr">
      <vt:lpstr>Century Gothic</vt:lpstr>
      <vt:lpstr>Arial</vt:lpstr>
      <vt:lpstr>Wingdings 3</vt:lpstr>
      <vt:lpstr>Calibri</vt:lpstr>
      <vt:lpstr>Arial Black</vt:lpstr>
      <vt:lpstr>Segoe UI Black</vt:lpstr>
      <vt:lpstr>YS Text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Тема урока:  «Государственные финансы». </vt:lpstr>
      <vt:lpstr>Задачи урока</vt:lpstr>
      <vt:lpstr>Государственные финансы</vt:lpstr>
      <vt:lpstr>Государственные финансы</vt:lpstr>
      <vt:lpstr>Слайд 5</vt:lpstr>
      <vt:lpstr>Каналы поступления денежных средств</vt:lpstr>
      <vt:lpstr>Функции Министерства финансов :</vt:lpstr>
      <vt:lpstr>Слайд 8</vt:lpstr>
      <vt:lpstr>ИТОГИ</vt:lpstr>
      <vt:lpstr>ТЕСТ</vt:lpstr>
      <vt:lpstr>ТЕСТ</vt:lpstr>
      <vt:lpstr>ТЕСТ</vt:lpstr>
      <vt:lpstr>ТЕСТ</vt:lpstr>
      <vt:lpstr>Слайд 14</vt:lpstr>
      <vt:lpstr>Домашнее задания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Глава 14.  § 30. Государственные финансы. </dc:title>
  <dc:creator>Анастасия</dc:creator>
  <cp:lastModifiedBy>Екатерина Викторовна</cp:lastModifiedBy>
  <cp:revision>3</cp:revision>
  <dcterms:created xsi:type="dcterms:W3CDTF">2021-10-18T12:30:58Z</dcterms:created>
  <dcterms:modified xsi:type="dcterms:W3CDTF">2022-10-11T15:00:46Z</dcterms:modified>
</cp:coreProperties>
</file>