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0" r:id="rId4"/>
    <p:sldId id="261" r:id="rId5"/>
    <p:sldId id="263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8" d="100"/>
          <a:sy n="58" d="100"/>
        </p:scale>
        <p:origin x="10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796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074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771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6059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8687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742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680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00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620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999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7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237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767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160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962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86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522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0AE8E51-2026-4579-8A82-F50475711C2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7AE58-6FD9-40B6-A167-E8D28EF11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9637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6DF37-0F15-DFA6-4D9F-520D344D5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4922" y="824948"/>
            <a:ext cx="11622156" cy="3329581"/>
          </a:xfrm>
        </p:spPr>
        <p:txBody>
          <a:bodyPr/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Атомы.   Молекулы. Химические элементы.</a:t>
            </a:r>
            <a:b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320D967-8866-7FDD-98F1-0324A2B70D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8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0722D015-E646-07BE-0791-BB7E6657B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658550"/>
              </p:ext>
            </p:extLst>
          </p:nvPr>
        </p:nvGraphicFramePr>
        <p:xfrm>
          <a:off x="492539" y="736114"/>
          <a:ext cx="11206922" cy="5385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2052">
                  <a:extLst>
                    <a:ext uri="{9D8B030D-6E8A-4147-A177-3AD203B41FA5}">
                      <a16:colId xmlns:a16="http://schemas.microsoft.com/office/drawing/2014/main" val="2226241895"/>
                    </a:ext>
                  </a:extLst>
                </a:gridCol>
                <a:gridCol w="8094870">
                  <a:extLst>
                    <a:ext uri="{9D8B030D-6E8A-4147-A177-3AD203B41FA5}">
                      <a16:colId xmlns:a16="http://schemas.microsoft.com/office/drawing/2014/main" val="3782572879"/>
                    </a:ext>
                  </a:extLst>
                </a:gridCol>
              </a:tblGrid>
              <a:tr h="91252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АТОМ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- совокупность атомов определенного вида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076118"/>
                  </a:ext>
                </a:extLst>
              </a:tr>
              <a:tr h="88138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МОЛЕКУЛА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разновидность атома, отличающаяся по массе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3218506"/>
                  </a:ext>
                </a:extLst>
              </a:tr>
              <a:tr h="184005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ХИМИЧСЕКИЙ ЭЛЕМЕНТ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ru-RU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мельчайшие частицы многих веществ, состав и химические</a:t>
                      </a:r>
                    </a:p>
                    <a:p>
                      <a:pPr algn="ctr"/>
                      <a:r>
                        <a:rPr lang="ru-RU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свойства которых такие же, как у данного вещества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399475"/>
                  </a:ext>
                </a:extLst>
              </a:tr>
              <a:tr h="110191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ХИМИЧЕСКИЙ ЗНАК 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мельчайшие химически неделимые частицы вещества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634074"/>
                  </a:ext>
                </a:extLst>
              </a:tr>
              <a:tr h="64988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ИЗОТОП 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solidFill>
                            <a:schemeClr val="tx1"/>
                          </a:solidFill>
                        </a:rPr>
                        <a:t>- условное обозначение химического элемента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611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3556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FDD1A482-350C-FB0F-B05C-8F4A2DC7E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843410"/>
              </p:ext>
            </p:extLst>
          </p:nvPr>
        </p:nvGraphicFramePr>
        <p:xfrm>
          <a:off x="940905" y="1355770"/>
          <a:ext cx="10071651" cy="5298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217">
                  <a:extLst>
                    <a:ext uri="{9D8B030D-6E8A-4147-A177-3AD203B41FA5}">
                      <a16:colId xmlns:a16="http://schemas.microsoft.com/office/drawing/2014/main" val="1550855177"/>
                    </a:ext>
                  </a:extLst>
                </a:gridCol>
                <a:gridCol w="3357217">
                  <a:extLst>
                    <a:ext uri="{9D8B030D-6E8A-4147-A177-3AD203B41FA5}">
                      <a16:colId xmlns:a16="http://schemas.microsoft.com/office/drawing/2014/main" val="708903861"/>
                    </a:ext>
                  </a:extLst>
                </a:gridCol>
                <a:gridCol w="3357217">
                  <a:extLst>
                    <a:ext uri="{9D8B030D-6E8A-4147-A177-3AD203B41FA5}">
                      <a16:colId xmlns:a16="http://schemas.microsoft.com/office/drawing/2014/main" val="179254182"/>
                    </a:ext>
                  </a:extLst>
                </a:gridCol>
              </a:tblGrid>
              <a:tr h="79108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Химический знак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Русское название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Произношение химического знака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320838"/>
                  </a:ext>
                </a:extLst>
              </a:tr>
              <a:tr h="450735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8158897"/>
                  </a:ext>
                </a:extLst>
              </a:tr>
            </a:tbl>
          </a:graphicData>
        </a:graphic>
      </p:graphicFrame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102AA75-772B-CEC4-60E9-F567A10BA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750759" cy="1400530"/>
          </a:xfrm>
        </p:spPr>
        <p:txBody>
          <a:bodyPr/>
          <a:lstStyle/>
          <a:p>
            <a:pPr algn="ctr"/>
            <a:r>
              <a:rPr lang="ru-RU" sz="2800" dirty="0"/>
              <a:t>Название и химические знаки элементы</a:t>
            </a:r>
          </a:p>
        </p:txBody>
      </p:sp>
    </p:spTree>
    <p:extLst>
      <p:ext uri="{BB962C8B-B14F-4D97-AF65-F5344CB8AC3E}">
        <p14:creationId xmlns:p14="http://schemas.microsoft.com/office/powerpoint/2010/main" val="201753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9AFDDF-3E22-B190-E5FC-2A8171251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022" y="1407837"/>
            <a:ext cx="10145956" cy="483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044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69F86-1E77-5BAB-AA33-A3B771F32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1188080" cy="3681960"/>
          </a:xfrm>
        </p:spPr>
        <p:txBody>
          <a:bodyPr/>
          <a:lstStyle/>
          <a:p>
            <a: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Название этого химического элемента в переводе с греческого означает «светоносный». Был открыт немецким алхимиком </a:t>
            </a:r>
            <a:r>
              <a:rPr lang="ru-RU" sz="4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Хеннигом</a:t>
            </a:r>
            <a: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Брандтом. Именно им «светилась» известная собака в произведении Артура Конан Дойля. Этот химический элемент называется __________ .</a:t>
            </a: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Фосфор       Водород          Медь           Хром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solidFill>
                  <a:srgbClr val="1D1D1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470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69F86-1E77-5BAB-AA33-A3B771F32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1188080" cy="3681960"/>
          </a:xfrm>
        </p:spPr>
        <p:txBody>
          <a:bodyPr/>
          <a:lstStyle/>
          <a:p>
            <a: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 Название этого химического элемента означает «рождающий воду». Является самым распространённым химическим элементом во Вселенной. Образованное атомами этого химического элемента простое вещество является самым лёгким газом. Этот химический элемент называется __________  .</a:t>
            </a: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Кислород</a:t>
            </a:r>
            <a:r>
              <a:rPr lang="ru-RU" sz="4400" b="1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Водород       </a:t>
            </a:r>
            <a:r>
              <a:rPr lang="ru-RU" sz="44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ru-RU" sz="4400" b="1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олото      Углерод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solidFill>
                  <a:srgbClr val="1D1D1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6835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69F86-1E77-5BAB-AA33-A3B771F32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1188080" cy="3681960"/>
          </a:xfrm>
        </p:spPr>
        <p:txBody>
          <a:bodyPr/>
          <a:lstStyle/>
          <a:p>
            <a: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Латинское название этого химического элемента произошло от названия острова в Средиземном море. Соответствующий металл был широко освоен человечеством в древние времена. Является составной частью бронзы. Этот химический элемент называется ________.</a:t>
            </a:r>
            <a:br>
              <a:rPr lang="ru-RU" sz="1800" dirty="0">
                <a:solidFill>
                  <a:srgbClr val="1D1D1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Серебро      Железо      Кремний      Олово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solidFill>
                  <a:srgbClr val="1D1D1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9897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69F86-1E77-5BAB-AA33-A3B771F32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1188080" cy="3681960"/>
          </a:xfrm>
        </p:spPr>
        <p:txBody>
          <a:bodyPr/>
          <a:lstStyle/>
          <a:p>
            <a:r>
              <a:rPr lang="ru-RU" sz="3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4) Разнообразие окраски соединений этого химического элемента дало ему название. Наличие этого элемента в рубине обеспечивает его красный цвет. Соответствующий металл придаёт стали жаропрочность и коррозионную стойкость. Этот химический элемент называется _____.</a:t>
            </a:r>
            <a:br>
              <a:rPr lang="ru-RU" sz="3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solidFill>
                  <a:srgbClr val="1D1D1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solidFill>
                  <a:schemeClr val="bg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Сера        Золото           Медь             Хром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dirty="0">
                <a:solidFill>
                  <a:srgbClr val="1D1D1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7381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6AB6FF-75D2-541A-2882-7ED67F8A2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498967" cy="1400530"/>
          </a:xfrm>
        </p:spPr>
        <p:txBody>
          <a:bodyPr/>
          <a:lstStyle/>
          <a:p>
            <a:r>
              <a:rPr lang="ru-RU" dirty="0"/>
              <a:t>ДОМАШНЕЕ ЗАДАНИЕ:</a:t>
            </a:r>
            <a:br>
              <a:rPr lang="ru-RU" dirty="0"/>
            </a:br>
            <a:br>
              <a:rPr lang="ru-RU" dirty="0"/>
            </a:br>
            <a:r>
              <a:rPr lang="ru-RU" dirty="0"/>
              <a:t>1. Прочитать параграф 5 </a:t>
            </a:r>
            <a:br>
              <a:rPr lang="ru-RU" dirty="0"/>
            </a:br>
            <a:r>
              <a:rPr lang="ru-RU" dirty="0"/>
              <a:t>2. Письменно ответить на вопрос 3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7CB8806-FC9C-F7A8-D2CF-7F7BE4A68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56000"/>
            <a:ext cx="12192000" cy="330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3040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74</TotalTime>
  <Words>272</Words>
  <Application>Microsoft Office PowerPoint</Application>
  <PresentationFormat>Широкоэкранный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Times New Roman</vt:lpstr>
      <vt:lpstr>Wingdings 3</vt:lpstr>
      <vt:lpstr>Ион</vt:lpstr>
      <vt:lpstr>Атомы.   Молекулы. Химические элементы. </vt:lpstr>
      <vt:lpstr>Презентация PowerPoint</vt:lpstr>
      <vt:lpstr>Название и химические знаки элементы</vt:lpstr>
      <vt:lpstr>Презентация PowerPoint</vt:lpstr>
      <vt:lpstr>1) Название этого химического элемента в переводе с греческого означает «светоносный». Был открыт немецким алхимиком Хеннигом Брандтом. Именно им «светилась» известная собака в произведении Артура Конан Дойля. Этот химический элемент называется __________ .  Фосфор       Водород          Медь           Хром   </vt:lpstr>
      <vt:lpstr>2) Название этого химического элемента означает «рождающий воду». Является самым распространённым химическим элементом во Вселенной. Образованное атомами этого химического элемента простое вещество является самым лёгким газом. Этот химический элемент называется __________  .  Кислород    Водород       Золото      Углерод   </vt:lpstr>
      <vt:lpstr>3) Латинское название этого химического элемента произошло от названия острова в Средиземном море. Соответствующий металл был широко освоен человечеством в древние времена. Является составной частью бронзы. Этот химический элемент называется ________.   Серебро      Железо      Кремний      Олово   </vt:lpstr>
      <vt:lpstr>4) Разнообразие окраски соединений этого химического элемента дало ему название. Наличие этого элемента в рубине обеспечивает его красный цвет. Соответствующий металл придаёт стали жаропрочность и коррозионную стойкость. Этот химический элемент называется _____.    Сера        Золото           Медь             Хром   </vt:lpstr>
      <vt:lpstr>ДОМАШНЕЕ ЗАДАНИЕ:  1. Прочитать параграф 5  2. Письменно ответить на вопрос 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ХИМИЧЕСКИЙ ДИКТАНТ</dc:title>
  <dc:creator>Голубничая Мария Андреевна</dc:creator>
  <cp:lastModifiedBy>Голубничая Мария Андреевна</cp:lastModifiedBy>
  <cp:revision>2</cp:revision>
  <dcterms:created xsi:type="dcterms:W3CDTF">2022-06-04T15:37:57Z</dcterms:created>
  <dcterms:modified xsi:type="dcterms:W3CDTF">2022-10-11T15:09:08Z</dcterms:modified>
</cp:coreProperties>
</file>