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5835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87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808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757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22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020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758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4431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365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62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11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584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49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03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195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626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31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28C94D3-3CC1-4291-AF9E-5BC6D1063EC9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B90F74E-EF02-49E0-9C5B-6982BD71F3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9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Фольклор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79419" y="4021739"/>
            <a:ext cx="3568513" cy="132080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Выполнила: </a:t>
            </a:r>
            <a:r>
              <a:rPr lang="ru-RU" dirty="0" smtClean="0"/>
              <a:t>учитель русского языка </a:t>
            </a:r>
            <a:r>
              <a:rPr lang="ru-RU" smtClean="0"/>
              <a:t>и литературы</a:t>
            </a:r>
          </a:p>
          <a:p>
            <a:r>
              <a:rPr lang="ru-RU" smtClean="0"/>
              <a:t> </a:t>
            </a:r>
            <a:r>
              <a:rPr lang="ru-RU" dirty="0" smtClean="0"/>
              <a:t>МКОУ Писаревской СОШ</a:t>
            </a:r>
          </a:p>
          <a:p>
            <a:r>
              <a:rPr lang="ru-RU" dirty="0" smtClean="0"/>
              <a:t>Кантемировского района Воронежской области</a:t>
            </a:r>
          </a:p>
          <a:p>
            <a:r>
              <a:rPr lang="ru-RU" dirty="0" smtClean="0"/>
              <a:t>Бутова Екатерина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23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6388" y="922341"/>
            <a:ext cx="9601196" cy="3318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Фольклор – устное народное творчество (от </a:t>
            </a:r>
            <a:r>
              <a:rPr lang="ru-RU" sz="3600" dirty="0" err="1" smtClean="0"/>
              <a:t>анг</a:t>
            </a:r>
            <a:r>
              <a:rPr lang="ru-RU" sz="3600" dirty="0" smtClean="0"/>
              <a:t>.</a:t>
            </a:r>
            <a:r>
              <a:rPr lang="en-US" sz="3600" dirty="0" smtClean="0"/>
              <a:t> folklore – </a:t>
            </a:r>
            <a:r>
              <a:rPr lang="ru-RU" sz="3600" dirty="0" smtClean="0"/>
              <a:t>народная мудрость</a:t>
            </a:r>
            <a:r>
              <a:rPr lang="en-US" sz="3600" dirty="0" smtClean="0"/>
              <a:t>)</a:t>
            </a:r>
            <a:endParaRPr lang="ru-RU" sz="3600" dirty="0"/>
          </a:p>
        </p:txBody>
      </p:sp>
      <p:pic>
        <p:nvPicPr>
          <p:cNvPr id="1026" name="Picture 2" descr="https://placepic.ru/wp-content/uploads/2021/08/8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085" y="2581809"/>
            <a:ext cx="4580092" cy="344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9692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фольклора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Устный характер творчества ( произведения передавались из уст в уста);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Анонимность (автор – народ);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Непосредственный контакт исполнителя со слушателем;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Синкретизм (объединение элементов разных видов искусства – словестного, музыкального, театрального);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Традиционность (произведения создаются в рамках предшествующей художественной традиции; используется определенный набор поэтических средств);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err="1" smtClean="0"/>
              <a:t>Импровизационность</a:t>
            </a:r>
            <a:r>
              <a:rPr lang="ru-RU" dirty="0" smtClean="0"/>
              <a:t> (произведения или отдельные его части часто создаются непосредственно в процессе исполнения);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Коллективность и вариативность (наличие вариантов отдельного произведения: новое исполнение – новый вариант)</a:t>
            </a:r>
          </a:p>
        </p:txBody>
      </p:sp>
    </p:spTree>
    <p:extLst>
      <p:ext uri="{BB962C8B-B14F-4D97-AF65-F5344CB8AC3E}">
        <p14:creationId xmlns:p14="http://schemas.microsoft.com/office/powerpoint/2010/main" val="4183503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Жанры фольклора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Роды фольклора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38797"/>
              </p:ext>
            </p:extLst>
          </p:nvPr>
        </p:nvGraphicFramePr>
        <p:xfrm>
          <a:off x="2145289" y="3770890"/>
          <a:ext cx="8127999" cy="5988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/>
                <a:gridCol w="2709333"/>
                <a:gridCol w="2709333"/>
              </a:tblGrid>
              <a:tr h="5988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Эпос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Лирика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Драма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 flipH="1">
            <a:off x="3935999" y="2970301"/>
            <a:ext cx="2160000" cy="784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95999" y="2970300"/>
            <a:ext cx="0" cy="784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95999" y="2970300"/>
            <a:ext cx="2096411" cy="7849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507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Жанровая система фольклора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Эпос (объективное отображение действительности)</a:t>
            </a:r>
            <a:endParaRPr lang="ru-RU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7902" y="2447538"/>
            <a:ext cx="5662898" cy="3637671"/>
          </a:xfrm>
          <a:prstGeom prst="rect">
            <a:avLst/>
          </a:prstGeom>
        </p:spPr>
      </p:pic>
      <p:pic>
        <p:nvPicPr>
          <p:cNvPr id="2050" name="Picture 2" descr="https://www.perunica.ru/uploads/posts/2014-09/1411903047_volga-i-mikula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338" y="2447538"/>
            <a:ext cx="1861168" cy="305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educations.ru/wp-content/uploads/f/2/9/f2999785f154846d8ba160b313423d4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47538"/>
            <a:ext cx="3113607" cy="204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99731" y="4717657"/>
            <a:ext cx="2888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«Илья Муромец и Соловей-разбойник»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514407" y="5661393"/>
            <a:ext cx="2085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Вольга</a:t>
            </a:r>
            <a:r>
              <a:rPr lang="ru-RU" dirty="0" smtClean="0"/>
              <a:t> и Микула»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99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65" y="477430"/>
            <a:ext cx="6409130" cy="5793897"/>
          </a:xfrm>
          <a:prstGeom prst="rect">
            <a:avLst/>
          </a:prstGeom>
        </p:spPr>
      </p:pic>
      <p:pic>
        <p:nvPicPr>
          <p:cNvPr id="3074" name="Picture 2" descr="https://i.mycdn.me/i?r=AzEPZsRbOZEKgBhR0XGMT1RkVFOh-RrzHHRiSSnMhdFcVaaKTM5SRkZCeTgDn6uOy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254" y="677608"/>
            <a:ext cx="2239667" cy="167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83427" y="2589451"/>
            <a:ext cx="2281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«Авдотья </a:t>
            </a:r>
            <a:r>
              <a:rPr lang="ru-RU" dirty="0" err="1" smtClean="0"/>
              <a:t>Рязаночка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8" name="Picture 6" descr="https://orenburgkniga.ru/wp-content/uploads/0/7/9/0793835244fa48c298b9a2d7747ec85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213" y="2589451"/>
            <a:ext cx="1974457" cy="20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48213" y="4669104"/>
            <a:ext cx="2097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«Мужик и медведь»</a:t>
            </a:r>
            <a:endParaRPr lang="ru-RU" dirty="0"/>
          </a:p>
        </p:txBody>
      </p:sp>
      <p:pic>
        <p:nvPicPr>
          <p:cNvPr id="3080" name="Picture 8" descr="https://coollib.net/i/43/351943/image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73" y="3303798"/>
            <a:ext cx="1737427" cy="208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64347" y="5549059"/>
            <a:ext cx="2201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Предания о Петре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510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00" y="550258"/>
            <a:ext cx="4898295" cy="5729162"/>
          </a:xfrm>
          <a:prstGeom prst="rect">
            <a:avLst/>
          </a:prstGeom>
        </p:spPr>
      </p:pic>
      <p:pic>
        <p:nvPicPr>
          <p:cNvPr id="4098" name="Picture 2" descr="https://nlr.ru/manuscripts/RA568/manuscripts/dep/img/manuscripts/miniature/Field/8E1E5740-8C88-458E-95F8-606DD2AA05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292" y="526049"/>
            <a:ext cx="5980017" cy="418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1068" y="4944974"/>
            <a:ext cx="7112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«Илья-пророк и Никола»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443724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597391"/>
            <a:ext cx="9601196" cy="3318936"/>
          </a:xfrm>
        </p:spPr>
        <p:txBody>
          <a:bodyPr/>
          <a:lstStyle/>
          <a:p>
            <a:r>
              <a:rPr lang="ru-RU" dirty="0" smtClean="0"/>
              <a:t>волшебные – очевидно наличие труда, волшебства (волшебных персонажей и предметов);</a:t>
            </a:r>
          </a:p>
          <a:p>
            <a:r>
              <a:rPr lang="ru-RU" dirty="0" smtClean="0"/>
              <a:t> о животных – присутствует борьба зверей между собой или человека со зверем. Конфликты отражают реальные жизненные отношения;</a:t>
            </a:r>
          </a:p>
          <a:p>
            <a:r>
              <a:rPr lang="ru-RU" dirty="0" smtClean="0"/>
              <a:t>Бытовые (</a:t>
            </a:r>
            <a:r>
              <a:rPr lang="ru-RU" dirty="0" err="1" smtClean="0"/>
              <a:t>невеллистические</a:t>
            </a:r>
            <a:r>
              <a:rPr lang="ru-RU" dirty="0" smtClean="0"/>
              <a:t>) – о событиях ежедневной жизни. Фантастических образов нет, действуют реальные герои: солдат, купец, поп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996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06903"/>
            <a:ext cx="9601196" cy="70805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Изобразительно-выразительные средства, используемые в сказках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35" y="1174736"/>
            <a:ext cx="5232974" cy="50884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509" y="1235300"/>
            <a:ext cx="5362575" cy="2914650"/>
          </a:xfrm>
          <a:prstGeom prst="rect">
            <a:avLst/>
          </a:prstGeom>
        </p:spPr>
      </p:pic>
      <p:pic>
        <p:nvPicPr>
          <p:cNvPr id="5122" name="Picture 2" descr="https://www.b17.ru/foto/uploaded/upl_1610475414_170044_fkzf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431" y="4149950"/>
            <a:ext cx="3062161" cy="206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79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91</TotalTime>
  <Words>222</Words>
  <Application>Microsoft Office PowerPoint</Application>
  <PresentationFormat>Широкоэкранный</PresentationFormat>
  <Paragraphs>31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Garamond</vt:lpstr>
      <vt:lpstr>Wingdings</vt:lpstr>
      <vt:lpstr>Натуральные материалы</vt:lpstr>
      <vt:lpstr>Фольклор</vt:lpstr>
      <vt:lpstr>Презентация PowerPoint</vt:lpstr>
      <vt:lpstr>Особенности фольклора</vt:lpstr>
      <vt:lpstr>Жанры фольклора</vt:lpstr>
      <vt:lpstr>Жанровая система фольклора Эпос (объективное отображение действительности)</vt:lpstr>
      <vt:lpstr>Презентация PowerPoint</vt:lpstr>
      <vt:lpstr>Презентация PowerPoint</vt:lpstr>
      <vt:lpstr>Сказки</vt:lpstr>
      <vt:lpstr>Изобразительно-выразительные средства, используемые в сказках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Фольклор</dc:title>
  <dc:creator>User</dc:creator>
  <cp:lastModifiedBy>User</cp:lastModifiedBy>
  <cp:revision>16</cp:revision>
  <dcterms:created xsi:type="dcterms:W3CDTF">2022-10-06T15:52:19Z</dcterms:created>
  <dcterms:modified xsi:type="dcterms:W3CDTF">2022-10-11T14:54:54Z</dcterms:modified>
</cp:coreProperties>
</file>