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257" r:id="rId3"/>
    <p:sldId id="258" r:id="rId4"/>
    <p:sldId id="264" r:id="rId5"/>
    <p:sldId id="259" r:id="rId6"/>
    <p:sldId id="265" r:id="rId7"/>
    <p:sldId id="266" r:id="rId8"/>
    <p:sldId id="260" r:id="rId9"/>
    <p:sldId id="262" r:id="rId10"/>
    <p:sldId id="276" r:id="rId11"/>
    <p:sldId id="263" r:id="rId12"/>
    <p:sldId id="270" r:id="rId13"/>
    <p:sldId id="271" r:id="rId14"/>
    <p:sldId id="272" r:id="rId15"/>
    <p:sldId id="273" r:id="rId16"/>
    <p:sldId id="274" r:id="rId17"/>
    <p:sldId id="275" r:id="rId18"/>
    <p:sldId id="267" r:id="rId19"/>
    <p:sldId id="268" r:id="rId20"/>
    <p:sldId id="269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53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0;&#1076;&#1084;&#1080;&#1085;\Documents\&#1087;&#1088;&#1086;&#1077;&#1082;&#1090;%20&#1072;&#1083;&#1080;&#1089;&#1099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6"/>
    </mc:Choice>
    <mc:Fallback>
      <c:style val="16"/>
    </mc:Fallback>
  </mc:AlternateContent>
  <c:chart>
    <c:autoTitleDeleted val="1"/>
    <c:plotArea>
      <c:layout>
        <c:manualLayout>
          <c:layoutTarget val="inner"/>
          <c:xMode val="edge"/>
          <c:yMode val="edge"/>
          <c:x val="9.5387474567479064E-2"/>
          <c:y val="9.2832324161633423E-2"/>
          <c:w val="0.44346733668341715"/>
          <c:h val="0.72783505154639205"/>
        </c:manualLayout>
      </c:layout>
      <c:pieChart>
        <c:varyColors val="1"/>
        <c:ser>
          <c:idx val="0"/>
          <c:order val="0"/>
          <c:tx>
            <c:strRef>
              <c:f>'[проект алисы.xlsx]Лист1'!$A$2</c:f>
              <c:strCache>
                <c:ptCount val="1"/>
                <c:pt idx="0">
                  <c:v>Количество человек</c:v>
                </c:pt>
              </c:strCache>
            </c:strRef>
          </c:tx>
          <c:explosion val="2"/>
          <c:cat>
            <c:strRef>
              <c:f>'[проект алисы.xlsx]Лист1'!$B$1:$E$1</c:f>
              <c:strCache>
                <c:ptCount val="4"/>
                <c:pt idx="0">
                  <c:v>Оценка 5 - 3 человека</c:v>
                </c:pt>
                <c:pt idx="1">
                  <c:v>Оценка 4 - 7 человек </c:v>
                </c:pt>
                <c:pt idx="2">
                  <c:v>Оценка 3 - 8 человек</c:v>
                </c:pt>
                <c:pt idx="3">
                  <c:v>Оценка 2 - 2 человека</c:v>
                </c:pt>
              </c:strCache>
            </c:strRef>
          </c:cat>
          <c:val>
            <c:numRef>
              <c:f>'[проект алисы.xlsx]Лист1'!$B$2:$E$2</c:f>
              <c:numCache>
                <c:formatCode>General</c:formatCode>
                <c:ptCount val="4"/>
                <c:pt idx="0">
                  <c:v>3</c:v>
                </c:pt>
                <c:pt idx="1">
                  <c:v>7</c:v>
                </c:pt>
                <c:pt idx="2">
                  <c:v>8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91-4A0F-8DC0-97B5E42E96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2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2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2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2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57583692741924852"/>
          <c:y val="0.14735698243905079"/>
          <c:w val="0.40929318508553264"/>
          <c:h val="0.52637735746949188"/>
        </c:manualLayout>
      </c:layout>
      <c:overlay val="0"/>
      <c:txPr>
        <a:bodyPr/>
        <a:lstStyle/>
        <a:p>
          <a:pPr>
            <a:defRPr sz="20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1AFBD1-F6AE-476D-A43F-789E28E09C6A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B0B24B-ED39-4D97-B286-C1A54542869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0B24B-ED39-4D97-B286-C1A545428695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F8D46-B3BE-4D9C-9C42-BA64AC4E5C6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5F22A-5C36-4AEC-925E-E8DFC63E546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F8D46-B3BE-4D9C-9C42-BA64AC4E5C6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5F22A-5C36-4AEC-925E-E8DFC63E54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F8D46-B3BE-4D9C-9C42-BA64AC4E5C6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5F22A-5C36-4AEC-925E-E8DFC63E54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F8D46-B3BE-4D9C-9C42-BA64AC4E5C6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5F22A-5C36-4AEC-925E-E8DFC63E54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F8D46-B3BE-4D9C-9C42-BA64AC4E5C6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5F22A-5C36-4AEC-925E-E8DFC63E546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F8D46-B3BE-4D9C-9C42-BA64AC4E5C6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5F22A-5C36-4AEC-925E-E8DFC63E54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F8D46-B3BE-4D9C-9C42-BA64AC4E5C6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5F22A-5C36-4AEC-925E-E8DFC63E54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F8D46-B3BE-4D9C-9C42-BA64AC4E5C6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5F22A-5C36-4AEC-925E-E8DFC63E54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F8D46-B3BE-4D9C-9C42-BA64AC4E5C6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5F22A-5C36-4AEC-925E-E8DFC63E546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F8D46-B3BE-4D9C-9C42-BA64AC4E5C6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5F22A-5C36-4AEC-925E-E8DFC63E54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F8D46-B3BE-4D9C-9C42-BA64AC4E5C6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5F22A-5C36-4AEC-925E-E8DFC63E546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8E2F8D46-B3BE-4D9C-9C42-BA64AC4E5C6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3F85F22A-5C36-4AEC-925E-E8DFC63E546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0"/>
            <a:ext cx="7406640" cy="1472184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Учебно-исследовательская</a:t>
            </a: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работа</a:t>
            </a:r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проектного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характера</a:t>
            </a:r>
            <a:endParaRPr lang="ru-RU" sz="28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1628800"/>
            <a:ext cx="7550656" cy="4752528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Изготовление памятки для подготовки к 7 заданию ОГЭ по русскому языку </a:t>
            </a:r>
          </a:p>
          <a:p>
            <a:pPr algn="ctr"/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«Средства художественной выразительности»</a:t>
            </a:r>
          </a:p>
          <a:p>
            <a:pPr algn="ctr"/>
            <a:endPara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200" dirty="0" smtClean="0">
                <a:solidFill>
                  <a:schemeClr val="tx1"/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Выполнила</a:t>
            </a:r>
            <a:r>
              <a:rPr lang="ru-RU" sz="2200" b="1" dirty="0" smtClean="0">
                <a:solidFill>
                  <a:schemeClr val="tx1"/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200" dirty="0" smtClean="0">
                <a:solidFill>
                  <a:schemeClr val="tx1"/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Мальцева Алиса,</a:t>
            </a:r>
          </a:p>
          <a:p>
            <a:pPr algn="r"/>
            <a:r>
              <a:rPr lang="ru-RU" sz="2200" dirty="0" smtClean="0">
                <a:solidFill>
                  <a:schemeClr val="tx1"/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ученица 9а класса</a:t>
            </a:r>
          </a:p>
          <a:p>
            <a:pPr algn="r"/>
            <a:r>
              <a:rPr lang="ru-RU" sz="2200" dirty="0" smtClean="0">
                <a:solidFill>
                  <a:schemeClr val="tx1"/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Руководитель </a:t>
            </a:r>
            <a:endParaRPr lang="ru-RU" sz="2200" dirty="0" smtClean="0">
              <a:solidFill>
                <a:schemeClr val="tx1"/>
              </a:solidFill>
              <a:latin typeface="Bookman Old Style" pitchFamily="18" charset="0"/>
              <a:ea typeface="Calibri" pitchFamily="34" charset="0"/>
              <a:cs typeface="Times New Roman" pitchFamily="18" charset="0"/>
            </a:endParaRPr>
          </a:p>
          <a:p>
            <a:pPr algn="r"/>
            <a:r>
              <a:rPr lang="ru-RU" sz="2200" dirty="0" smtClean="0">
                <a:solidFill>
                  <a:schemeClr val="tx1"/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Нартова Елена Александровна,</a:t>
            </a:r>
          </a:p>
          <a:p>
            <a:pPr algn="r"/>
            <a:r>
              <a:rPr lang="ru-RU" sz="2200" dirty="0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rPr>
              <a:t>у</a:t>
            </a:r>
            <a:r>
              <a:rPr lang="ru-RU" sz="2200" dirty="0" smtClean="0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rPr>
              <a:t>читель </a:t>
            </a:r>
            <a:r>
              <a:rPr lang="ru-RU" sz="2200" dirty="0" smtClean="0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rPr>
              <a:t>русского языка </a:t>
            </a:r>
          </a:p>
          <a:p>
            <a:pPr algn="r"/>
            <a:r>
              <a:rPr lang="ru-RU" sz="2200" dirty="0" smtClean="0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rPr>
              <a:t>и литературы</a:t>
            </a:r>
            <a:endParaRPr lang="nl-NL" sz="2200" dirty="0" smtClean="0">
              <a:solidFill>
                <a:schemeClr val="tx1"/>
              </a:solidFill>
            </a:endParaRPr>
          </a:p>
          <a:p>
            <a:pPr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Результаты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447800"/>
            <a:ext cx="7962088" cy="4800600"/>
          </a:xfrm>
        </p:spPr>
        <p:txBody>
          <a:bodyPr>
            <a:normAutofit/>
          </a:bodyPr>
          <a:lstStyle/>
          <a:p>
            <a:pPr indent="283464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Таким образом, можно сделать вывод, что некоторым ребятам нужна помощь в освоении этого материала.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Принцип создания памятки</a:t>
            </a:r>
            <a:endParaRPr lang="ru-RU" sz="40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447800"/>
            <a:ext cx="8178112" cy="5149552"/>
          </a:xfrm>
        </p:spPr>
        <p:txBody>
          <a:bodyPr anchor="t">
            <a:normAutofit/>
          </a:bodyPr>
          <a:lstStyle/>
          <a:p>
            <a:pPr indent="283464"/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В этой памятке вы найдете информацию о средствах художественной выразительности, которые могут встретиться на ОГЭ.</a:t>
            </a:r>
          </a:p>
          <a:p>
            <a:pPr indent="283464"/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Полезными будут примеры, подобранные мной для каждого из терминов.</a:t>
            </a:r>
          </a:p>
          <a:p>
            <a:pPr indent="283464"/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Сможете выполнить задание и хорошо сдать экзамен</a:t>
            </a:r>
          </a:p>
          <a:p>
            <a:pPr indent="283464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indent="283464"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indent="283464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пастерна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3933056"/>
            <a:ext cx="2062088" cy="273226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Эпитет</a:t>
            </a:r>
            <a:endParaRPr lang="ru-RU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1447800"/>
            <a:ext cx="8136904" cy="4800600"/>
          </a:xfrm>
        </p:spPr>
        <p:txBody>
          <a:bodyPr>
            <a:normAutofit/>
          </a:bodyPr>
          <a:lstStyle/>
          <a:p>
            <a:pPr indent="283464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Эпитет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– художественно-образное, эмоционально-оценочное определение, выражается прилагательным, существительным, наречием.</a:t>
            </a:r>
          </a:p>
          <a:p>
            <a:pPr indent="283464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Крадучись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 играя в прятки, сходит небо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(Б. Л. Пастернак)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пер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5013176"/>
            <a:ext cx="1851661" cy="16288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60648"/>
            <a:ext cx="7498080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Сравнение</a:t>
            </a:r>
            <a:endParaRPr lang="ru-RU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447800"/>
            <a:ext cx="8280920" cy="4800600"/>
          </a:xfrm>
        </p:spPr>
        <p:txBody>
          <a:bodyPr>
            <a:normAutofit/>
          </a:bodyPr>
          <a:lstStyle/>
          <a:p>
            <a:pPr marL="360000" indent="283464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Сравнение –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сопоставление двух предметов или явлений с целью пояснить одно из них. Основано на внешнем или смысловом сходстве предметов или явлений (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союзы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точно, словно, будто, как, что, как будто, подобно)</a:t>
            </a:r>
          </a:p>
          <a:p>
            <a:pPr marL="360000" indent="0" algn="ctr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  Он бежал быстрее,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чем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лошадь. (А.С.Пушкин)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лермонто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4077072"/>
            <a:ext cx="2233180" cy="259883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Метафора</a:t>
            </a:r>
            <a:endParaRPr lang="ru-RU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447800"/>
            <a:ext cx="7818072" cy="4800600"/>
          </a:xfrm>
        </p:spPr>
        <p:txBody>
          <a:bodyPr/>
          <a:lstStyle/>
          <a:p>
            <a:pPr indent="283464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Метафора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скрытое сравнение, построенное на переносе свойств одного предмета или явления на другой, другое.</a:t>
            </a:r>
          </a:p>
          <a:p>
            <a:pPr indent="283464" algn="ctr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Нам дорога твоя отвага, 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огнём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душа твоя полна. (М.Ю. Лермонтов)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фразеологизм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3645024"/>
            <a:ext cx="1971675" cy="304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Фразеологизм</a:t>
            </a:r>
            <a:endParaRPr lang="ru-RU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447800"/>
            <a:ext cx="7962088" cy="4800600"/>
          </a:xfrm>
        </p:spPr>
        <p:txBody>
          <a:bodyPr/>
          <a:lstStyle/>
          <a:p>
            <a:pPr indent="283464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Фразеологизмы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— это связанные, устойчивые сочетания двух и более слов, равные по значению слову.</a:t>
            </a:r>
          </a:p>
          <a:p>
            <a:pPr indent="283464" algn="ctr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Ишь,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стервец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завел шарманку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 что ты, Петька, баба что ль? (А. Блок)</a:t>
            </a:r>
          </a:p>
          <a:p>
            <a:pPr indent="283464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Олицетворение</a:t>
            </a:r>
            <a:endParaRPr lang="ru-RU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340768"/>
            <a:ext cx="7962088" cy="4800600"/>
          </a:xfrm>
        </p:spPr>
        <p:txBody>
          <a:bodyPr>
            <a:normAutofit/>
          </a:bodyPr>
          <a:lstStyle/>
          <a:p>
            <a:pPr indent="283464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Олицетворение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— это  литературный прием перенесения свойств и качеств человека на неодушевлённые предметы и отвлеченные понятия. </a:t>
            </a:r>
          </a:p>
          <a:p>
            <a:pPr indent="283464" algn="ctr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Утешится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 безмолвная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печаль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indent="283464" algn="ctr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И резвая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задумается радость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283464" algn="ctr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(А.С. Пушкин)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пушки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4653136"/>
            <a:ext cx="2359145" cy="201622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гогол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3933056"/>
            <a:ext cx="2434434" cy="273630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Гипербола</a:t>
            </a:r>
            <a:endParaRPr lang="ru-RU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447800"/>
            <a:ext cx="7962088" cy="4800600"/>
          </a:xfrm>
        </p:spPr>
        <p:txBody>
          <a:bodyPr/>
          <a:lstStyle/>
          <a:p>
            <a:pPr indent="283464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Гипербола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— это чрезмерное преувеличение каких-либо качественных или количественных свойств предметов, явлений, процессов.</a:t>
            </a:r>
          </a:p>
          <a:p>
            <a:pPr indent="283464" algn="ctr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Редкая птица долетит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до середины Днепра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 (Н.В. Гоголь)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6" name="AutoShape 2" descr="F:\%D0%B3%D0%BE%D0%B3%D0%BE%D0%BB%D1%8C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48" name="AutoShape 4" descr="F:\%D0%B3%D0%BE%D0%B3%D0%BE%D0%BB%D1%8C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Выводы</a:t>
            </a:r>
            <a:endParaRPr lang="ru-RU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537" indent="0" fontAlgn="auto">
              <a:buFont typeface="Wingdings 3" panose="05040102010807070707" pitchFamily="18" charset="2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Цели и задачи достигнуты;</a:t>
            </a:r>
          </a:p>
          <a:p>
            <a:pPr marL="109537" indent="0" fontAlgn="auto">
              <a:buFont typeface="Wingdings 3" panose="05040102010807070707" pitchFamily="18" charset="2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Результатом работы является памятка для подготовки к 7 заданию ОГЭ;</a:t>
            </a:r>
          </a:p>
          <a:p>
            <a:pPr marL="91440" indent="0" fontAlgn="auto">
              <a:buFont typeface="Wingdings" panose="05000000000000000000" pitchFamily="2" charset="2"/>
              <a:buNone/>
              <a:defRPr/>
            </a:pP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Выдвинутая гипотеза нашла свое подтверждение.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Список литературы</a:t>
            </a:r>
            <a:endParaRPr lang="ru-RU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https://russkiiyazyk.ru/leksika/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https://videouroki.net/razrabotki/sriedstva-khudozhiestviennoi-vyrazitiel-nosti.html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https://rus-oge.sdamgia.ru/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Актуальность</a:t>
            </a:r>
            <a:r>
              <a:rPr lang="ru-RU" sz="36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проекта</a:t>
            </a:r>
            <a:endParaRPr lang="ru-RU" sz="36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268760"/>
            <a:ext cx="7632848" cy="4680520"/>
          </a:xfrm>
        </p:spPr>
        <p:txBody>
          <a:bodyPr>
            <a:normAutofit fontScale="92500" lnSpcReduction="20000"/>
          </a:bodyPr>
          <a:lstStyle/>
          <a:p>
            <a:pPr indent="283464" algn="just">
              <a:buFontTx/>
              <a:buNone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При подготовке к ОГЭ по русскому языку часто возникают трудности в выполнении 7 задания. </a:t>
            </a:r>
          </a:p>
          <a:p>
            <a:pPr indent="283464" algn="just">
              <a:buFontTx/>
              <a:buNone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Седьмое задание предполагает знание теоретических сведений по данному вопросу, умение применить их в практической деятельности, поэтому я решила помочь себе и своим одноклассникам положительно выполнить это задание и создать памятку, которая окажет помощь при подготовке к экзамену по русскому языку.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151112" y="1772816"/>
            <a:ext cx="7992888" cy="2304256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60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75656" y="620688"/>
            <a:ext cx="676875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dirty="0" smtClean="0">
                <a:latin typeface="Times New Roman" pitchFamily="18" charset="0"/>
              </a:rPr>
              <a:t>Методы: поисковый, творческий</a:t>
            </a:r>
            <a:br>
              <a:rPr lang="ru-RU" sz="3000" dirty="0" smtClean="0">
                <a:latin typeface="Times New Roman" pitchFamily="18" charset="0"/>
              </a:rPr>
            </a:br>
            <a:r>
              <a:rPr lang="ru-RU" sz="3000" dirty="0" smtClean="0">
                <a:latin typeface="Times New Roman" pitchFamily="18" charset="0"/>
              </a:rPr>
              <a:t/>
            </a:r>
            <a:br>
              <a:rPr lang="ru-RU" sz="3000" dirty="0" smtClean="0">
                <a:latin typeface="Times New Roman" pitchFamily="18" charset="0"/>
              </a:rPr>
            </a:br>
            <a:r>
              <a:rPr lang="ru-RU" sz="3000" dirty="0" smtClean="0">
                <a:latin typeface="Times New Roman" pitchFamily="18" charset="0"/>
              </a:rPr>
              <a:t>Объект исследования: подготовка к ОГЭ</a:t>
            </a:r>
            <a:br>
              <a:rPr lang="ru-RU" sz="3000" dirty="0" smtClean="0">
                <a:latin typeface="Times New Roman" pitchFamily="18" charset="0"/>
              </a:rPr>
            </a:br>
            <a:r>
              <a:rPr lang="ru-RU" sz="3000" dirty="0" smtClean="0">
                <a:latin typeface="Times New Roman" pitchFamily="18" charset="0"/>
              </a:rPr>
              <a:t/>
            </a:r>
            <a:br>
              <a:rPr lang="ru-RU" sz="3000" dirty="0" smtClean="0">
                <a:latin typeface="Times New Roman" pitchFamily="18" charset="0"/>
              </a:rPr>
            </a:br>
            <a:r>
              <a:rPr lang="ru-RU" sz="3000" dirty="0" smtClean="0">
                <a:latin typeface="Times New Roman" pitchFamily="18" charset="0"/>
              </a:rPr>
              <a:t>Предмет исследования: умение найти в предложении средства художественной выразительности </a:t>
            </a:r>
            <a:br>
              <a:rPr lang="ru-RU" sz="3000" dirty="0" smtClean="0">
                <a:latin typeface="Times New Roman" pitchFamily="18" charset="0"/>
              </a:rPr>
            </a:br>
            <a:r>
              <a:rPr lang="ru-RU" sz="3000" dirty="0" smtClean="0">
                <a:latin typeface="Times New Roman" pitchFamily="18" charset="0"/>
              </a:rPr>
              <a:t/>
            </a:r>
            <a:br>
              <a:rPr lang="ru-RU" sz="3000" dirty="0" smtClean="0">
                <a:latin typeface="Times New Roman" pitchFamily="18" charset="0"/>
              </a:rPr>
            </a:br>
            <a:r>
              <a:rPr lang="ru-RU" sz="3000" dirty="0" smtClean="0">
                <a:latin typeface="Times New Roman" pitchFamily="18" charset="0"/>
              </a:rPr>
              <a:t>Тип проекта: исследовательский</a:t>
            </a:r>
            <a:endParaRPr lang="ru-RU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Гипотеза</a:t>
            </a:r>
            <a:endParaRPr lang="ru-RU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259632" y="1412776"/>
            <a:ext cx="7498080" cy="4800600"/>
          </a:xfrm>
        </p:spPr>
        <p:txBody>
          <a:bodyPr>
            <a:normAutofit/>
          </a:bodyPr>
          <a:lstStyle/>
          <a:p>
            <a:pPr indent="283464"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Полагаю, что изготовление памятки поможет в выполнении седьмого задания ОГЭ.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b="1" dirty="0" smtClean="0">
                <a:solidFill>
                  <a:schemeClr val="tx1"/>
                </a:solidFill>
                <a:effectLst/>
              </a:rPr>
              <a:t> </a:t>
            </a:r>
            <a:r>
              <a:rPr lang="ru-RU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проекта</a:t>
            </a:r>
            <a:r>
              <a:rPr lang="ru-RU" b="1" dirty="0" smtClean="0">
                <a:solidFill>
                  <a:schemeClr val="tx1"/>
                </a:solidFill>
                <a:effectLst/>
              </a:rPr>
              <a:t>:</a:t>
            </a:r>
            <a:endParaRPr lang="ru-RU" b="1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1556792"/>
            <a:ext cx="7498080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Изготовление памятки для подготовки к 7 заданию ОГЭ по русскому языку </a:t>
            </a:r>
          </a:p>
          <a:p>
            <a:pPr algn="ctr">
              <a:buNone/>
            </a:pP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«Анализ средств художественной выразительности»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Задачи проекта </a:t>
            </a:r>
            <a:endParaRPr lang="ru-RU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Выяснить знают ли учащиеся определения и умеют ли их применять</a:t>
            </a:r>
          </a:p>
          <a:p>
            <a:pPr>
              <a:buFontTx/>
              <a:buNone/>
            </a:pPr>
            <a:r>
              <a:rPr lang="ru-RU" dirty="0" smtClean="0"/>
              <a:t>    (провести самостоятельную работу, связанную с темой моего проекта)</a:t>
            </a:r>
          </a:p>
          <a:p>
            <a:r>
              <a:rPr lang="ru-RU" dirty="0" smtClean="0"/>
              <a:t> Подобрать и проанализировать теоретический  материал для  памятки</a:t>
            </a:r>
          </a:p>
          <a:p>
            <a:r>
              <a:rPr lang="ru-RU" dirty="0" smtClean="0"/>
              <a:t> Создать памятку</a:t>
            </a:r>
          </a:p>
          <a:p>
            <a:r>
              <a:rPr lang="ru-RU" dirty="0" smtClean="0"/>
              <a:t>Распространить среди одноклассников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Реализация проекта</a:t>
            </a:r>
            <a:endParaRPr lang="ru-RU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Выбор темы проекта;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Повторение материала по теме: «Средства художественной выразительности»;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Подготовка материалов для реализации проекта;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Оформление памятки;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Представление проекта.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0"/>
            <a:ext cx="7746064" cy="185821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Ход работы</a:t>
            </a:r>
            <a:endParaRPr lang="ru-RU" sz="40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628800"/>
            <a:ext cx="8106104" cy="5005536"/>
          </a:xfrm>
        </p:spPr>
        <p:txBody>
          <a:bodyPr>
            <a:normAutofit/>
          </a:bodyPr>
          <a:lstStyle/>
          <a:p>
            <a:pPr indent="283464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Для того, чтобы выяснить, знают ли учащиеся материал, я провела самостоятельную работу, связанную с темой моего проекта. Из 27 учеников, ее выполнили 20.</a:t>
            </a:r>
          </a:p>
          <a:p>
            <a:pPr indent="283464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Результаты</a:t>
            </a:r>
            <a:endParaRPr lang="ru-RU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467544" y="1412776"/>
          <a:ext cx="8496944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Другая 2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EACA53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EACA53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631</TotalTime>
  <Words>419</Words>
  <Application>Microsoft Office PowerPoint</Application>
  <PresentationFormat>Экран (4:3)</PresentationFormat>
  <Paragraphs>73</Paragraphs>
  <Slides>20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30" baseType="lpstr">
      <vt:lpstr>Bookman Old Style</vt:lpstr>
      <vt:lpstr>Calibri</vt:lpstr>
      <vt:lpstr>Corbel</vt:lpstr>
      <vt:lpstr>Gill Sans MT</vt:lpstr>
      <vt:lpstr>Times New Roman</vt:lpstr>
      <vt:lpstr>Verdana</vt:lpstr>
      <vt:lpstr>Wingdings</vt:lpstr>
      <vt:lpstr>Wingdings 2</vt:lpstr>
      <vt:lpstr>Wingdings 3</vt:lpstr>
      <vt:lpstr>Солнцестояние</vt:lpstr>
      <vt:lpstr>Учебно-исследовательская работа проектного характера</vt:lpstr>
      <vt:lpstr>Актуальность проекта</vt:lpstr>
      <vt:lpstr>Презентация PowerPoint</vt:lpstr>
      <vt:lpstr>Гипотеза</vt:lpstr>
      <vt:lpstr>Цель проекта:</vt:lpstr>
      <vt:lpstr>Задачи проекта </vt:lpstr>
      <vt:lpstr>Реализация проекта</vt:lpstr>
      <vt:lpstr>Ход работы</vt:lpstr>
      <vt:lpstr>Результаты</vt:lpstr>
      <vt:lpstr>Результаты</vt:lpstr>
      <vt:lpstr>Принцип создания памятки</vt:lpstr>
      <vt:lpstr>Эпитет</vt:lpstr>
      <vt:lpstr>Сравнение</vt:lpstr>
      <vt:lpstr>Метафора</vt:lpstr>
      <vt:lpstr>Фразеологизм</vt:lpstr>
      <vt:lpstr>Олицетворение</vt:lpstr>
      <vt:lpstr>Гипербола</vt:lpstr>
      <vt:lpstr>Выводы</vt:lpstr>
      <vt:lpstr>Список литературы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Admin</cp:lastModifiedBy>
  <cp:revision>41</cp:revision>
  <dcterms:created xsi:type="dcterms:W3CDTF">2022-03-27T04:36:06Z</dcterms:created>
  <dcterms:modified xsi:type="dcterms:W3CDTF">2022-10-11T15:08:18Z</dcterms:modified>
</cp:coreProperties>
</file>