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8" r:id="rId4"/>
    <p:sldId id="259" r:id="rId5"/>
    <p:sldId id="275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6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929066"/>
            <a:ext cx="6715140" cy="2286016"/>
          </a:xfrm>
          <a:solidFill>
            <a:srgbClr val="FFC000"/>
          </a:solidFill>
        </p:spPr>
        <p:txBody>
          <a:bodyPr/>
          <a:lstStyle/>
          <a:p>
            <a:pPr algn="l"/>
            <a:r>
              <a:rPr lang="ru-RU" b="1" i="1" dirty="0" smtClean="0">
                <a:solidFill>
                  <a:srgbClr val="C00000"/>
                </a:solidFill>
              </a:rPr>
              <a:t>Пищевые добавки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Sergey\Desktop\аттестация\здоровое питание\картинки\BIG-LOLLIPOP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42852"/>
            <a:ext cx="4357718" cy="3500462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5072066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643313"/>
            <a:ext cx="3929090" cy="294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Стабилизаторы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14942" y="1571613"/>
            <a:ext cx="3643338" cy="385765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800" b="1" dirty="0" smtClean="0"/>
              <a:t>     </a:t>
            </a:r>
            <a:r>
              <a:rPr lang="ru-RU" sz="3800" b="1" u="sng" dirty="0" smtClean="0"/>
              <a:t>Стабилизаторы </a:t>
            </a:r>
            <a:r>
              <a:rPr lang="ru-RU" sz="3800" b="1" dirty="0" smtClean="0"/>
              <a:t>- вещества позволяющие сохранить однородную смесь двух или более несмешиваемых веществ в пищевом продукте или в готовой пище. 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762210"/>
            <a:ext cx="5441698" cy="3624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596" y="5691156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/>
              <a:t>Стабилизаторы сохраняют консистенцию продукта.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Загустители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736"/>
            <a:ext cx="3429024" cy="407196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400" b="1" u="sng" dirty="0" smtClean="0"/>
              <a:t>     Е400-499 </a:t>
            </a:r>
            <a:r>
              <a:rPr lang="ru-RU" sz="2400" b="1" dirty="0" smtClean="0"/>
              <a:t>– загустители, стабилизаторы для повышения вязкости продукта.</a:t>
            </a:r>
          </a:p>
          <a:p>
            <a:pPr>
              <a:buNone/>
            </a:pPr>
            <a:r>
              <a:rPr lang="ru-RU" sz="2400" b="1" dirty="0" smtClean="0"/>
              <a:t>(большинство из них запрещены в РФ). Продукты с содержанием этих видов Е-добавок: </a:t>
            </a:r>
            <a:r>
              <a:rPr lang="ru-RU" sz="2400" b="1" dirty="0" err="1" smtClean="0"/>
              <a:t>йогуртовые</a:t>
            </a:r>
            <a:r>
              <a:rPr lang="ru-RU" sz="2400" b="1" dirty="0" smtClean="0"/>
              <a:t> культуры и майонезы.</a:t>
            </a:r>
          </a:p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285728"/>
            <a:ext cx="3452820" cy="3595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2743" y="3857628"/>
            <a:ext cx="3850771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836364"/>
            <a:ext cx="2658872" cy="3440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Эмульгаторы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7"/>
            <a:ext cx="6643734" cy="178595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000" b="1" dirty="0" smtClean="0"/>
              <a:t>    Эмульгаторы отвечают за консистенцию пищевого продукта, его пластические свойства, вязкость и ощущение "наполненности" во рту. </a:t>
            </a:r>
          </a:p>
          <a:p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357562"/>
            <a:ext cx="529962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357562"/>
            <a:ext cx="3572368" cy="289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Интенсификаторы</a:t>
            </a:r>
            <a:r>
              <a:rPr lang="ru-RU" b="1" dirty="0" smtClean="0">
                <a:solidFill>
                  <a:srgbClr val="C00000"/>
                </a:solidFill>
              </a:rPr>
              <a:t> вкуса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7943880" cy="22860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     Все усилители вкуса представляют собой белые кристаллические порошки, прекрасно растворимые в воде. Усилители вкуса добавляют в продукт в смеси с другими порошкообразными компонентами или в виде водного раствора. Усилители вкуса и аромата достаточно устойчивы в обычных условиях производства и хранения. </a:t>
            </a:r>
          </a:p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876"/>
            <a:ext cx="489513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6810" y="3571876"/>
            <a:ext cx="4167190" cy="2776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72" y="142852"/>
            <a:ext cx="9094028" cy="6607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</a:rPr>
              <a:t>Цветорегулирующие</a:t>
            </a:r>
            <a:r>
              <a:rPr lang="ru-RU" b="1" dirty="0" smtClean="0">
                <a:solidFill>
                  <a:srgbClr val="C00000"/>
                </a:solidFill>
              </a:rPr>
              <a:t> материалы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3"/>
            <a:ext cx="7829576" cy="12858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     К ним относятся соединения, изменяющие окраску продукта в результате взаимодействия с компонентами пищевого сырья и готовых продуктов. </a:t>
            </a:r>
          </a:p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428868"/>
            <a:ext cx="2833707" cy="178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8596" y="4429133"/>
            <a:ext cx="31432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Нитрит(KNO2) и нитрат(KNO3) калия применяют при обработке мяса и мясных продуктов для сохранения красного цвета.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357430"/>
            <a:ext cx="3000364" cy="207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214810" y="4786322"/>
            <a:ext cx="44291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/>
              <a:t>Бромат</a:t>
            </a:r>
            <a:r>
              <a:rPr lang="ru-RU" sz="2000" b="1" dirty="0" smtClean="0"/>
              <a:t> калия (KBrO3) применяют в качестве отбеливателя муки, однако его использование приводит к разрушению витаминов В1, РР и метионина.</a:t>
            </a:r>
          </a:p>
        </p:txBody>
      </p: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0903" y="2428867"/>
            <a:ext cx="3038815" cy="228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Пенообразователи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4071966" cy="459740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u="sng" dirty="0" smtClean="0"/>
              <a:t>     Пенообразование </a:t>
            </a:r>
            <a:r>
              <a:rPr lang="ru-RU" b="1" dirty="0" smtClean="0"/>
              <a:t>- способность белков образовывать высококонцентрированные системы жидкость-газ. Такие системы называют пенами. </a:t>
            </a:r>
          </a:p>
          <a:p>
            <a:pPr>
              <a:buNone/>
            </a:pPr>
            <a:r>
              <a:rPr lang="ru-RU" b="1" dirty="0" smtClean="0"/>
              <a:t>     Белки в качестве пенообразователей широко используются в кондитерской промышленности (пастила, зефир, суфле).</a:t>
            </a:r>
          </a:p>
          <a:p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214422"/>
            <a:ext cx="4143404" cy="3107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658874"/>
            <a:ext cx="3571900" cy="3199126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</a:rPr>
              <a:t>Какие пищевые добавки следует избегать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i="1" u="sng" dirty="0" smtClean="0"/>
              <a:t>Красители: </a:t>
            </a:r>
            <a:r>
              <a:rPr lang="ru-RU" b="1" i="1" dirty="0" smtClean="0"/>
              <a:t>102, 104, 107, 110, 122-124, 127-129, 132, 133, 142, 151, 155, 160b; </a:t>
            </a:r>
          </a:p>
          <a:p>
            <a:pPr>
              <a:buNone/>
            </a:pPr>
            <a:r>
              <a:rPr lang="ru-RU" b="1" i="1" u="sng" dirty="0" smtClean="0"/>
              <a:t>Консерванты: </a:t>
            </a:r>
            <a:r>
              <a:rPr lang="ru-RU" b="1" i="1" dirty="0" smtClean="0"/>
              <a:t>200–203, 210–213, 220–225, 228, 249–252, 280–283, 310-312, 319–321;</a:t>
            </a:r>
          </a:p>
          <a:p>
            <a:pPr>
              <a:buNone/>
            </a:pPr>
            <a:r>
              <a:rPr lang="ru-RU" b="1" i="1" u="sng" dirty="0" smtClean="0"/>
              <a:t>Загустители: </a:t>
            </a:r>
            <a:r>
              <a:rPr lang="ru-RU" b="1" i="1" dirty="0" smtClean="0"/>
              <a:t>407; </a:t>
            </a:r>
          </a:p>
          <a:p>
            <a:pPr>
              <a:buNone/>
            </a:pPr>
            <a:r>
              <a:rPr lang="ru-RU" b="1" i="1" u="sng" dirty="0" smtClean="0"/>
              <a:t>Усилители аромата: </a:t>
            </a:r>
            <a:r>
              <a:rPr lang="ru-RU" b="1" i="1" dirty="0" smtClean="0"/>
              <a:t>620–625, 627, 631, 635;</a:t>
            </a:r>
          </a:p>
          <a:p>
            <a:pPr>
              <a:buNone/>
            </a:pPr>
            <a:r>
              <a:rPr lang="ru-RU" b="1" i="1" u="sng" dirty="0" smtClean="0"/>
              <a:t>Искусственные заменители сахара:</a:t>
            </a:r>
          </a:p>
          <a:p>
            <a:pPr>
              <a:buNone/>
            </a:pPr>
            <a:r>
              <a:rPr lang="ru-RU" b="1" i="1" u="sng" dirty="0" smtClean="0"/>
              <a:t> </a:t>
            </a:r>
            <a:r>
              <a:rPr lang="ru-RU" b="1" i="1" dirty="0" smtClean="0"/>
              <a:t>950–952,954–957;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Users\Sergey\Desktop\аттестация\здоровое питание\картинки\e_kod_tb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6" y="0"/>
            <a:ext cx="9091854" cy="6917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57163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Если вы хотите сохранить свое здоровье, внимательно изучайте этикетки товаров и выбирайте продукты, содержащие минимальное количество искусственных добавок.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610320"/>
            <a:ext cx="5818738" cy="4247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4572032" cy="52689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  «</a:t>
            </a:r>
            <a:r>
              <a:rPr lang="ru-RU" b="1" i="1" dirty="0" smtClean="0"/>
              <a:t>Пища, услаждающая вкус и заставляющая есть больше</a:t>
            </a:r>
            <a:r>
              <a:rPr lang="ru-RU" b="1" i="1" dirty="0" smtClean="0"/>
              <a:t>,</a:t>
            </a:r>
          </a:p>
          <a:p>
            <a:pPr>
              <a:buNone/>
            </a:pPr>
            <a:r>
              <a:rPr lang="ru-RU" b="1" i="1" dirty="0" smtClean="0"/>
              <a:t> </a:t>
            </a:r>
            <a:r>
              <a:rPr lang="ru-RU" b="1" i="1" dirty="0" smtClean="0"/>
              <a:t>  </a:t>
            </a:r>
            <a:r>
              <a:rPr lang="ru-RU" b="1" i="1" dirty="0" smtClean="0"/>
              <a:t>чем это нужно, отравляет вместо того, чтобы питать».   </a:t>
            </a:r>
          </a:p>
          <a:p>
            <a:pPr algn="r">
              <a:buNone/>
            </a:pPr>
            <a:r>
              <a:rPr lang="ru-RU" sz="2400" b="1" dirty="0" smtClean="0"/>
              <a:t>Французский писатель – </a:t>
            </a:r>
            <a:endParaRPr lang="ru-RU" sz="2400" b="1" dirty="0" smtClean="0"/>
          </a:p>
          <a:p>
            <a:pPr algn="r">
              <a:buNone/>
            </a:pPr>
            <a:r>
              <a:rPr lang="ru-RU" sz="2400" b="1" dirty="0" smtClean="0"/>
              <a:t>Ф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Фенелон</a:t>
            </a:r>
            <a:endParaRPr lang="ru-RU" sz="2400" b="1" dirty="0" smtClean="0"/>
          </a:p>
          <a:p>
            <a:endParaRPr lang="ru-RU" dirty="0"/>
          </a:p>
        </p:txBody>
      </p:sp>
      <p:pic>
        <p:nvPicPr>
          <p:cNvPr id="1026" name="Picture 2" descr="C:\Users\Sergey\Desktop\Fenel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794" y="571479"/>
            <a:ext cx="4047362" cy="5040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5100" b="1" dirty="0" smtClean="0">
                <a:solidFill>
                  <a:srgbClr val="C00000"/>
                </a:solidFill>
              </a:rPr>
              <a:t>Рекомендации по употреблению продуктов питания</a:t>
            </a:r>
            <a:r>
              <a:rPr lang="ru-RU" sz="5100" b="1" i="1" dirty="0" smtClean="0">
                <a:solidFill>
                  <a:srgbClr val="C00000"/>
                </a:solidFill>
              </a:rPr>
              <a:t>:</a:t>
            </a:r>
          </a:p>
          <a:p>
            <a:pPr>
              <a:buNone/>
            </a:pPr>
            <a:endParaRPr lang="ru-RU" dirty="0" smtClean="0"/>
          </a:p>
          <a:p>
            <a:pPr lvl="0"/>
            <a:r>
              <a:rPr lang="ru-RU" b="1" dirty="0" smtClean="0"/>
              <a:t>Внимательно читайте надписи на этикетке продукта.</a:t>
            </a:r>
          </a:p>
          <a:p>
            <a:pPr lvl="0"/>
            <a:r>
              <a:rPr lang="ru-RU" b="1" dirty="0" smtClean="0"/>
              <a:t>Не покупайте продукты с неестественно яркой кричащей окраской.</a:t>
            </a:r>
          </a:p>
          <a:p>
            <a:pPr lvl="0"/>
            <a:r>
              <a:rPr lang="ru-RU" b="1" dirty="0" smtClean="0"/>
              <a:t>Не покупайте продукты с чрезмерно длительным сроком хранения.</a:t>
            </a:r>
          </a:p>
          <a:p>
            <a:pPr lvl="0"/>
            <a:r>
              <a:rPr lang="ru-RU" b="1" dirty="0" smtClean="0"/>
              <a:t>Обходитесь без подкрашенной газировки, делайте соки сами.</a:t>
            </a:r>
          </a:p>
          <a:p>
            <a:pPr lvl="0"/>
            <a:r>
              <a:rPr lang="ru-RU" b="1" dirty="0" smtClean="0"/>
              <a:t>Не перекусывайте чипсами, сухариками, замените их орехами.</a:t>
            </a:r>
          </a:p>
          <a:p>
            <a:pPr lvl="0"/>
            <a:r>
              <a:rPr lang="ru-RU" b="1" dirty="0" smtClean="0"/>
              <a:t>Не употребляйте супы и каши из пакетиков, готовьте их сами.</a:t>
            </a:r>
          </a:p>
          <a:p>
            <a:pPr lvl="0"/>
            <a:r>
              <a:rPr lang="ru-RU" b="1" dirty="0" smtClean="0"/>
              <a:t>Откажитесь от переработанных или законсервированных мясных продуктов, таких как колбаса, сосиски, тушенка.</a:t>
            </a:r>
          </a:p>
          <a:p>
            <a:pPr lvl="0"/>
            <a:r>
              <a:rPr lang="ru-RU" b="1" dirty="0" smtClean="0"/>
              <a:t>В питании всё должно быть в меру и по возможности разнообразно.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5"/>
            <a:ext cx="8229600" cy="27860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    Употребляйте </a:t>
            </a:r>
            <a:r>
              <a:rPr lang="ru-RU" sz="2800" b="1" dirty="0" smtClean="0"/>
              <a:t>натуральные продукты, которые не содержат синтетических веществ, избегайте обмана собственного организма различными усилителями вкуса, цвета, заменителями </a:t>
            </a:r>
            <a:r>
              <a:rPr lang="ru-RU" sz="2800" b="1" dirty="0" smtClean="0"/>
              <a:t>сахара. </a:t>
            </a:r>
            <a:endParaRPr lang="ru-RU" sz="2800" b="1" dirty="0" smtClean="0"/>
          </a:p>
          <a:p>
            <a:pPr>
              <a:buNone/>
            </a:pPr>
            <a:r>
              <a:rPr lang="ru-RU" b="1" dirty="0" smtClean="0"/>
              <a:t>  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26454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8953" y="-1"/>
            <a:ext cx="2405048" cy="1785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3643315"/>
            <a:ext cx="5857916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Что такое пищевые добавки?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043362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dirty="0" smtClean="0"/>
              <a:t>    </a:t>
            </a:r>
            <a:r>
              <a:rPr lang="ru-RU" sz="2800" b="1" i="1" u="sng" dirty="0" smtClean="0"/>
              <a:t>Пищевые добавки </a:t>
            </a:r>
            <a:r>
              <a:rPr lang="ru-RU" sz="2800" b="1" dirty="0" smtClean="0"/>
              <a:t>– вещества природного или искусственного происхождения, используемые для усовершенствования технологий получения продуктов питания, сохранения или придания им необходимых свойств, увеличения сроков хранения.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142984"/>
            <a:ext cx="4217222" cy="294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643314"/>
            <a:ext cx="3214710" cy="3060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История пищевых добавок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4829180" cy="491174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b="1" dirty="0" smtClean="0"/>
              <a:t>     </a:t>
            </a:r>
            <a:r>
              <a:rPr lang="ru-RU" sz="3400" b="1" u="sng" dirty="0" smtClean="0"/>
              <a:t>Натуральные </a:t>
            </a:r>
            <a:r>
              <a:rPr lang="ru-RU" sz="3400" b="1" dirty="0" smtClean="0"/>
              <a:t>пищевые добавки(различные специи и приправы, растительные красители и т.д.) известны и используются людьми с древних времен. </a:t>
            </a:r>
          </a:p>
          <a:p>
            <a:pPr>
              <a:buNone/>
            </a:pPr>
            <a:r>
              <a:rPr lang="ru-RU" sz="3400" b="1" dirty="0" smtClean="0"/>
              <a:t>     Производство же </a:t>
            </a:r>
            <a:r>
              <a:rPr lang="ru-RU" sz="3400" b="1" u="sng" dirty="0" smtClean="0"/>
              <a:t>синтетических </a:t>
            </a:r>
            <a:r>
              <a:rPr lang="ru-RU" sz="3400" b="1" dirty="0" smtClean="0"/>
              <a:t>пищевых добавок началось только в XX веке. За небольшой промежуток времени они получили широкое распространение во всем мире и на данный момент активно используются во всех сферах пищевой промышленности. 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928670"/>
            <a:ext cx="3429024" cy="5489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C00000"/>
                </a:solidFill>
              </a:rPr>
              <a:t>Задачи, которые выполняют пищевые добавки: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428736"/>
            <a:ext cx="7000924" cy="2643205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400" b="1" dirty="0" smtClean="0"/>
              <a:t>1. Увеличивают срок хранения продуктов питания, что необходимо для их транспортировки в разные уголки земного шара.</a:t>
            </a:r>
          </a:p>
          <a:p>
            <a:pPr>
              <a:buNone/>
            </a:pPr>
            <a:r>
              <a:rPr lang="ru-RU" sz="4400" b="1" dirty="0" smtClean="0"/>
              <a:t>2. Придают продуктам питания необходимые и приятные свойства – красивый цвет, привлекательный вкус и аромат, густую консистенцию.</a:t>
            </a:r>
          </a:p>
          <a:p>
            <a:pPr lvl="0">
              <a:buNone/>
            </a:pPr>
            <a:r>
              <a:rPr lang="ru-RU" sz="3400" dirty="0" smtClean="0"/>
              <a:t> </a:t>
            </a:r>
          </a:p>
          <a:p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714752"/>
            <a:ext cx="300039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643314"/>
            <a:ext cx="4048152" cy="3036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Е - коды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48" y="857235"/>
          <a:ext cx="4643470" cy="5551679"/>
        </p:xfrm>
        <a:graphic>
          <a:graphicData uri="http://schemas.openxmlformats.org/drawingml/2006/table">
            <a:tbl>
              <a:tblPr/>
              <a:tblGrid>
                <a:gridCol w="1784389"/>
                <a:gridCol w="2859081"/>
              </a:tblGrid>
              <a:tr h="6907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dirty="0">
                          <a:latin typeface="Calibri"/>
                          <a:ea typeface="Calibri"/>
                          <a:cs typeface="Times New Roman"/>
                        </a:rPr>
                        <a:t>Обозначение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>
                          <a:latin typeface="Calibri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E100 - E182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Красители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9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E200 - E299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Консерванты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E300 - E399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Антиокислители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E400 - E499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Стабилизаторы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E500 - E599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Эмульгаторы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02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E600 - E699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Усилители вкуса </a:t>
                      </a:r>
                      <a:b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  и аромата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9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latin typeface="Calibri"/>
                          <a:ea typeface="Calibri"/>
                          <a:cs typeface="Times New Roman"/>
                        </a:rPr>
                        <a:t>E900 - E999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err="1">
                          <a:latin typeface="Calibri"/>
                          <a:ea typeface="Calibri"/>
                          <a:cs typeface="Times New Roman"/>
                        </a:rPr>
                        <a:t>Пеногасители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7158" y="214290"/>
            <a:ext cx="321471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Раньше названия химических веществ писали на этикетках полностью, в 1953 году в Европе решено было заменить названия химических пищевых добавок одной буквой (Е) с цифровыми кодами. </a:t>
            </a:r>
          </a:p>
          <a:p>
            <a:endParaRPr lang="ru-RU" dirty="0" smtClean="0"/>
          </a:p>
        </p:txBody>
      </p:sp>
      <p:pic>
        <p:nvPicPr>
          <p:cNvPr id="7169" name="Picture 1" descr="C:\Users\Sergey\Desktop\аттестация\здоровое питание\картинки\7daa4a4f-e2ca-4ad5-95da-ab70a593cd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000456"/>
            <a:ext cx="3714808" cy="2857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Пищевые красители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1357298"/>
            <a:ext cx="3500462" cy="48577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           </a:t>
            </a:r>
            <a:r>
              <a:rPr lang="ru-RU" sz="2000" b="1" dirty="0" smtClean="0"/>
              <a:t>Синтетические пищевые красители, не содержат ни вкусовых веществ, ни витаминов. </a:t>
            </a:r>
          </a:p>
          <a:p>
            <a:pPr>
              <a:buNone/>
            </a:pPr>
            <a:r>
              <a:rPr lang="ru-RU" sz="2000" b="1" dirty="0" smtClean="0"/>
              <a:t>      При этом они обладают значительными технологическими преимуществами по сравнению с натуральными, менее чувствительны к условиям хранения, а также дают яркие, </a:t>
            </a:r>
            <a:r>
              <a:rPr lang="ru-RU" sz="2000" b="1" dirty="0" err="1" smtClean="0"/>
              <a:t>легковоспроизводимые</a:t>
            </a:r>
            <a:r>
              <a:rPr lang="ru-RU" sz="2000" b="1" dirty="0" smtClean="0"/>
              <a:t> цвета. </a:t>
            </a:r>
          </a:p>
          <a:p>
            <a:endParaRPr lang="ru-RU" sz="2000" b="1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142983"/>
            <a:ext cx="2828222" cy="228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2966" y="1428736"/>
            <a:ext cx="257176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429000"/>
            <a:ext cx="2428892" cy="3235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Консерванты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3543296" cy="307183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3100" b="1" dirty="0" smtClean="0"/>
              <a:t>Консерванты повышают срок хранения продуктов, защищая их от микробов, грибков, бактериофагов. Это химические стерилизующие добавки.</a:t>
            </a:r>
          </a:p>
          <a:p>
            <a:endParaRPr lang="ru-RU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800838"/>
            <a:ext cx="3429024" cy="30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715140" y="1428736"/>
            <a:ext cx="24288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Сульфиты – применяются в качестве отбеливающего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/>
              <a:t>материала, предохраняющего очищенный картофель, резаные плоды и овощи от потемнения.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1643050"/>
            <a:ext cx="292895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274638"/>
            <a:ext cx="597218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Антиокислители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642919"/>
            <a:ext cx="3214710" cy="378621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600" b="1" dirty="0" smtClean="0"/>
              <a:t>    К антиокислителям относятся вещества, защищающие жиры и жиросодержащие продукты от </a:t>
            </a:r>
            <a:r>
              <a:rPr lang="ru-RU" sz="2600" b="1" dirty="0" err="1" smtClean="0"/>
              <a:t>прогоркания</a:t>
            </a:r>
            <a:r>
              <a:rPr lang="ru-RU" sz="2600" b="1" dirty="0" smtClean="0"/>
              <a:t>, замедляющие окисление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29322" y="1357299"/>
            <a:ext cx="292895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При помощи антиокислителей можно предохранить фрукты, овощи и продукты их переработки от потемнения. В результате сроки хранения этих продуктов увеличиваются в несколько раз.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2357430"/>
            <a:ext cx="2893239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622" y="4071942"/>
            <a:ext cx="352168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782</Words>
  <Application>Microsoft Office PowerPoint</Application>
  <PresentationFormat>Экран (4:3)</PresentationFormat>
  <Paragraphs>78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Пищевые добавки </vt:lpstr>
      <vt:lpstr>Слайд 2</vt:lpstr>
      <vt:lpstr>Что такое пищевые добавки?</vt:lpstr>
      <vt:lpstr>История пищевых добавок </vt:lpstr>
      <vt:lpstr> Задачи, которые выполняют пищевые добавки: </vt:lpstr>
      <vt:lpstr>Е - коды </vt:lpstr>
      <vt:lpstr>Пищевые красители</vt:lpstr>
      <vt:lpstr>Консерванты</vt:lpstr>
      <vt:lpstr>Антиокислители</vt:lpstr>
      <vt:lpstr>Стабилизаторы</vt:lpstr>
      <vt:lpstr>Загустители</vt:lpstr>
      <vt:lpstr>Эмульгаторы</vt:lpstr>
      <vt:lpstr>Интенсификаторы вкуса</vt:lpstr>
      <vt:lpstr>Слайд 14</vt:lpstr>
      <vt:lpstr>Цветорегулирующие материалы</vt:lpstr>
      <vt:lpstr>Пенообразователи</vt:lpstr>
      <vt:lpstr> Какие пищевые добавки следует избегать </vt:lpstr>
      <vt:lpstr>Слайд 18</vt:lpstr>
      <vt:lpstr>Если вы хотите сохранить свое здоровье, внимательно изучайте этикетки товаров и выбирайте продукты, содержащие минимальное количество искусственных добавок. 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Пищевые добавки </dc:title>
  <dc:creator>Sergey</dc:creator>
  <cp:lastModifiedBy>Sergey</cp:lastModifiedBy>
  <cp:revision>27</cp:revision>
  <dcterms:created xsi:type="dcterms:W3CDTF">2013-04-11T08:06:48Z</dcterms:created>
  <dcterms:modified xsi:type="dcterms:W3CDTF">2013-04-12T13:53:17Z</dcterms:modified>
</cp:coreProperties>
</file>