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6D3834-2669-4503-ABA2-C76BE09C5238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6893AB-B146-412C-A17A-AD673934814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BCF5E-3556-42FC-8AA6-547D844A54F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019C280-87B3-412C-BEE0-23D298A2509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BCF5E-3556-42FC-8AA6-547D844A54F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9C280-87B3-412C-BEE0-23D298A250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BCF5E-3556-42FC-8AA6-547D844A54F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9C280-87B3-412C-BEE0-23D298A250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94BCF5E-3556-42FC-8AA6-547D844A54F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6019C280-87B3-412C-BEE0-23D298A2509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BCF5E-3556-42FC-8AA6-547D844A54F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9C280-87B3-412C-BEE0-23D298A2509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BCF5E-3556-42FC-8AA6-547D844A54F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9C280-87B3-412C-BEE0-23D298A2509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9C280-87B3-412C-BEE0-23D298A2509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BCF5E-3556-42FC-8AA6-547D844A54F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BCF5E-3556-42FC-8AA6-547D844A54F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9C280-87B3-412C-BEE0-23D298A2509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BCF5E-3556-42FC-8AA6-547D844A54F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9C280-87B3-412C-BEE0-23D298A250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94BCF5E-3556-42FC-8AA6-547D844A54F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019C280-87B3-412C-BEE0-23D298A2509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BCF5E-3556-42FC-8AA6-547D844A54F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019C280-87B3-412C-BEE0-23D298A2509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F94BCF5E-3556-42FC-8AA6-547D844A54F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6019C280-87B3-412C-BEE0-23D298A2509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71802" y="428604"/>
            <a:ext cx="5786478" cy="928694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Bahnschrift SemiLight" pitchFamily="34" charset="0"/>
              </a:rPr>
              <a:t>Н.В.Гоголь«Ревизор»</a:t>
            </a:r>
            <a:endParaRPr lang="ru-RU" dirty="0">
              <a:solidFill>
                <a:schemeClr val="bg1"/>
              </a:solidFill>
              <a:latin typeface="Bahnschrift SemiLight" pitchFamily="34" charset="0"/>
            </a:endParaRPr>
          </a:p>
        </p:txBody>
      </p:sp>
      <p:pic>
        <p:nvPicPr>
          <p:cNvPr id="60418" name="Picture 2" descr="http://book-hall.ru/files/crosswords/gogolnv.jpg"/>
          <p:cNvPicPr>
            <a:picLocks noChangeAspect="1" noChangeArrowheads="1"/>
          </p:cNvPicPr>
          <p:nvPr/>
        </p:nvPicPr>
        <p:blipFill>
          <a:blip r:embed="rId2" cstate="print">
            <a:lum contrast="-10000"/>
          </a:blip>
          <a:srcRect/>
          <a:stretch>
            <a:fillRect/>
          </a:stretch>
        </p:blipFill>
        <p:spPr bwMode="auto">
          <a:xfrm>
            <a:off x="214282" y="285728"/>
            <a:ext cx="2594845" cy="28900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3071802" y="1714488"/>
            <a:ext cx="5786478" cy="58477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«Герои и исполнители»</a:t>
            </a: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6" name="Picture 4" descr="https://ds04.infourok.ru/uploads/ex/0043/0008030a-b6e57143/img11.jpg"/>
          <p:cNvPicPr>
            <a:picLocks noChangeAspect="1" noChangeArrowheads="1"/>
          </p:cNvPicPr>
          <p:nvPr/>
        </p:nvPicPr>
        <p:blipFill>
          <a:blip r:embed="rId3"/>
          <a:srcRect l="10937" t="8333" r="7031" b="36389"/>
          <a:stretch>
            <a:fillRect/>
          </a:stretch>
        </p:blipFill>
        <p:spPr bwMode="auto">
          <a:xfrm>
            <a:off x="2928926" y="2714620"/>
            <a:ext cx="6009701" cy="371477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85720" y="3643314"/>
            <a:ext cx="376613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Работа учителя </a:t>
            </a:r>
          </a:p>
          <a:p>
            <a:r>
              <a:rPr lang="ru-RU" dirty="0" smtClean="0"/>
              <a:t>русского языка и</a:t>
            </a:r>
          </a:p>
          <a:p>
            <a:r>
              <a:rPr lang="ru-RU" dirty="0" smtClean="0"/>
              <a:t> литературы Зуевой Н.А.</a:t>
            </a:r>
          </a:p>
          <a:p>
            <a:r>
              <a:rPr lang="ru-RU" dirty="0" smtClean="0"/>
              <a:t>и ученицы 8Б класса</a:t>
            </a:r>
          </a:p>
          <a:p>
            <a:r>
              <a:rPr lang="ru-RU" dirty="0" err="1" smtClean="0"/>
              <a:t>Останковой</a:t>
            </a:r>
            <a:r>
              <a:rPr lang="ru-RU" dirty="0" smtClean="0"/>
              <a:t> Д.</a:t>
            </a:r>
          </a:p>
          <a:p>
            <a:r>
              <a:rPr lang="ru-RU" dirty="0" smtClean="0"/>
              <a:t>МАОУ СОШ №8</a:t>
            </a:r>
          </a:p>
          <a:p>
            <a:r>
              <a:rPr lang="ru-RU" dirty="0" smtClean="0"/>
              <a:t>г.Шарыпово</a:t>
            </a:r>
          </a:p>
          <a:p>
            <a:r>
              <a:rPr lang="ru-RU" dirty="0" smtClean="0"/>
              <a:t>Красноярский край</a:t>
            </a:r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28794" y="214290"/>
            <a:ext cx="7000924" cy="809644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Лука Лукич Хлопов, смотритель училищ</a:t>
            </a:r>
            <a:br>
              <a:rPr lang="ru-RU" sz="2400" dirty="0" smtClean="0">
                <a:solidFill>
                  <a:schemeClr val="bg1"/>
                </a:solidFill>
              </a:rPr>
            </a:b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4214810" y="1428736"/>
            <a:ext cx="4471990" cy="5214974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Хлопов - робкий, трусливый чиновник. Он не следит за порядком в учебных заведениях. От </a:t>
            </a:r>
            <a:r>
              <a:rPr lang="ru-RU" dirty="0" err="1" smtClean="0">
                <a:solidFill>
                  <a:schemeClr val="bg1"/>
                </a:solidFill>
              </a:rPr>
              <a:t>Хлопова</a:t>
            </a:r>
            <a:r>
              <a:rPr lang="ru-RU" dirty="0" smtClean="0">
                <a:solidFill>
                  <a:schemeClr val="bg1"/>
                </a:solidFill>
              </a:rPr>
              <a:t> все время пахнет луком. Автор характеризует его как самого настоящего труса, основными принципами которого являются следующие фразы: авось пронесет и как бы ничего не произошло. Главным законом для него является Городничий, который регулярно выдает ему поручения, которые необходимо соблюдать. Герой говорит о себе: «Я, </a:t>
            </a:r>
            <a:r>
              <a:rPr lang="ru-RU" dirty="0" err="1" smtClean="0">
                <a:solidFill>
                  <a:schemeClr val="bg1"/>
                </a:solidFill>
              </a:rPr>
              <a:t>признаюсь,так</a:t>
            </a:r>
            <a:r>
              <a:rPr lang="ru-RU" dirty="0" smtClean="0">
                <a:solidFill>
                  <a:schemeClr val="bg1"/>
                </a:solidFill>
              </a:rPr>
              <a:t> воспитан, что, заговори со мною одним чином кто-нибудь повыше, у меня просто и души нет, и язык как в грязь </a:t>
            </a:r>
            <a:r>
              <a:rPr lang="ru-RU" dirty="0" err="1" smtClean="0">
                <a:solidFill>
                  <a:schemeClr val="bg1"/>
                </a:solidFill>
              </a:rPr>
              <a:t>завязнул</a:t>
            </a:r>
            <a:r>
              <a:rPr lang="ru-RU" dirty="0" smtClean="0">
                <a:solidFill>
                  <a:schemeClr val="bg1"/>
                </a:solidFill>
              </a:rPr>
              <a:t>»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2706" name="Picture 2" descr="http://rushist.com/images/russian-lit/khlopo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928670"/>
            <a:ext cx="3543300" cy="571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В Санкт-Петербургском театре  </a:t>
            </a:r>
            <a:r>
              <a:rPr lang="ru-RU" sz="2800" dirty="0" err="1" smtClean="0">
                <a:solidFill>
                  <a:schemeClr val="bg1"/>
                </a:solidFill>
              </a:rPr>
              <a:t>им.Ленсовета</a:t>
            </a:r>
            <a:r>
              <a:rPr lang="ru-RU" sz="2800" dirty="0" smtClean="0">
                <a:solidFill>
                  <a:schemeClr val="bg1"/>
                </a:solidFill>
              </a:rPr>
              <a:t> персонажа  </a:t>
            </a:r>
            <a:r>
              <a:rPr lang="ru-RU" sz="2800" dirty="0" err="1" smtClean="0">
                <a:solidFill>
                  <a:schemeClr val="bg1"/>
                </a:solidFill>
              </a:rPr>
              <a:t>Хлопова</a:t>
            </a:r>
            <a:r>
              <a:rPr lang="ru-RU" sz="2800" dirty="0" smtClean="0">
                <a:solidFill>
                  <a:schemeClr val="bg1"/>
                </a:solidFill>
              </a:rPr>
              <a:t> играют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714488"/>
            <a:ext cx="1965416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4755" name="Picture 3"/>
          <p:cNvPicPr>
            <a:picLocks noChangeAspect="1" noChangeArrowheads="1"/>
          </p:cNvPicPr>
          <p:nvPr/>
        </p:nvPicPr>
        <p:blipFill>
          <a:blip r:embed="rId3"/>
          <a:srcRect l="16530"/>
          <a:stretch>
            <a:fillRect/>
          </a:stretch>
        </p:blipFill>
        <p:spPr bwMode="auto">
          <a:xfrm>
            <a:off x="2571736" y="1714488"/>
            <a:ext cx="1803633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4756" name="Picture 4"/>
          <p:cNvPicPr>
            <a:picLocks noChangeAspect="1" noChangeArrowheads="1"/>
          </p:cNvPicPr>
          <p:nvPr/>
        </p:nvPicPr>
        <p:blipFill>
          <a:blip r:embed="rId4"/>
          <a:srcRect t="8364" r="4762" b="11337"/>
          <a:stretch>
            <a:fillRect/>
          </a:stretch>
        </p:blipFill>
        <p:spPr bwMode="auto">
          <a:xfrm>
            <a:off x="4714876" y="1714488"/>
            <a:ext cx="1398994" cy="335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475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388" y="1714488"/>
            <a:ext cx="2336723" cy="3332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4643438" y="5214950"/>
            <a:ext cx="1683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Антон Багров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8596" y="5214950"/>
            <a:ext cx="1878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Кирилл </a:t>
            </a:r>
            <a:r>
              <a:rPr lang="ru-RU" dirty="0" err="1" smtClean="0">
                <a:solidFill>
                  <a:schemeClr val="bg1"/>
                </a:solidFill>
              </a:rPr>
              <a:t>Нагиев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72264" y="5214950"/>
            <a:ext cx="21245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Сергей Перегудов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71736" y="5214950"/>
            <a:ext cx="18600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Иван Шевченко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https://avatars.mds.yandex.net/get-zen_doc/1898210/pub_5db337f398fe7900ae736f40_5db35dc65eb26800ad1acc59/scale_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928646"/>
            <a:ext cx="3529377" cy="5929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214290"/>
            <a:ext cx="8572560" cy="106680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err="1" smtClean="0">
                <a:solidFill>
                  <a:schemeClr val="bg1"/>
                </a:solidFill>
              </a:rPr>
              <a:t>Артемий</a:t>
            </a:r>
            <a:r>
              <a:rPr lang="ru-RU" sz="2800" dirty="0" smtClean="0">
                <a:solidFill>
                  <a:schemeClr val="bg1"/>
                </a:solidFill>
              </a:rPr>
              <a:t> Филиппович Земляника,  попечитель богоугодных заведений.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428596" y="1714488"/>
            <a:ext cx="4143404" cy="4305312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«Очень толстый, неповоротливый и неуклюжий человек, но при всем том проныра и плут. Очень услужлив и суетлив». Он не следит за порядком в больницах, которыми руководит. После его прихода на должность  пациенты «как  мухи выздоравливают». Хлестаков пишет о герое: «Надзиратель над богоугодным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заведением Земляника — совершенная свинья в ермолке». В ведении Земляники находятся больницы, приюты для стариков и детей-сирот. Нежная фамилия подчеркивает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злобную каверзность характера: он Хлестакову подает тайный донос на всех чиновников города.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В Санкт-Петербургском театре  </a:t>
            </a:r>
            <a:r>
              <a:rPr lang="ru-RU" sz="2800" dirty="0" err="1" smtClean="0">
                <a:solidFill>
                  <a:schemeClr val="bg1"/>
                </a:solidFill>
              </a:rPr>
              <a:t>им.Ленсовета</a:t>
            </a:r>
            <a:r>
              <a:rPr lang="ru-RU" sz="2800" dirty="0" smtClean="0">
                <a:solidFill>
                  <a:schemeClr val="bg1"/>
                </a:solidFill>
              </a:rPr>
              <a:t> персонажа  Землянику играют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714488"/>
            <a:ext cx="3571900" cy="3603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680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1571612"/>
            <a:ext cx="3081133" cy="4354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857884" y="5929330"/>
            <a:ext cx="2269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Александр Новиков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786" y="5429264"/>
            <a:ext cx="2068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Алексей </a:t>
            </a:r>
            <a:r>
              <a:rPr lang="ru-RU" dirty="0" err="1" smtClean="0">
                <a:solidFill>
                  <a:schemeClr val="bg1"/>
                </a:solidFill>
              </a:rPr>
              <a:t>Торковер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28604"/>
            <a:ext cx="8472518" cy="1000132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Анна Андреевна и Марья Антоновна, жена и дочь городничего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357686" y="1571612"/>
            <a:ext cx="4329114" cy="4448188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Жена городничего - женщина в возрасте около 40 лет, еще вполне привлекательная. Городничиха – глуповатая провинциальная кокетка, любопытная и нетерпеливая дама.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Марья - хорошенькая девушка 18 лет, наивная кокетка. Ей нравится Хлестаков, который отвечает ей взаимностью настолько, что даже просит ее руки и становится ее женихом. Сразу после помолвки Хлестаков навсегда уезжает из города. Дочь и «маменька» думают о нарядах, спорят, кокетничают с гостем, мечтают о богатой жизни в Петербурге.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7826" name="Picture 2" descr="http://uchitel-slovesnosti.ru/990/092/999/1/3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500175"/>
            <a:ext cx="3286148" cy="5000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014434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В Санкт-Петербургском театре  </a:t>
            </a:r>
            <a:r>
              <a:rPr lang="ru-RU" sz="2800" dirty="0" err="1" smtClean="0">
                <a:solidFill>
                  <a:schemeClr val="bg1"/>
                </a:solidFill>
              </a:rPr>
              <a:t>им.Ленсовета</a:t>
            </a:r>
            <a:r>
              <a:rPr lang="ru-RU" sz="2800" dirty="0" smtClean="0">
                <a:solidFill>
                  <a:schemeClr val="bg1"/>
                </a:solidFill>
              </a:rPr>
              <a:t> персонажей жены и дочери  играют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78850" name="Picture 2" descr="http://lensov-theatre.spb.ru/images/watermark/watermark.php?image=881_667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643050"/>
            <a:ext cx="6000792" cy="400306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071670" y="6072206"/>
            <a:ext cx="4058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Римма Саркисян и Анна Алексахина 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 descr="https://u.9111s.ru/uploads/202011/08/4c18f0fa75bb802d2ce3847556bc44e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714356"/>
            <a:ext cx="3598858" cy="57550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071802" y="214290"/>
            <a:ext cx="5786478" cy="1000156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Иван Кузьмич </a:t>
            </a:r>
            <a:r>
              <a:rPr lang="ru-RU" sz="2400" dirty="0" err="1" smtClean="0">
                <a:solidFill>
                  <a:schemeClr val="bg1"/>
                </a:solidFill>
              </a:rPr>
              <a:t>Шпекин</a:t>
            </a:r>
            <a:r>
              <a:rPr lang="ru-RU" sz="2400" dirty="0" smtClean="0">
                <a:solidFill>
                  <a:schemeClr val="bg1"/>
                </a:solidFill>
              </a:rPr>
              <a:t>, почтмейстер</a:t>
            </a:r>
            <a:br>
              <a:rPr lang="ru-RU" sz="2400" dirty="0" smtClean="0">
                <a:solidFill>
                  <a:schemeClr val="bg1"/>
                </a:solidFill>
              </a:rPr>
            </a:b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4000496" y="1428736"/>
            <a:ext cx="4686304" cy="507209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«Простодушный до наивности человек».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На предложение городничего вскрывать письма, «немножко распечатать и прочитать: не содержится ли в нем какого-нибудь донесения или просто переписки.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Если же нет, то можно опять запечатать; впрочем, можно даже и так отдать письмо, распечатанное», почтмейстер отвечает: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«Знаю, знаю... Этому не учите, это я делаю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не то чтоб из предосторожности, а больше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из любопытства…». Наиболее интересные письма герой оставляет себе «на память».</a:t>
            </a:r>
            <a:br>
              <a:rPr lang="ru-RU" dirty="0" smtClean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219200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В Санкт-Петербургском театре  </a:t>
            </a:r>
            <a:r>
              <a:rPr lang="ru-RU" sz="2800" dirty="0" err="1" smtClean="0">
                <a:solidFill>
                  <a:schemeClr val="bg1"/>
                </a:solidFill>
              </a:rPr>
              <a:t>им.Ленсовета</a:t>
            </a:r>
            <a:r>
              <a:rPr lang="ru-RU" sz="2800" dirty="0" smtClean="0">
                <a:solidFill>
                  <a:schemeClr val="bg1"/>
                </a:solidFill>
              </a:rPr>
              <a:t> персонажа </a:t>
            </a:r>
            <a:r>
              <a:rPr lang="ru-RU" sz="2800" dirty="0" err="1" smtClean="0">
                <a:solidFill>
                  <a:schemeClr val="bg1"/>
                </a:solidFill>
              </a:rPr>
              <a:t>Хлопова</a:t>
            </a:r>
            <a:r>
              <a:rPr lang="ru-RU" sz="2800" dirty="0" smtClean="0">
                <a:solidFill>
                  <a:schemeClr val="bg1"/>
                </a:solidFill>
              </a:rPr>
              <a:t>  играет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1500173"/>
            <a:ext cx="3857652" cy="4310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2857488" y="5857892"/>
            <a:ext cx="3286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Владислав Ставропольцев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571480"/>
            <a:ext cx="2619375" cy="5753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43174" y="0"/>
            <a:ext cx="6043626" cy="1357298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800" b="0" dirty="0" smtClean="0">
                <a:solidFill>
                  <a:schemeClr val="bg1"/>
                </a:solidFill>
              </a:rPr>
              <a:t/>
            </a:r>
            <a:br>
              <a:rPr lang="ru-RU" sz="2800" b="0" dirty="0" smtClean="0">
                <a:solidFill>
                  <a:schemeClr val="bg1"/>
                </a:solidFill>
              </a:rPr>
            </a:br>
            <a:r>
              <a:rPr lang="ru-RU" sz="2800" b="0" dirty="0" smtClean="0">
                <a:solidFill>
                  <a:schemeClr val="bg1"/>
                </a:solidFill>
              </a:rPr>
              <a:t/>
            </a:r>
            <a:br>
              <a:rPr lang="ru-RU" sz="2800" b="0" dirty="0" smtClean="0">
                <a:solidFill>
                  <a:schemeClr val="bg1"/>
                </a:solidFill>
              </a:rPr>
            </a:br>
            <a:r>
              <a:rPr lang="ru-RU" sz="2800" b="0" dirty="0" smtClean="0">
                <a:solidFill>
                  <a:schemeClr val="bg1"/>
                </a:solidFill>
              </a:rPr>
              <a:t/>
            </a:r>
            <a:br>
              <a:rPr lang="ru-RU" sz="2800" b="0" dirty="0" smtClean="0">
                <a:solidFill>
                  <a:schemeClr val="bg1"/>
                </a:solidFill>
              </a:rPr>
            </a:br>
            <a:r>
              <a:rPr lang="ru-RU" sz="2800" b="0" dirty="0" smtClean="0">
                <a:solidFill>
                  <a:schemeClr val="bg1"/>
                </a:solidFill>
              </a:rPr>
              <a:t/>
            </a:r>
            <a:br>
              <a:rPr lang="ru-RU" sz="2800" b="0" dirty="0" smtClean="0">
                <a:solidFill>
                  <a:schemeClr val="bg1"/>
                </a:solidFill>
              </a:rPr>
            </a:br>
            <a:r>
              <a:rPr lang="ru-RU" sz="2800" b="0" dirty="0" smtClean="0">
                <a:solidFill>
                  <a:schemeClr val="bg1"/>
                </a:solidFill>
              </a:rPr>
              <a:t/>
            </a:r>
            <a:br>
              <a:rPr lang="ru-RU" sz="2800" b="0" dirty="0" smtClean="0">
                <a:solidFill>
                  <a:schemeClr val="bg1"/>
                </a:solidFill>
              </a:rPr>
            </a:br>
            <a:r>
              <a:rPr lang="ru-RU" sz="2800" b="0" dirty="0" smtClean="0">
                <a:solidFill>
                  <a:schemeClr val="bg1"/>
                </a:solidFill>
              </a:rPr>
              <a:t/>
            </a:r>
            <a:br>
              <a:rPr lang="ru-RU" sz="2800" b="0" dirty="0" smtClean="0">
                <a:solidFill>
                  <a:schemeClr val="bg1"/>
                </a:solidFill>
              </a:rPr>
            </a:br>
            <a:r>
              <a:rPr lang="ru-RU" sz="2800" b="0" dirty="0" smtClean="0">
                <a:solidFill>
                  <a:schemeClr val="bg1"/>
                </a:solidFill>
              </a:rPr>
              <a:t/>
            </a:r>
            <a:br>
              <a:rPr lang="ru-RU" sz="2800" b="0" dirty="0" smtClean="0">
                <a:solidFill>
                  <a:schemeClr val="bg1"/>
                </a:solidFill>
              </a:rPr>
            </a:br>
            <a:r>
              <a:rPr lang="ru-RU" sz="2800" b="0" dirty="0" smtClean="0">
                <a:solidFill>
                  <a:schemeClr val="bg1"/>
                </a:solidFill>
              </a:rPr>
              <a:t/>
            </a:r>
            <a:br>
              <a:rPr lang="ru-RU" sz="2800" b="0" dirty="0" smtClean="0">
                <a:solidFill>
                  <a:schemeClr val="bg1"/>
                </a:solidFill>
              </a:rPr>
            </a:br>
            <a:r>
              <a:rPr lang="ru-RU" sz="2800" b="0" dirty="0" smtClean="0">
                <a:solidFill>
                  <a:schemeClr val="bg1"/>
                </a:solidFill>
              </a:rPr>
              <a:t/>
            </a:r>
            <a:br>
              <a:rPr lang="ru-RU" sz="2800" b="0" dirty="0" smtClean="0">
                <a:solidFill>
                  <a:schemeClr val="bg1"/>
                </a:solidFill>
              </a:rPr>
            </a:br>
            <a:r>
              <a:rPr lang="ru-RU" sz="2800" b="0" dirty="0" smtClean="0">
                <a:solidFill>
                  <a:schemeClr val="bg1"/>
                </a:solidFill>
              </a:rPr>
              <a:t> </a:t>
            </a:r>
            <a:br>
              <a:rPr lang="ru-RU" sz="2800" b="0" dirty="0" smtClean="0">
                <a:solidFill>
                  <a:schemeClr val="bg1"/>
                </a:solidFill>
              </a:rPr>
            </a:br>
            <a:r>
              <a:rPr lang="ru-RU" sz="2800" b="0" dirty="0" smtClean="0">
                <a:solidFill>
                  <a:schemeClr val="bg1"/>
                </a:solidFill>
              </a:rPr>
              <a:t> Христиан Иванович  </a:t>
            </a:r>
            <a:r>
              <a:rPr lang="ru-RU" sz="2800" b="0" dirty="0" err="1" smtClean="0">
                <a:solidFill>
                  <a:schemeClr val="bg1"/>
                </a:solidFill>
              </a:rPr>
              <a:t>Гибнер</a:t>
            </a:r>
            <a:r>
              <a:rPr lang="ru-RU" sz="2800" b="0" dirty="0" smtClean="0">
                <a:solidFill>
                  <a:schemeClr val="bg1"/>
                </a:solidFill>
              </a:rPr>
              <a:t>, уездный лекарь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86116" y="1714488"/>
            <a:ext cx="5500726" cy="4143404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Земляника о герое: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«</a:t>
            </a:r>
            <a:r>
              <a:rPr lang="ru-RU" dirty="0" err="1" smtClean="0">
                <a:solidFill>
                  <a:schemeClr val="bg1"/>
                </a:solidFill>
              </a:rPr>
              <a:t>Христиану</a:t>
            </a:r>
            <a:r>
              <a:rPr lang="ru-RU" dirty="0" smtClean="0">
                <a:solidFill>
                  <a:schemeClr val="bg1"/>
                </a:solidFill>
              </a:rPr>
              <a:t> Ивановичу затруднительно было б с ними изъясняться: он </a:t>
            </a:r>
            <a:r>
              <a:rPr lang="ru-RU" dirty="0" err="1" smtClean="0">
                <a:solidFill>
                  <a:schemeClr val="bg1"/>
                </a:solidFill>
              </a:rPr>
              <a:t>порусски</a:t>
            </a:r>
            <a:r>
              <a:rPr lang="ru-RU" dirty="0" smtClean="0">
                <a:solidFill>
                  <a:schemeClr val="bg1"/>
                </a:solidFill>
              </a:rPr>
              <a:t> ни слова не знает» Городничий предлагает ему сделать так, «чтобы все было прилично: колпаки были бы чистые, и больные не походили бы на кузнецов, как обыкновенно они ходят по домашнему». </a:t>
            </a:r>
            <a:r>
              <a:rPr lang="ru-RU" dirty="0" err="1" smtClean="0">
                <a:solidFill>
                  <a:schemeClr val="bg1"/>
                </a:solidFill>
              </a:rPr>
              <a:t>Гибнер</a:t>
            </a:r>
            <a:r>
              <a:rPr lang="ru-RU" dirty="0" smtClean="0">
                <a:solidFill>
                  <a:schemeClr val="bg1"/>
                </a:solidFill>
              </a:rPr>
              <a:t>, вероятно, являлся немцем, и он ни слова не знает по-русски, поэтому, несмотря на его должность "уездный лекарь", главный врач города был не в состоянии лечить больных. Он и его коллега Земляника считали , что больным не нужно помогать лекарствами , если им суждено жить, они сами выздоровеют. </a:t>
            </a:r>
            <a:r>
              <a:rPr lang="ru-RU" dirty="0" err="1" smtClean="0">
                <a:solidFill>
                  <a:schemeClr val="bg1"/>
                </a:solidFill>
              </a:rPr>
              <a:t>Гибнер</a:t>
            </a:r>
            <a:r>
              <a:rPr lang="ru-RU" dirty="0" smtClean="0">
                <a:solidFill>
                  <a:schemeClr val="bg1"/>
                </a:solidFill>
              </a:rPr>
              <a:t> не следил за чистотой, порядком и гигиеной в больницах, он апатичен к своей профессии и пациентам.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В Санкт-Петербургском театре  </a:t>
            </a:r>
            <a:r>
              <a:rPr lang="ru-RU" sz="2800" dirty="0" err="1" smtClean="0">
                <a:solidFill>
                  <a:schemeClr val="bg1"/>
                </a:solidFill>
              </a:rPr>
              <a:t>им.Ленсовета</a:t>
            </a:r>
            <a:r>
              <a:rPr lang="ru-RU" sz="2800" dirty="0" smtClean="0">
                <a:solidFill>
                  <a:schemeClr val="bg1"/>
                </a:solidFill>
              </a:rPr>
              <a:t> персонажа </a:t>
            </a:r>
            <a:r>
              <a:rPr lang="ru-RU" sz="2800" dirty="0" err="1" smtClean="0">
                <a:solidFill>
                  <a:schemeClr val="bg1"/>
                </a:solidFill>
              </a:rPr>
              <a:t>Гибнера</a:t>
            </a:r>
            <a:r>
              <a:rPr lang="ru-RU" sz="2800" dirty="0" smtClean="0">
                <a:solidFill>
                  <a:schemeClr val="bg1"/>
                </a:solidFill>
              </a:rPr>
              <a:t> играют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714488"/>
            <a:ext cx="3071834" cy="4346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1571612"/>
            <a:ext cx="2081637" cy="45720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6715140" y="6143644"/>
            <a:ext cx="1655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Егор Матвеев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1538" y="6143644"/>
            <a:ext cx="2210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Федор Пшеничный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6215106" cy="1143008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Иван Александрович Хлестаков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0" y="2143116"/>
            <a:ext cx="4286280" cy="421484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Чиновник из Петербурга. Глуповатый молодой человек 23 лет, служит в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Петербурге мелким чиновником. Хлестаков — мошенник, неудачник. Однажды он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заезжает в город N, где его принимают за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ревизора. И как же он удивился, когда ему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стали предлагать деньги, приняв за ревизора. Он начинает сватается к дочери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городничего и уезжает из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города. не забыв написать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письмо, в котором сообщает, что Городничий глуп, Земляника –свинья и прочее. </a:t>
            </a:r>
          </a:p>
        </p:txBody>
      </p:sp>
      <p:pic>
        <p:nvPicPr>
          <p:cNvPr id="63494" name="Picture 6" descr="https://ru-shkola.ru/wp-content/uploads/6ea594b08c032cb58445ba38a7376f7a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714488"/>
            <a:ext cx="3786214" cy="4643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357166"/>
            <a:ext cx="7286676" cy="928694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Степан Ильич </a:t>
            </a:r>
            <a:r>
              <a:rPr lang="ru-RU" sz="2800" dirty="0" err="1" smtClean="0">
                <a:solidFill>
                  <a:schemeClr val="bg1"/>
                </a:solidFill>
              </a:rPr>
              <a:t>Уховертов</a:t>
            </a:r>
            <a:r>
              <a:rPr lang="ru-RU" sz="2800" dirty="0" smtClean="0">
                <a:solidFill>
                  <a:schemeClr val="bg1"/>
                </a:solidFill>
              </a:rPr>
              <a:t> , частный пристав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143372" y="1714488"/>
            <a:ext cx="4500594" cy="4643470"/>
          </a:xfrm>
        </p:spPr>
        <p:txBody>
          <a:bodyPr>
            <a:normAutofit fontScale="92500" lnSpcReduction="20000"/>
          </a:bodyPr>
          <a:lstStyle/>
          <a:p>
            <a:r>
              <a:rPr lang="ru-RU" sz="1800" dirty="0" err="1" smtClean="0">
                <a:solidFill>
                  <a:schemeClr val="bg1"/>
                </a:solidFill>
              </a:rPr>
              <a:t>Уховёртов</a:t>
            </a:r>
            <a:r>
              <a:rPr lang="ru-RU" sz="1800" dirty="0" smtClean="0">
                <a:solidFill>
                  <a:schemeClr val="bg1"/>
                </a:solidFill>
              </a:rPr>
              <a:t> руководит квартальными (полицейскими) города N.</a:t>
            </a:r>
            <a:br>
              <a:rPr lang="ru-RU" sz="1800" dirty="0" smtClean="0">
                <a:solidFill>
                  <a:schemeClr val="bg1"/>
                </a:solidFill>
              </a:rPr>
            </a:br>
            <a:r>
              <a:rPr lang="ru-RU" sz="1800" dirty="0" smtClean="0">
                <a:solidFill>
                  <a:schemeClr val="bg1"/>
                </a:solidFill>
              </a:rPr>
              <a:t>Он плохо выполняет свои обязанности. Его подчинённые пьянствуют и сами нарушают закон. Характерной чертой образа полицейского является его деспотичный нрав с явно грубой внешностью, тупым и бессердечным исполнением глупых приказов власти. Произносимые им реплики и фразы присущи служителям закона того времени и описывают хамское, бесцеремонное обращение полицейских чинов разных рангов с населением, превышающих свои должностные полномочия.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88066" name="Picture 2" descr="https://3.bp.blogspot.com/-QY2EMRTBURY/VgqMUEkR02I/AAAAAAAAIYI/ByDFAtK0_VM/s1600/illjustracija-revizor-Uhovertov-D-N-Kardovskij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285860"/>
            <a:ext cx="3595373" cy="51958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014434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В Санкт-Петербургском театре  </a:t>
            </a:r>
            <a:r>
              <a:rPr lang="ru-RU" sz="2800" dirty="0" err="1" smtClean="0">
                <a:solidFill>
                  <a:schemeClr val="bg1"/>
                </a:solidFill>
              </a:rPr>
              <a:t>им.Ленсовета</a:t>
            </a:r>
            <a:r>
              <a:rPr lang="ru-RU" sz="2800" dirty="0" smtClean="0">
                <a:solidFill>
                  <a:schemeClr val="bg1"/>
                </a:solidFill>
              </a:rPr>
              <a:t> персонажа </a:t>
            </a:r>
            <a:r>
              <a:rPr lang="ru-RU" sz="2800" dirty="0" err="1" smtClean="0">
                <a:solidFill>
                  <a:schemeClr val="bg1"/>
                </a:solidFill>
              </a:rPr>
              <a:t>Уховертова</a:t>
            </a:r>
            <a:r>
              <a:rPr lang="ru-RU" sz="2800" dirty="0" smtClean="0">
                <a:solidFill>
                  <a:schemeClr val="bg1"/>
                </a:solidFill>
              </a:rPr>
              <a:t> играет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8704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1428736"/>
            <a:ext cx="2868602" cy="45005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3500430" y="6000768"/>
            <a:ext cx="148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Иван </a:t>
            </a:r>
            <a:r>
              <a:rPr lang="ru-RU" dirty="0" err="1" smtClean="0">
                <a:solidFill>
                  <a:schemeClr val="bg1"/>
                </a:solidFill>
              </a:rPr>
              <a:t>Ёрмин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https://ds02.infourok.ru/uploads/ex/10a8/0004df1f-c88bb629/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4214842" cy="3161132"/>
          </a:xfrm>
          <a:prstGeom prst="rect">
            <a:avLst/>
          </a:prstGeom>
          <a:noFill/>
        </p:spPr>
      </p:pic>
      <p:pic>
        <p:nvPicPr>
          <p:cNvPr id="89092" name="Picture 4" descr="https://ds04.infourok.ru/uploads/ex/0043/0008030a-b6e57143/img11.jpg"/>
          <p:cNvPicPr>
            <a:picLocks noChangeAspect="1" noChangeArrowheads="1"/>
          </p:cNvPicPr>
          <p:nvPr/>
        </p:nvPicPr>
        <p:blipFill>
          <a:blip r:embed="rId3"/>
          <a:srcRect l="10937" t="8333" r="7031" b="36389"/>
          <a:stretch>
            <a:fillRect/>
          </a:stretch>
        </p:blipFill>
        <p:spPr bwMode="auto">
          <a:xfrm>
            <a:off x="2428860" y="3357562"/>
            <a:ext cx="5795387" cy="3214710"/>
          </a:xfrm>
          <a:prstGeom prst="rect">
            <a:avLst/>
          </a:prstGeom>
          <a:noFill/>
        </p:spPr>
      </p:pic>
      <p:pic>
        <p:nvPicPr>
          <p:cNvPr id="89094" name="Picture 6" descr="https://cs-msk-fd-4.ykt2.ru/media/upload/photo/2018/03/06/normal/b274447f-7253-40a2-a8ef-2ce6c7c15abd.jpeg"/>
          <p:cNvPicPr>
            <a:picLocks noChangeAspect="1" noChangeArrowheads="1"/>
          </p:cNvPicPr>
          <p:nvPr/>
        </p:nvPicPr>
        <p:blipFill>
          <a:blip r:embed="rId4" cstate="print"/>
          <a:srcRect l="7813" t="9375" r="9374" b="6249"/>
          <a:stretch>
            <a:fillRect/>
          </a:stretch>
        </p:blipFill>
        <p:spPr bwMode="auto">
          <a:xfrm>
            <a:off x="5429256" y="428604"/>
            <a:ext cx="3286148" cy="2786082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15370" cy="1000132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В современном Санкт-Петербургском театре  </a:t>
            </a:r>
            <a:r>
              <a:rPr lang="ru-RU" sz="2800" dirty="0" err="1" smtClean="0">
                <a:solidFill>
                  <a:schemeClr val="bg1"/>
                </a:solidFill>
              </a:rPr>
              <a:t>им.Ленсовета</a:t>
            </a:r>
            <a:r>
              <a:rPr lang="ru-RU" sz="2800" dirty="0" smtClean="0">
                <a:solidFill>
                  <a:schemeClr val="bg1"/>
                </a:solidFill>
              </a:rPr>
              <a:t> персонажа Хлестакова играют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64514" name="Picture 2" descr="http://lensov-theatre.spb.ru/images/watermark/watermark.php?image=881_1018.jpg"/>
          <p:cNvPicPr>
            <a:picLocks noChangeAspect="1" noChangeArrowheads="1"/>
          </p:cNvPicPr>
          <p:nvPr/>
        </p:nvPicPr>
        <p:blipFill>
          <a:blip r:embed="rId2"/>
          <a:srcRect l="23993" t="2116" r="25707"/>
          <a:stretch>
            <a:fillRect/>
          </a:stretch>
        </p:blipFill>
        <p:spPr bwMode="auto">
          <a:xfrm>
            <a:off x="428596" y="1643050"/>
            <a:ext cx="2445799" cy="342902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00034" y="5429264"/>
            <a:ext cx="235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Виталий Куликов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4516" name="Picture 4" descr="http://lensov-theatre.spb.ru/images/watermark/watermark.php?image=881_8072.jpg"/>
          <p:cNvPicPr>
            <a:picLocks noChangeAspect="1" noChangeArrowheads="1"/>
          </p:cNvPicPr>
          <p:nvPr/>
        </p:nvPicPr>
        <p:blipFill>
          <a:blip r:embed="rId3"/>
          <a:srcRect l="29431" t="5693" r="24050"/>
          <a:stretch>
            <a:fillRect/>
          </a:stretch>
        </p:blipFill>
        <p:spPr bwMode="auto">
          <a:xfrm>
            <a:off x="3143240" y="1643050"/>
            <a:ext cx="2535564" cy="3429024"/>
          </a:xfrm>
          <a:prstGeom prst="rect">
            <a:avLst/>
          </a:prstGeom>
          <a:noFill/>
        </p:spPr>
      </p:pic>
      <p:pic>
        <p:nvPicPr>
          <p:cNvPr id="64518" name="Picture 6" descr="http://lensov-theatre.spb.ru/images/watermark/watermark.php?image=881_7946.jpg"/>
          <p:cNvPicPr>
            <a:picLocks noChangeAspect="1" noChangeArrowheads="1"/>
          </p:cNvPicPr>
          <p:nvPr/>
        </p:nvPicPr>
        <p:blipFill>
          <a:blip r:embed="rId4"/>
          <a:srcRect l="13291" t="28463" r="50633"/>
          <a:stretch>
            <a:fillRect/>
          </a:stretch>
        </p:blipFill>
        <p:spPr bwMode="auto">
          <a:xfrm>
            <a:off x="6072198" y="1643050"/>
            <a:ext cx="2571768" cy="340192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357554" y="5429264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Олег Фёдоров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86512" y="5429264"/>
            <a:ext cx="22564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Максим </a:t>
            </a:r>
            <a:r>
              <a:rPr lang="ru-RU" dirty="0" err="1" smtClean="0">
                <a:solidFill>
                  <a:schemeClr val="bg1"/>
                </a:solidFill>
              </a:rPr>
              <a:t>Ханжов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14290"/>
            <a:ext cx="7143800" cy="1214446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2700" dirty="0" smtClean="0">
                <a:solidFill>
                  <a:schemeClr val="bg1"/>
                </a:solidFill>
              </a:rPr>
              <a:t> Антон Антонович Сквозник-Дмухановский (городничий)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00628" y="1785926"/>
            <a:ext cx="3686172" cy="423387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Городничий - мужчина средних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лет. Он уже 30 лет служит чиновником. Городничий хитрец и мошенник. Он берет взятки, нарушает закон и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старается везде извлечь выгоду. Одет, по обыкновению, в своем мундире с петлицами и в ботфортах  со шпорами. Черты лица его грубы и жёстки, как у всякого начавшего тяжелую службу с низших чинов. Хотя и взяточник, он ведет себя очень солидно; говорит ни громко, ни тихо, ни много, ни мало. Его каждое слово значительно.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5538" name="Picture 2" descr="https://xarakteristika.ru/wp-content/uploads/2021/06/gorodnichi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357298"/>
            <a:ext cx="3938943" cy="53614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429684" cy="121920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bg1"/>
                </a:solidFill>
              </a:rPr>
              <a:t>В Санкт-Петербургском театре  </a:t>
            </a:r>
            <a:r>
              <a:rPr lang="ru-RU" sz="3600" dirty="0" err="1" smtClean="0">
                <a:solidFill>
                  <a:schemeClr val="bg1"/>
                </a:solidFill>
              </a:rPr>
              <a:t>им.Ленсовета</a:t>
            </a:r>
            <a:r>
              <a:rPr lang="ru-RU" sz="3600" dirty="0" smtClean="0">
                <a:solidFill>
                  <a:schemeClr val="bg1"/>
                </a:solidFill>
              </a:rPr>
              <a:t> персонажа Городничего играют 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66562" name="Picture 2" descr="http://lensov-theatre.spb.ru/images/watermark/watermark.php?image=881_8601.jpg"/>
          <p:cNvPicPr>
            <a:picLocks noChangeAspect="1" noChangeArrowheads="1"/>
          </p:cNvPicPr>
          <p:nvPr/>
        </p:nvPicPr>
        <p:blipFill>
          <a:blip r:embed="rId2"/>
          <a:srcRect l="50317" t="7115" r="18354" b="3225"/>
          <a:stretch>
            <a:fillRect/>
          </a:stretch>
        </p:blipFill>
        <p:spPr bwMode="auto">
          <a:xfrm>
            <a:off x="428596" y="1500174"/>
            <a:ext cx="2439097" cy="4656459"/>
          </a:xfrm>
          <a:prstGeom prst="rect">
            <a:avLst/>
          </a:prstGeom>
          <a:noFill/>
        </p:spPr>
      </p:pic>
      <p:pic>
        <p:nvPicPr>
          <p:cNvPr id="66564" name="Picture 4" descr="http://lensov-theatre.spb.ru/images/watermark/watermark.php?image=881_7946.jpg"/>
          <p:cNvPicPr>
            <a:picLocks noChangeAspect="1" noChangeArrowheads="1"/>
          </p:cNvPicPr>
          <p:nvPr/>
        </p:nvPicPr>
        <p:blipFill>
          <a:blip r:embed="rId3"/>
          <a:srcRect l="46519" t="17078" r="12658"/>
          <a:stretch>
            <a:fillRect/>
          </a:stretch>
        </p:blipFill>
        <p:spPr bwMode="auto">
          <a:xfrm>
            <a:off x="5286380" y="1571612"/>
            <a:ext cx="3214710" cy="439237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429256" y="6072206"/>
            <a:ext cx="3000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Александр </a:t>
            </a:r>
            <a:r>
              <a:rPr lang="ru-RU" dirty="0" err="1" smtClean="0">
                <a:solidFill>
                  <a:schemeClr val="bg1"/>
                </a:solidFill>
              </a:rPr>
              <a:t>Сулимов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6215082"/>
            <a:ext cx="2156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Сергей </a:t>
            </a:r>
            <a:r>
              <a:rPr lang="ru-RU" dirty="0" err="1" smtClean="0">
                <a:solidFill>
                  <a:schemeClr val="bg1"/>
                </a:solidFill>
              </a:rPr>
              <a:t>Мигицко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429124" y="2143116"/>
            <a:ext cx="4071966" cy="3857652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Судья служит «тяп-ляп», то есть плохо выполняет свою работу. Уже 15 лет он работает судьей и даже получает награды за свою бездарную службу. Он любит охоту и берет взятки не деньгами, а борзыми щенками, к которым питает слабость. Человек, прочитавший пять-шесть книг. На лице всегда  значительная мина. Говорит басом с продолговатой растяжкой, хрипом и сапом – как старинные часы, которые прежде шипят, а потом уже бьют.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7586" name="Picture 2" descr="https://kniq.ru/wp-content/uploads/2021/03/screenshot_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3786214" cy="58470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7620" y="285728"/>
            <a:ext cx="5072098" cy="1238272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 smtClean="0"/>
              <a:t> </a:t>
            </a:r>
            <a:r>
              <a:rPr lang="ru-RU" sz="2400" dirty="0" err="1" smtClean="0">
                <a:solidFill>
                  <a:schemeClr val="bg1"/>
                </a:solidFill>
              </a:rPr>
              <a:t>Аммос</a:t>
            </a:r>
            <a:r>
              <a:rPr lang="ru-RU" sz="2400" dirty="0" smtClean="0">
                <a:solidFill>
                  <a:schemeClr val="bg1"/>
                </a:solidFill>
              </a:rPr>
              <a:t>  Федорович Ляпкин-Тяпкин, судья.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21920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В Санкт-Петербургском театре  </a:t>
            </a:r>
            <a:r>
              <a:rPr lang="ru-RU" sz="2800" dirty="0" err="1" smtClean="0">
                <a:solidFill>
                  <a:schemeClr val="bg1"/>
                </a:solidFill>
              </a:rPr>
              <a:t>им.Ленсовета</a:t>
            </a:r>
            <a:r>
              <a:rPr lang="ru-RU" sz="2800" dirty="0" smtClean="0">
                <a:solidFill>
                  <a:schemeClr val="bg1"/>
                </a:solidFill>
              </a:rPr>
              <a:t> персонажа судью  играют 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69634" name="Picture 2" descr="http://lensov-theatre.spb.ru/images/watermark/watermark.php?image=881_5022.jpg"/>
          <p:cNvPicPr>
            <a:picLocks noChangeAspect="1" noChangeArrowheads="1"/>
          </p:cNvPicPr>
          <p:nvPr/>
        </p:nvPicPr>
        <p:blipFill>
          <a:blip r:embed="rId2"/>
          <a:srcRect l="48419" t="-1423"/>
          <a:stretch>
            <a:fillRect/>
          </a:stretch>
        </p:blipFill>
        <p:spPr bwMode="auto">
          <a:xfrm>
            <a:off x="428597" y="1428736"/>
            <a:ext cx="3214710" cy="4388951"/>
          </a:xfrm>
          <a:prstGeom prst="rect">
            <a:avLst/>
          </a:prstGeom>
          <a:noFill/>
        </p:spPr>
      </p:pic>
      <p:pic>
        <p:nvPicPr>
          <p:cNvPr id="696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1500174"/>
            <a:ext cx="3707763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357290" y="5929330"/>
            <a:ext cx="16942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Олег Андреев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57884" y="5857892"/>
            <a:ext cx="2141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Марк Овчинников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357166"/>
            <a:ext cx="5357850" cy="566734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800" dirty="0" err="1" smtClean="0">
                <a:solidFill>
                  <a:schemeClr val="bg1"/>
                </a:solidFill>
              </a:rPr>
              <a:t>Бобчинский</a:t>
            </a:r>
            <a:r>
              <a:rPr lang="ru-RU" sz="2800" dirty="0" smtClean="0">
                <a:solidFill>
                  <a:schemeClr val="bg1"/>
                </a:solidFill>
              </a:rPr>
              <a:t> и </a:t>
            </a:r>
            <a:r>
              <a:rPr lang="ru-RU" sz="2800" dirty="0" err="1" smtClean="0">
                <a:solidFill>
                  <a:schemeClr val="bg1"/>
                </a:solidFill>
              </a:rPr>
              <a:t>Добчинский</a:t>
            </a:r>
            <a:endParaRPr lang="ru-RU" sz="28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00562" y="1714488"/>
            <a:ext cx="4214842" cy="4162436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Городские помещики. Оба помещика носят одинаковое имя - Петр Иванович. 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err="1" smtClean="0">
                <a:solidFill>
                  <a:schemeClr val="bg1"/>
                </a:solidFill>
              </a:rPr>
              <a:t>Бобчинский</a:t>
            </a:r>
            <a:r>
              <a:rPr lang="ru-RU" dirty="0" smtClean="0">
                <a:solidFill>
                  <a:schemeClr val="bg1"/>
                </a:solidFill>
              </a:rPr>
              <a:t> и </a:t>
            </a:r>
            <a:r>
              <a:rPr lang="ru-RU" dirty="0" err="1" smtClean="0">
                <a:solidFill>
                  <a:schemeClr val="bg1"/>
                </a:solidFill>
              </a:rPr>
              <a:t>Добчинский</a:t>
            </a:r>
            <a:r>
              <a:rPr lang="ru-RU" dirty="0" smtClean="0">
                <a:solidFill>
                  <a:schemeClr val="bg1"/>
                </a:solidFill>
              </a:rPr>
              <a:t> -  городские болтуны и сплетники. Оба низенькие мужчины в возрасте, с брюшками, много жестикулируют и говорят скороговоркою». В городе их считают первыми сплетниками и мастерами собирать слухи. </a:t>
            </a:r>
            <a:r>
              <a:rPr lang="ru-RU" dirty="0" err="1" smtClean="0">
                <a:solidFill>
                  <a:schemeClr val="bg1"/>
                </a:solidFill>
              </a:rPr>
              <a:t>Добчинский</a:t>
            </a:r>
            <a:r>
              <a:rPr lang="ru-RU" dirty="0" smtClean="0">
                <a:solidFill>
                  <a:schemeClr val="bg1"/>
                </a:solidFill>
              </a:rPr>
              <a:t> немножко выше и серьезнее </a:t>
            </a:r>
            <a:r>
              <a:rPr lang="ru-RU" dirty="0" err="1" smtClean="0">
                <a:solidFill>
                  <a:schemeClr val="bg1"/>
                </a:solidFill>
              </a:rPr>
              <a:t>Бобчинского</a:t>
            </a:r>
            <a:r>
              <a:rPr lang="ru-RU" dirty="0" smtClean="0">
                <a:solidFill>
                  <a:schemeClr val="bg1"/>
                </a:solidFill>
              </a:rPr>
              <a:t>, но </a:t>
            </a:r>
            <a:r>
              <a:rPr lang="ru-RU" dirty="0" err="1" smtClean="0">
                <a:solidFill>
                  <a:schemeClr val="bg1"/>
                </a:solidFill>
              </a:rPr>
              <a:t>Бобчинский</a:t>
            </a:r>
            <a:r>
              <a:rPr lang="ru-RU" dirty="0" smtClean="0">
                <a:solidFill>
                  <a:schemeClr val="bg1"/>
                </a:solidFill>
              </a:rPr>
              <a:t> развязнее и живее </a:t>
            </a:r>
            <a:r>
              <a:rPr lang="ru-RU" dirty="0" err="1" smtClean="0">
                <a:solidFill>
                  <a:schemeClr val="bg1"/>
                </a:solidFill>
              </a:rPr>
              <a:t>Добчинского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0658" name="Picture 2" descr="https://s.sakh.com/i/lg/forum/2020/11/09/1d/1d277459c21979758e4de9cc4d6e1fb609fc277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214282" y="928670"/>
            <a:ext cx="3571900" cy="57281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В </a:t>
            </a:r>
            <a:r>
              <a:rPr lang="ru-RU" sz="2800" dirty="0" smtClean="0">
                <a:solidFill>
                  <a:schemeClr val="bg1"/>
                </a:solidFill>
              </a:rPr>
              <a:t>Санкт-Петербургском театре  </a:t>
            </a:r>
            <a:r>
              <a:rPr lang="ru-RU" sz="2800" dirty="0" err="1" smtClean="0">
                <a:solidFill>
                  <a:schemeClr val="bg1"/>
                </a:solidFill>
              </a:rPr>
              <a:t>им.Ленсовета</a:t>
            </a:r>
            <a:r>
              <a:rPr lang="ru-RU" sz="2800" dirty="0" smtClean="0">
                <a:solidFill>
                  <a:schemeClr val="bg1"/>
                </a:solidFill>
              </a:rPr>
              <a:t> персонажей </a:t>
            </a:r>
            <a:r>
              <a:rPr lang="ru-RU" sz="2800" dirty="0" err="1" smtClean="0">
                <a:solidFill>
                  <a:schemeClr val="bg1"/>
                </a:solidFill>
              </a:rPr>
              <a:t>Бобчинского</a:t>
            </a:r>
            <a:r>
              <a:rPr lang="ru-RU" sz="2800" dirty="0" smtClean="0">
                <a:solidFill>
                  <a:schemeClr val="bg1"/>
                </a:solidFill>
              </a:rPr>
              <a:t> и </a:t>
            </a:r>
            <a:r>
              <a:rPr lang="ru-RU" sz="2800" dirty="0" err="1" smtClean="0">
                <a:solidFill>
                  <a:schemeClr val="bg1"/>
                </a:solidFill>
              </a:rPr>
              <a:t>Добчинского</a:t>
            </a:r>
            <a:r>
              <a:rPr lang="ru-RU" sz="2800" dirty="0" smtClean="0">
                <a:solidFill>
                  <a:schemeClr val="bg1"/>
                </a:solidFill>
              </a:rPr>
              <a:t> играют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71684" name="Picture 4" descr="http://lensov-theatre.spb.ru/images/watermark/watermark.php?image=881_808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714488"/>
            <a:ext cx="4283568" cy="285752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4714884"/>
            <a:ext cx="4929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Александр Крымов и Иван </a:t>
            </a:r>
            <a:r>
              <a:rPr lang="ru-RU" sz="2000" dirty="0" err="1" smtClean="0">
                <a:solidFill>
                  <a:schemeClr val="bg1"/>
                </a:solidFill>
              </a:rPr>
              <a:t>Батарев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64293" y="5929330"/>
            <a:ext cx="40797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Максим Мишкевич Евгений Филатов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1688" name="Picture 8" descr="http://lensov-theatre.spb.ru/images/watermark/watermark.php?image=881_10475.jpg"/>
          <p:cNvPicPr>
            <a:picLocks noChangeAspect="1" noChangeArrowheads="1"/>
          </p:cNvPicPr>
          <p:nvPr/>
        </p:nvPicPr>
        <p:blipFill>
          <a:blip r:embed="rId3"/>
          <a:srcRect t="-1475" r="18461"/>
          <a:stretch>
            <a:fillRect/>
          </a:stretch>
        </p:blipFill>
        <p:spPr bwMode="auto">
          <a:xfrm>
            <a:off x="4429124" y="2143116"/>
            <a:ext cx="4500594" cy="3736342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911</TotalTime>
  <Words>491</Words>
  <Application>Microsoft Office PowerPoint</Application>
  <PresentationFormat>Экран (4:3)</PresentationFormat>
  <Paragraphs>60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Бумажная</vt:lpstr>
      <vt:lpstr>Н.В.Гоголь«Ревизор»</vt:lpstr>
      <vt:lpstr>Иван Александрович Хлестаков </vt:lpstr>
      <vt:lpstr>В современном Санкт-Петербургском театре  им.Ленсовета персонажа Хлестакова играют</vt:lpstr>
      <vt:lpstr> Антон Антонович Сквозник-Дмухановский (городничий) </vt:lpstr>
      <vt:lpstr>В Санкт-Петербургском театре  им.Ленсовета персонажа Городничего играют </vt:lpstr>
      <vt:lpstr> Аммос  Федорович Ляпкин-Тяпкин, судья. </vt:lpstr>
      <vt:lpstr>В Санкт-Петербургском театре  им.Ленсовета персонажа судью  играют </vt:lpstr>
      <vt:lpstr>Бобчинский и Добчинский</vt:lpstr>
      <vt:lpstr>В Санкт-Петербургском театре  им.Ленсовета персонажей Бобчинского и Добчинского играют</vt:lpstr>
      <vt:lpstr>Лука Лукич Хлопов, смотритель училищ </vt:lpstr>
      <vt:lpstr>В Санкт-Петербургском театре  им.Ленсовета персонажа  Хлопова играют</vt:lpstr>
      <vt:lpstr>       Артемий Филиппович Земляника,  попечитель богоугодных заведений.</vt:lpstr>
      <vt:lpstr>В Санкт-Петербургском театре  им.Ленсовета персонажа  Землянику играют</vt:lpstr>
      <vt:lpstr>Анна Андреевна и Марья Антоновна, жена и дочь городничего</vt:lpstr>
      <vt:lpstr>В Санкт-Петербургском театре  им.Ленсовета персонажей жены и дочери  играют</vt:lpstr>
      <vt:lpstr>Иван Кузьмич Шпекин, почтмейстер </vt:lpstr>
      <vt:lpstr>В Санкт-Петербургском театре  им.Ленсовета персонажа Хлопова  играет</vt:lpstr>
      <vt:lpstr>            Христиан Иванович  Гибнер, уездный лекарь </vt:lpstr>
      <vt:lpstr>В Санкт-Петербургском театре  им.Ленсовета персонажа Гибнера играют</vt:lpstr>
      <vt:lpstr>Степан Ильич Уховертов , частный пристав</vt:lpstr>
      <vt:lpstr>В Санкт-Петербургском театре  им.Ленсовета персонажа Уховертова играет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Герои и исполнители произведения Ревизор</dc:title>
  <dc:creator>Acer</dc:creator>
  <cp:lastModifiedBy>HP</cp:lastModifiedBy>
  <cp:revision>37</cp:revision>
  <dcterms:created xsi:type="dcterms:W3CDTF">2021-12-08T14:35:29Z</dcterms:created>
  <dcterms:modified xsi:type="dcterms:W3CDTF">2022-10-11T15:09:29Z</dcterms:modified>
</cp:coreProperties>
</file>