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sldIdLst>
    <p:sldId id="256" r:id="rId2"/>
    <p:sldId id="257" r:id="rId3"/>
    <p:sldId id="365" r:id="rId4"/>
    <p:sldId id="366" r:id="rId5"/>
    <p:sldId id="367" r:id="rId6"/>
    <p:sldId id="368" r:id="rId7"/>
    <p:sldId id="369" r:id="rId8"/>
    <p:sldId id="370" r:id="rId9"/>
    <p:sldId id="371" r:id="rId10"/>
    <p:sldId id="372" r:id="rId11"/>
    <p:sldId id="373" r:id="rId12"/>
    <p:sldId id="374" r:id="rId13"/>
    <p:sldId id="375" r:id="rId14"/>
    <p:sldId id="376" r:id="rId15"/>
    <p:sldId id="377" r:id="rId16"/>
    <p:sldId id="378" r:id="rId17"/>
    <p:sldId id="379" r:id="rId18"/>
    <p:sldId id="380" r:id="rId19"/>
    <p:sldId id="381" r:id="rId20"/>
    <p:sldId id="382" r:id="rId21"/>
    <p:sldId id="383" r:id="rId22"/>
    <p:sldId id="384" r:id="rId23"/>
    <p:sldId id="385" r:id="rId24"/>
    <p:sldId id="386" r:id="rId25"/>
    <p:sldId id="387" r:id="rId26"/>
    <p:sldId id="388" r:id="rId27"/>
    <p:sldId id="389" r:id="rId28"/>
    <p:sldId id="390" r:id="rId29"/>
    <p:sldId id="391" r:id="rId30"/>
    <p:sldId id="392" r:id="rId31"/>
    <p:sldId id="393" r:id="rId32"/>
    <p:sldId id="394" r:id="rId33"/>
    <p:sldId id="395" r:id="rId34"/>
    <p:sldId id="364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1D79"/>
    <a:srgbClr val="FF2D2D"/>
    <a:srgbClr val="C9DDFB"/>
    <a:srgbClr val="93FF93"/>
    <a:srgbClr val="008A00"/>
    <a:srgbClr val="006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112" d="100"/>
          <a:sy n="112" d="100"/>
        </p:scale>
        <p:origin x="1482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85B29-7526-449D-802B-A6A35D939295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021875-9B9B-4DB2-A445-448BB85CDE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85B29-7526-449D-802B-A6A35D939295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21875-9B9B-4DB2-A445-448BB85CDE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85B29-7526-449D-802B-A6A35D939295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21875-9B9B-4DB2-A445-448BB85CDE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85B29-7526-449D-802B-A6A35D939295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021875-9B9B-4DB2-A445-448BB85CDE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85B29-7526-449D-802B-A6A35D939295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021875-9B9B-4DB2-A445-448BB85CDE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85B29-7526-449D-802B-A6A35D939295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021875-9B9B-4DB2-A445-448BB85CDE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85B29-7526-449D-802B-A6A35D939295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021875-9B9B-4DB2-A445-448BB85CDE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85B29-7526-449D-802B-A6A35D939295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021875-9B9B-4DB2-A445-448BB85CDE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85B29-7526-449D-802B-A6A35D939295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021875-9B9B-4DB2-A445-448BB85CDE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85B29-7526-449D-802B-A6A35D939295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021875-9B9B-4DB2-A445-448BB85CDE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85B29-7526-449D-802B-A6A35D939295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021875-9B9B-4DB2-A445-448BB85CDE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1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94285B29-7526-449D-802B-A6A35D939295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2B021875-9B9B-4DB2-A445-448BB85CDE8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6189"/>
            <a:ext cx="9144000" cy="1180563"/>
          </a:xfrm>
        </p:spPr>
        <p:txBody>
          <a:bodyPr/>
          <a:lstStyle/>
          <a:p>
            <a:pPr algn="ctr"/>
            <a:r>
              <a:rPr lang="ru-RU" sz="1400" b="1" dirty="0">
                <a:effectLst/>
                <a:latin typeface="+mn-lt"/>
              </a:rPr>
              <a:t>Федеральное государственное бюджетное профессиональное</a:t>
            </a:r>
            <a:br>
              <a:rPr lang="ru-RU" sz="1400" b="1" dirty="0">
                <a:effectLst/>
                <a:latin typeface="+mn-lt"/>
              </a:rPr>
            </a:br>
            <a:r>
              <a:rPr lang="ru-RU" sz="1400" b="1" dirty="0">
                <a:effectLst/>
                <a:latin typeface="+mn-lt"/>
              </a:rPr>
              <a:t>образовательное учреждение</a:t>
            </a:r>
            <a:br>
              <a:rPr lang="ru-RU" sz="1400" b="1" dirty="0">
                <a:effectLst/>
                <a:latin typeface="+mn-lt"/>
              </a:rPr>
            </a:br>
            <a:r>
              <a:rPr lang="ru-RU" sz="1400" b="1" dirty="0">
                <a:effectLst/>
                <a:latin typeface="+mn-lt"/>
              </a:rPr>
              <a:t>«Санкт-Петербургский медико-технический колледж</a:t>
            </a:r>
            <a:br>
              <a:rPr lang="ru-RU" sz="1400" b="1" dirty="0">
                <a:effectLst/>
                <a:latin typeface="+mn-lt"/>
              </a:rPr>
            </a:br>
            <a:r>
              <a:rPr lang="ru-RU" sz="1400" b="1" dirty="0">
                <a:effectLst/>
                <a:latin typeface="+mn-lt"/>
              </a:rPr>
              <a:t>Федерального медико-биологического агентства»</a:t>
            </a:r>
            <a:br>
              <a:rPr lang="ru-RU" sz="1400" b="1" dirty="0">
                <a:effectLst/>
                <a:latin typeface="+mn-lt"/>
              </a:rPr>
            </a:br>
            <a:r>
              <a:rPr lang="ru-RU" sz="1400" b="1" dirty="0">
                <a:effectLst/>
                <a:latin typeface="+mn-lt"/>
              </a:rPr>
              <a:t>ФГБПОУ СПб МТК ФМБА России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1484784"/>
            <a:ext cx="9144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ИНФОРМАТИКА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" y="4797152"/>
            <a:ext cx="914400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ru-RU" sz="2400" b="1" i="1" dirty="0"/>
              <a:t>Преподаватель:</a:t>
            </a:r>
          </a:p>
          <a:p>
            <a:pPr algn="r"/>
            <a:r>
              <a:rPr lang="ru-RU" sz="2400" b="1" dirty="0"/>
              <a:t>КРАСНЕНКОВА МАРИЯ ИВАНОВНА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-1" y="2786058"/>
            <a:ext cx="914400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Специальность 31.02.04. </a:t>
            </a:r>
          </a:p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МЕДИЦИНСКАЯ ОПТИКА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" y="638132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Санкт-Петербург</a:t>
            </a:r>
          </a:p>
        </p:txBody>
      </p:sp>
    </p:spTree>
    <p:extLst>
      <p:ext uri="{BB962C8B-B14F-4D97-AF65-F5344CB8AC3E}">
        <p14:creationId xmlns:p14="http://schemas.microsoft.com/office/powerpoint/2010/main" val="3442414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55FEB20-2F9A-49F4-B9BC-86297822F62B}"/>
              </a:ext>
            </a:extLst>
          </p:cNvPr>
          <p:cNvSpPr/>
          <p:nvPr/>
        </p:nvSpPr>
        <p:spPr>
          <a:xfrm>
            <a:off x="0" y="-16072"/>
            <a:ext cx="9144000" cy="390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2400"/>
              </a:spcBef>
              <a:spcAft>
                <a:spcPts val="1200"/>
              </a:spcAft>
            </a:pPr>
            <a:r>
              <a:rPr lang="ru-RU" b="1" dirty="0">
                <a:solidFill>
                  <a:srgbClr val="111D7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Файловая система персонального компьютера</a:t>
            </a:r>
            <a:endParaRPr lang="ru-RU" sz="1600" dirty="0">
              <a:solidFill>
                <a:srgbClr val="111D79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79AD72E-693F-4FF9-AD40-3630EE4A0A16}"/>
              </a:ext>
            </a:extLst>
          </p:cNvPr>
          <p:cNvSpPr/>
          <p:nvPr/>
        </p:nvSpPr>
        <p:spPr>
          <a:xfrm>
            <a:off x="0" y="548680"/>
            <a:ext cx="9144000" cy="1027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Файл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это поименованная область на диске или другом машинном носителе. Это определенное количество информации (программа или данные), имеющее имя и хранящееся во внешней памяти.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2082111-F2F6-4D51-8131-D8149522F3E0}"/>
              </a:ext>
            </a:extLst>
          </p:cNvPr>
          <p:cNvSpPr/>
          <p:nvPr/>
        </p:nvSpPr>
        <p:spPr>
          <a:xfrm>
            <a:off x="0" y="1576462"/>
            <a:ext cx="9144000" cy="198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характеристики файла используются следующие параметры: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полное имя файла;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объем файла в байтах;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дата и время создания файла;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специальные атрибуты файла. Например, системный файл, скрытый файл, файл только для чтения.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6FE94FF-5BE9-4752-8CB4-B381C16DE92F}"/>
              </a:ext>
            </a:extLst>
          </p:cNvPr>
          <p:cNvSpPr/>
          <p:nvPr/>
        </p:nvSpPr>
        <p:spPr>
          <a:xfrm>
            <a:off x="0" y="3664468"/>
            <a:ext cx="9144000" cy="1664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Имя файла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Имя файла состоит из двух частей, разделенных точкой: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собственно имени (задает сам пользователь);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расширения, определяющего его тип (задается программой автоматически или при его создании).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E67AF2B-7AFC-4987-9BDB-CE4F72C0DB9A}"/>
              </a:ext>
            </a:extLst>
          </p:cNvPr>
          <p:cNvSpPr/>
          <p:nvPr/>
        </p:nvSpPr>
        <p:spPr>
          <a:xfrm>
            <a:off x="0" y="5329347"/>
            <a:ext cx="9144000" cy="709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Каталог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это специальное место на диске, в котором регистрируются имена файлов, их местоположение на диске, атрибуты файлов.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6972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9357ACA-BDBE-4517-A67E-5903E5733CDC}"/>
              </a:ext>
            </a:extLst>
          </p:cNvPr>
          <p:cNvSpPr/>
          <p:nvPr/>
        </p:nvSpPr>
        <p:spPr>
          <a:xfrm>
            <a:off x="3779912" y="0"/>
            <a:ext cx="2555776" cy="390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</a:pPr>
            <a:r>
              <a:rPr lang="ru-RU" b="1" i="1" dirty="0">
                <a:solidFill>
                  <a:srgbClr val="111D7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Доступ к файлу</a:t>
            </a:r>
            <a:endParaRPr lang="ru-RU" sz="1600" dirty="0">
              <a:solidFill>
                <a:srgbClr val="111D79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12D3904-7891-45AF-82CE-7C7224A3B6A7}"/>
              </a:ext>
            </a:extLst>
          </p:cNvPr>
          <p:cNvSpPr/>
          <p:nvPr/>
        </p:nvSpPr>
        <p:spPr>
          <a:xfrm>
            <a:off x="0" y="390684"/>
            <a:ext cx="9144000" cy="13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Путь к файлу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последовательность, которую необходимо пройти по иерархической структуре к каталогу, где зарегистрирован исходный файл. При организации доступа к файлу необходимо указывать место его расположения. При этом возможны следующие варианты: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9E61154-30EB-48F4-8669-5B91EA8574F6}"/>
              </a:ext>
            </a:extLst>
          </p:cNvPr>
          <p:cNvSpPr/>
          <p:nvPr/>
        </p:nvSpPr>
        <p:spPr>
          <a:xfrm>
            <a:off x="-26462" y="1737015"/>
            <a:ext cx="9170462" cy="709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файл находится в текущем каталоге – для организации доступа достаточно указать его полное имя;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DFBDA87-1F3F-421E-9A79-C9848A717461}"/>
              </a:ext>
            </a:extLst>
          </p:cNvPr>
          <p:cNvSpPr/>
          <p:nvPr/>
        </p:nvSpPr>
        <p:spPr>
          <a:xfrm>
            <a:off x="-13232" y="2446248"/>
            <a:ext cx="9157231" cy="1027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файл находится в каталоге нижнего уровня по отношению к текущему – при организации доступа к файлу необходимо указать путь, в котором перечислены все имена каталогов нижнего уровня, лежащих на его пути;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4D24A95-7B6B-44BB-B8DF-325C66C3B681}"/>
              </a:ext>
            </a:extLst>
          </p:cNvPr>
          <p:cNvSpPr/>
          <p:nvPr/>
        </p:nvSpPr>
        <p:spPr>
          <a:xfrm>
            <a:off x="-6617" y="3474030"/>
            <a:ext cx="9150616" cy="1027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файл находится в каталоге на другой ветке по отношению к текущему каталогу – при организации доступа к нему необходимо указать путь, начиная с имени корневого каталога.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1CD6CDE-A7C5-4EB5-ABAA-E9A23CC5C9D0}"/>
              </a:ext>
            </a:extLst>
          </p:cNvPr>
          <p:cNvSpPr/>
          <p:nvPr/>
        </p:nvSpPr>
        <p:spPr>
          <a:xfrm>
            <a:off x="7574" y="4461302"/>
            <a:ext cx="9143039" cy="1664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каждом носителе информации может храниться большое количество файлов, а порядок их хранения определен файловой системой персонального компьютера. Каждый диск разбивается на две части – область хранения файлов (соответствует содержанию книги) и каталог (указывает имя файла и начало его размещения на диске) – соответствует оглавлению книги.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0193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35F6382-B413-4521-BAC0-BC90099715D5}"/>
              </a:ext>
            </a:extLst>
          </p:cNvPr>
          <p:cNvSpPr/>
          <p:nvPr/>
        </p:nvSpPr>
        <p:spPr>
          <a:xfrm>
            <a:off x="0" y="30299"/>
            <a:ext cx="9144000" cy="390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ctr">
              <a:lnSpc>
                <a:spcPct val="115000"/>
              </a:lnSpc>
              <a:spcBef>
                <a:spcPts val="1800"/>
              </a:spcBef>
              <a:spcAft>
                <a:spcPts val="1200"/>
              </a:spcAft>
            </a:pPr>
            <a:r>
              <a:rPr lang="ru-RU" b="1" dirty="0">
                <a:solidFill>
                  <a:srgbClr val="111D7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Функция обслуживания файловой структуры</a:t>
            </a:r>
            <a:endParaRPr lang="ru-RU" sz="1600" dirty="0">
              <a:solidFill>
                <a:srgbClr val="111D79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8A3316F-0075-46CC-BE70-12E579F02D31}"/>
              </a:ext>
            </a:extLst>
          </p:cNvPr>
          <p:cNvSpPr/>
          <p:nvPr/>
        </p:nvSpPr>
        <p:spPr>
          <a:xfrm>
            <a:off x="0" y="420983"/>
            <a:ext cx="9144000" cy="6406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 функциям обслуживания файловой структуры относится группа операций, выполняемых под управлением операционной системы.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A481102-6B88-42C6-8F39-D99FCFA395AF}"/>
              </a:ext>
            </a:extLst>
          </p:cNvPr>
          <p:cNvSpPr/>
          <p:nvPr/>
        </p:nvSpPr>
        <p:spPr>
          <a:xfrm>
            <a:off x="292" y="990433"/>
            <a:ext cx="9143708" cy="9238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0"/>
              </a:spcAft>
              <a:tabLst>
                <a:tab pos="810260" algn="l"/>
              </a:tabLs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ru-RU" sz="16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файлов и присвоение им имен.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создании файла ему присваивается имя, а затем он регистрируется в файловой системе. При создании имен файлов полагается учитывать следующие рекомендации: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C451005-F029-406A-826E-00861C6BA7BD}"/>
              </a:ext>
            </a:extLst>
          </p:cNvPr>
          <p:cNvSpPr/>
          <p:nvPr/>
        </p:nvSpPr>
        <p:spPr>
          <a:xfrm>
            <a:off x="0" y="1845594"/>
            <a:ext cx="9143708" cy="956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корневой папке диска нежелательно хранить файлы с длинными именами;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прописные и стройные буквы не различаются операционной системой;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расширение имени файла приписывается автоматически.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B689C86-24C9-48F0-9BB6-AB98052BBDDA}"/>
              </a:ext>
            </a:extLst>
          </p:cNvPr>
          <p:cNvSpPr/>
          <p:nvPr/>
        </p:nvSpPr>
        <p:spPr>
          <a:xfrm>
            <a:off x="292" y="2678539"/>
            <a:ext cx="9143708" cy="1773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0"/>
              </a:spcAft>
              <a:tabLst>
                <a:tab pos="810260" algn="l"/>
              </a:tabLs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ru-RU" sz="16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каталогов (папок) и присвоение им имен.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Каталоги (папки) являются элементами иерархической структуры, необходимые для обеспечения удобного доступа к файлам. Файлы объединяются в каталоги по любому общему признаку. Каталоги низких уровней вкладываются в каталоги более высоких уровней. Верхним уровнем вложенности иерархической структуры является корневой каталог диска. Правила присвоения имени каталогу такие же, как правила присвоения имени файлу, но без расширения имен.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59A1E8D-07A8-472B-A518-4D3E7069A531}"/>
              </a:ext>
            </a:extLst>
          </p:cNvPr>
          <p:cNvSpPr/>
          <p:nvPr/>
        </p:nvSpPr>
        <p:spPr>
          <a:xfrm>
            <a:off x="292" y="4418244"/>
            <a:ext cx="9143708" cy="357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0"/>
              </a:spcAft>
              <a:tabLst>
                <a:tab pos="810260" algn="l"/>
              </a:tabLs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Другие операции обслуживания файловой структуры: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4472FE-68C9-4073-8976-FC9550CDD280}"/>
              </a:ext>
            </a:extLst>
          </p:cNvPr>
          <p:cNvSpPr/>
          <p:nvPr/>
        </p:nvSpPr>
        <p:spPr>
          <a:xfrm>
            <a:off x="0" y="4690589"/>
            <a:ext cx="9144876" cy="2056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переименование файлов и каталогов;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копирование и перемещение файлов между дисками компьютера и между каталогами одного диска;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удаление файлов и каталогов;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навигация по файловой структуре с целью доступа к заданному файлу или каталогу;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ярлыков;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управление атрибутами файлов.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8415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1F35BE5-FEF7-41A2-8E4F-A8DD72D6AB3F}"/>
              </a:ext>
            </a:extLst>
          </p:cNvPr>
          <p:cNvSpPr/>
          <p:nvPr/>
        </p:nvSpPr>
        <p:spPr>
          <a:xfrm>
            <a:off x="2861948" y="20491"/>
            <a:ext cx="34201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rgbClr val="111D79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Проводник – диспетчер файлов</a:t>
            </a:r>
            <a:endParaRPr lang="ru-RU" dirty="0">
              <a:solidFill>
                <a:srgbClr val="111D79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B8680F8-0F91-4CAF-AB2E-C6D5CDB8B8DF}"/>
              </a:ext>
            </a:extLst>
          </p:cNvPr>
          <p:cNvSpPr/>
          <p:nvPr/>
        </p:nvSpPr>
        <p:spPr>
          <a:xfrm>
            <a:off x="22432" y="620688"/>
            <a:ext cx="9121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Проводник –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это служебная программа, предназначенная для навигации по файловой структуре компьютера и ее обслуживания.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6164F0B-041C-498E-8712-7DE9396A877A}"/>
              </a:ext>
            </a:extLst>
          </p:cNvPr>
          <p:cNvSpPr/>
          <p:nvPr/>
        </p:nvSpPr>
        <p:spPr>
          <a:xfrm>
            <a:off x="-2" y="1475958"/>
            <a:ext cx="91440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Цель навигации состоит в обеспечении доступа к нужной папке и ее содержимому.</a:t>
            </a: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44EC9C5-B999-4301-B606-55EC285CFF6F}"/>
              </a:ext>
            </a:extLst>
          </p:cNvPr>
          <p:cNvSpPr/>
          <p:nvPr/>
        </p:nvSpPr>
        <p:spPr>
          <a:xfrm>
            <a:off x="-1" y="2054229"/>
            <a:ext cx="91439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Это производится на левой панели проводника. Если папка имеет вложенные папки, то на левой панели рядом с папкой стоит знак «+». Щелчок мышью на значке папки раскрывает ее, и содержимое папки отображается на правой панели.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6781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6DCE2A4-F0C0-415E-AC0C-982D827D7ECC}"/>
              </a:ext>
            </a:extLst>
          </p:cNvPr>
          <p:cNvSpPr/>
          <p:nvPr/>
        </p:nvSpPr>
        <p:spPr>
          <a:xfrm>
            <a:off x="0" y="27920"/>
            <a:ext cx="9144000" cy="7455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800"/>
              </a:spcAft>
            </a:pPr>
            <a:r>
              <a:rPr lang="ru-RU" sz="19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РАЗДЕЛ 2. ОРГАНИЗАЦИЯ ПРОФЕССИОНАЛЬНОЙ ДЕЯТЕЛЬНОСТИ С ПОМОЩЬЮ СРЕДСТВ </a:t>
            </a:r>
            <a:r>
              <a:rPr lang="en-US" sz="19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MICROSOFT OFFICE</a:t>
            </a:r>
            <a:endParaRPr lang="ru-RU" sz="19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5550C02-843A-426D-BBC6-B65567C6367D}"/>
              </a:ext>
            </a:extLst>
          </p:cNvPr>
          <p:cNvSpPr/>
          <p:nvPr/>
        </p:nvSpPr>
        <p:spPr>
          <a:xfrm>
            <a:off x="0" y="773509"/>
            <a:ext cx="9144000" cy="409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800"/>
              </a:spcAft>
            </a:pPr>
            <a:r>
              <a:rPr lang="ru-RU" sz="1900" b="1" dirty="0">
                <a:cs typeface="Times New Roman" pitchFamily="18" charset="0"/>
              </a:rPr>
              <a:t>Тема 2.1. Обработка информации средствами </a:t>
            </a:r>
            <a:r>
              <a:rPr lang="en-US" sz="1900" b="1" dirty="0">
                <a:cs typeface="Times New Roman" pitchFamily="18" charset="0"/>
              </a:rPr>
              <a:t>MS Word</a:t>
            </a:r>
            <a:endParaRPr lang="ru-RU" sz="1900" b="1" dirty="0">
              <a:cs typeface="Times New Roman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25EE444-D0B8-4C51-9FA4-347DB31BA7F5}"/>
              </a:ext>
            </a:extLst>
          </p:cNvPr>
          <p:cNvSpPr/>
          <p:nvPr/>
        </p:nvSpPr>
        <p:spPr>
          <a:xfrm>
            <a:off x="2123728" y="1182852"/>
            <a:ext cx="5112568" cy="390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800"/>
              </a:spcAft>
            </a:pPr>
            <a:r>
              <a:rPr lang="ru-RU" b="1" dirty="0">
                <a:solidFill>
                  <a:srgbClr val="111D7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Изучение программного интерфейса MS </a:t>
            </a:r>
            <a:r>
              <a:rPr lang="ru-RU" b="1" dirty="0" err="1">
                <a:solidFill>
                  <a:srgbClr val="111D7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Word</a:t>
            </a:r>
            <a:endParaRPr lang="ru-RU" sz="1600" dirty="0">
              <a:solidFill>
                <a:srgbClr val="111D79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E90E082-9008-47BD-B718-DAFBAFCFEAAE}"/>
              </a:ext>
            </a:extLst>
          </p:cNvPr>
          <p:cNvSpPr/>
          <p:nvPr/>
        </p:nvSpPr>
        <p:spPr>
          <a:xfrm>
            <a:off x="75967" y="1755042"/>
            <a:ext cx="9035988" cy="1027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Файл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это поименованная область на диске или другом машинном носителе. Это определенное количество информации (программа или данные), имеющее имя и хранящееся во внешней памяти.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B703D4F-0F8F-4E94-83CE-F78BE63A9224}"/>
              </a:ext>
            </a:extLst>
          </p:cNvPr>
          <p:cNvSpPr/>
          <p:nvPr/>
        </p:nvSpPr>
        <p:spPr>
          <a:xfrm>
            <a:off x="75967" y="3068960"/>
            <a:ext cx="9035988" cy="198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характеристики файла используются следующие параметры: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полное имя файла;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объем файла в байтах;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дата и время создания файла;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специальные атрибуты файла. Например, системный файл, скрытый файл, файл только для чтения.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7645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25EE444-D0B8-4C51-9FA4-347DB31BA7F5}"/>
              </a:ext>
            </a:extLst>
          </p:cNvPr>
          <p:cNvSpPr/>
          <p:nvPr/>
        </p:nvSpPr>
        <p:spPr>
          <a:xfrm>
            <a:off x="2123728" y="34524"/>
            <a:ext cx="5112568" cy="390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800"/>
              </a:spcAft>
            </a:pPr>
            <a:r>
              <a:rPr lang="ru-RU" b="1" dirty="0">
                <a:solidFill>
                  <a:srgbClr val="111D7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Имя файла</a:t>
            </a:r>
            <a:endParaRPr lang="ru-RU" sz="1600" dirty="0">
              <a:solidFill>
                <a:srgbClr val="111D79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8A9E9CF-C2FF-4B27-B09C-A85A7CFA0562}"/>
              </a:ext>
            </a:extLst>
          </p:cNvPr>
          <p:cNvSpPr/>
          <p:nvPr/>
        </p:nvSpPr>
        <p:spPr>
          <a:xfrm>
            <a:off x="179512" y="425208"/>
            <a:ext cx="8964488" cy="13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Имя файла состоит из двух частей, разделенных точкой: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собственно имени (задает сам пользователь);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расширения, определяющего его тип (задается программой автоматически или при его создании).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166F41B-EBFE-45EA-8B83-4F24D114E79D}"/>
              </a:ext>
            </a:extLst>
          </p:cNvPr>
          <p:cNvSpPr/>
          <p:nvPr/>
        </p:nvSpPr>
        <p:spPr>
          <a:xfrm>
            <a:off x="89756" y="1771539"/>
            <a:ext cx="9054244" cy="198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Тип файла (расширение) служит для характеристики хранящейся в нем информации и образуется не более чем из 3-4 символов, причем могут использоваться буквы только латинского алфавита. Например: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com –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командный файл;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txt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текстовый файл;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исполняемый файл.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021A6A3F-9F72-4BAC-8BB9-A12550B5C496}"/>
              </a:ext>
            </a:extLst>
          </p:cNvPr>
          <p:cNvSpPr/>
          <p:nvPr/>
        </p:nvSpPr>
        <p:spPr>
          <a:xfrm>
            <a:off x="44878" y="3933056"/>
            <a:ext cx="9099122" cy="709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Каталог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это специальное место на диске, в котором регистрируются имена файлов, их местоположение на диске, атрибуты файлов.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954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25EE444-D0B8-4C51-9FA4-347DB31BA7F5}"/>
              </a:ext>
            </a:extLst>
          </p:cNvPr>
          <p:cNvSpPr/>
          <p:nvPr/>
        </p:nvSpPr>
        <p:spPr>
          <a:xfrm>
            <a:off x="2123728" y="34524"/>
            <a:ext cx="5112568" cy="390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800"/>
              </a:spcAft>
            </a:pPr>
            <a:r>
              <a:rPr lang="ru-RU" b="1" dirty="0">
                <a:solidFill>
                  <a:srgbClr val="111D7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Доступ к файлу</a:t>
            </a:r>
            <a:endParaRPr lang="ru-RU" sz="1600" dirty="0">
              <a:solidFill>
                <a:srgbClr val="111D79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89305F9-D4C8-4EB3-A00F-59E19E780AF4}"/>
              </a:ext>
            </a:extLst>
          </p:cNvPr>
          <p:cNvSpPr/>
          <p:nvPr/>
        </p:nvSpPr>
        <p:spPr>
          <a:xfrm>
            <a:off x="131708" y="620688"/>
            <a:ext cx="9012292" cy="13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Путь к файлу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это последовательность, которую необходимо пройти по иерархической структуре к каталогу, где зарегистрирован исходный файл. При организации доступа к файлу необходимо указывать место его расположения. При этом возможны следующие варианты: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8F6215E-0073-4DFF-B753-C084D3562EBC}"/>
              </a:ext>
            </a:extLst>
          </p:cNvPr>
          <p:cNvSpPr/>
          <p:nvPr/>
        </p:nvSpPr>
        <p:spPr>
          <a:xfrm>
            <a:off x="131708" y="2060848"/>
            <a:ext cx="9012292" cy="2620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файл находится в текущем каталоге – для организации доступа достаточно указать его полное имя;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файл находится в каталоге нижнего уровня по отношению к текущему – при организации доступа к файлу необходимо указать путь, в котором перечислены все имена каталогов нижнего уровня, лежащих на его пути;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файл находится в каталоге на другой ветке по отношению к текущему каталогу – при организации доступа к нему необходимо указать путь, начиная с имени корневого каталога.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202A3DD-9D9C-4970-9764-ED6A93ACC02C}"/>
              </a:ext>
            </a:extLst>
          </p:cNvPr>
          <p:cNvSpPr/>
          <p:nvPr/>
        </p:nvSpPr>
        <p:spPr>
          <a:xfrm>
            <a:off x="46674" y="4681374"/>
            <a:ext cx="9097325" cy="1664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каждом носителе информации может храниться большое количество файлов, а порядок их хранения определен файловой системой персонального компьютера. Каждый диск разбивается на две части – область хранения файлов (соответствует содержанию книги) и каталог (указывает имя файла и начало его размещения на диске) – соответствует оглавлению книги.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6267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25EE444-D0B8-4C51-9FA4-347DB31BA7F5}"/>
              </a:ext>
            </a:extLst>
          </p:cNvPr>
          <p:cNvSpPr/>
          <p:nvPr/>
        </p:nvSpPr>
        <p:spPr>
          <a:xfrm>
            <a:off x="2123728" y="34524"/>
            <a:ext cx="5112568" cy="390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800"/>
              </a:spcAft>
            </a:pPr>
            <a:r>
              <a:rPr lang="ru-RU" b="1" dirty="0">
                <a:solidFill>
                  <a:srgbClr val="111D7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Функция обслуживания файловой структуры</a:t>
            </a:r>
            <a:endParaRPr lang="ru-RU" sz="1600" dirty="0">
              <a:solidFill>
                <a:srgbClr val="111D79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D4696F1-D1C2-4175-AEFE-9AFD9A27DEB7}"/>
              </a:ext>
            </a:extLst>
          </p:cNvPr>
          <p:cNvSpPr/>
          <p:nvPr/>
        </p:nvSpPr>
        <p:spPr>
          <a:xfrm>
            <a:off x="-324544" y="371606"/>
            <a:ext cx="9468544" cy="390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создании имен файлов полагается учитывать следующие рекомендации: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0D4737E-0D00-4D81-9C71-602589A1453C}"/>
              </a:ext>
            </a:extLst>
          </p:cNvPr>
          <p:cNvSpPr/>
          <p:nvPr/>
        </p:nvSpPr>
        <p:spPr>
          <a:xfrm>
            <a:off x="19908" y="692696"/>
            <a:ext cx="9124092" cy="1027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корневой папке диска нежелательно хранить файлы с длинными именами;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прописные и стройные буквы не различаются операционной системой;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расширение имени файла приписывается автоматически.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15DAA54-92A4-4350-8A63-CAAABD41FA80}"/>
              </a:ext>
            </a:extLst>
          </p:cNvPr>
          <p:cNvSpPr/>
          <p:nvPr/>
        </p:nvSpPr>
        <p:spPr>
          <a:xfrm>
            <a:off x="19908" y="1720478"/>
            <a:ext cx="9104184" cy="1027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файлов и присвоение им имен. При создании файла ему присваивается имя, а затем он регистрируется в файловой системе. При создании имен файлов полагается учитывать следующие рекомендации: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CAC01B7-9D44-4053-BEDA-AE1BEE209B09}"/>
              </a:ext>
            </a:extLst>
          </p:cNvPr>
          <p:cNvSpPr/>
          <p:nvPr/>
        </p:nvSpPr>
        <p:spPr>
          <a:xfrm>
            <a:off x="19908" y="2693518"/>
            <a:ext cx="9104184" cy="1027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корневой папке диска нежелательно хранить файлы с длинными именами;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прописные и стройные буквы не различаются операционной системой;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расширение имени файла приписывается автоматически.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D188104-6C9B-4A2D-BEDB-41A591FD7959}"/>
              </a:ext>
            </a:extLst>
          </p:cNvPr>
          <p:cNvSpPr/>
          <p:nvPr/>
        </p:nvSpPr>
        <p:spPr>
          <a:xfrm>
            <a:off x="-343578" y="3721300"/>
            <a:ext cx="9467669" cy="390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Другие операции обслуживания файловой структуры: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867FD2B-D3A6-4BD3-9A01-D29572F6225A}"/>
              </a:ext>
            </a:extLst>
          </p:cNvPr>
          <p:cNvSpPr/>
          <p:nvPr/>
        </p:nvSpPr>
        <p:spPr>
          <a:xfrm>
            <a:off x="19907" y="4058382"/>
            <a:ext cx="9104183" cy="2620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переименование файлов и каталогов;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копирование и перемещение файлов между дисками компьютера и между каталогами одного диска;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удаление файлов и каталогов;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уничтожение файлов;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навигация по файловой структуре с целью доступа к заданному файлу или каталогу;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ярлыков;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управление атрибутами файлов.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0467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9DB77E4-1390-4DBD-ACC6-8E67A4A06F9C}"/>
              </a:ext>
            </a:extLst>
          </p:cNvPr>
          <p:cNvSpPr/>
          <p:nvPr/>
        </p:nvSpPr>
        <p:spPr>
          <a:xfrm>
            <a:off x="107504" y="0"/>
            <a:ext cx="8928992" cy="2301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Проводник – диспетчер файлов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Проводник – это служебная программа, предназначенная для навигации по файловой структуре компьютера и ее обслуживания. Цель навигации состоит в обеспечении доступа к нужной папке и ее содержимому. Это производится на левой панели проводника. Если папка имеет вложенные папки, то на левой панели рядом с папкой стоит знак «+». Щелчок мышью на значке папки раскрывает ее, и содержимое папки отображается на правой панели.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8885C29-CDA0-46B0-9A04-234A17D96C69}"/>
              </a:ext>
            </a:extLst>
          </p:cNvPr>
          <p:cNvSpPr/>
          <p:nvPr/>
        </p:nvSpPr>
        <p:spPr>
          <a:xfrm>
            <a:off x="106824" y="2204864"/>
            <a:ext cx="8928991" cy="1027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Текстовый процессор 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MS Word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это специальная программа, входящая в пакет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Microsoft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Office, которая предназначена для создания, редактирования и форматирования текстовых документов любой сложности.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43A8BD72-6FE2-4995-ADDA-5B7ACB8815FE}"/>
              </a:ext>
            </a:extLst>
          </p:cNvPr>
          <p:cNvSpPr/>
          <p:nvPr/>
        </p:nvSpPr>
        <p:spPr>
          <a:xfrm>
            <a:off x="106142" y="3232646"/>
            <a:ext cx="8928991" cy="1027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Чтобы приступить к созданию текстового документа, следует запустить текстовый процессор: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Пуск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→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 Программы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→ 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Microsoft Office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→ 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Microsoft Office Word 2007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74DAB6DB-90A8-4225-A854-2076DA32F7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142" y="4365104"/>
            <a:ext cx="8863637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Рабочее окно программы MS </a:t>
            </a:r>
            <a:r>
              <a:rPr lang="ru-RU" alt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Word</a:t>
            </a:r>
            <a:r>
              <a:rPr lang="ru-RU" alt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можно условно разделить на четыре зоны: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anose="05050102010706020507" pitchFamily="18" charset="2"/>
              <a:buChar char=""/>
              <a:tabLst/>
            </a:pPr>
            <a:r>
              <a:rPr lang="ru-RU" alt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Заголовок окна, включая расположенные на нем Панель быстрого доступа и кнопку Office;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anose="05050102010706020507" pitchFamily="18" charset="2"/>
              <a:buChar char=""/>
              <a:tabLst/>
            </a:pPr>
            <a:r>
              <a:rPr lang="ru-RU" alt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Лента;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anose="05050102010706020507" pitchFamily="18" charset="2"/>
              <a:buChar char=""/>
              <a:tabLst/>
            </a:pPr>
            <a:r>
              <a:rPr lang="ru-RU" alt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Окно документа;</a:t>
            </a:r>
            <a:endParaRPr lang="en-US" alt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anose="05050102010706020507" pitchFamily="18" charset="2"/>
              <a:buChar char=""/>
              <a:tabLst/>
            </a:pPr>
            <a:r>
              <a:rPr lang="ru-RU" alt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Строка состояния.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6236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11FAF92-11B3-4DB7-A1DA-AF30F4B6B021}"/>
              </a:ext>
            </a:extLst>
          </p:cNvPr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620688"/>
            <a:ext cx="9108504" cy="5157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659896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-13012" y="29912"/>
            <a:ext cx="9144000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9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РАЗДЕЛ 1. ТЕХНИЧЕСКАЯ И ПРОГРАММНАЯ БАЗА ИНФОРМАТИКИ</a:t>
            </a:r>
            <a:endParaRPr kumimoji="0" lang="ru-RU" sz="19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7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9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Тема 1.1. Аппаратное и программное обеспечение ПК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-13012" y="1868724"/>
            <a:ext cx="18133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Компьютер - </a:t>
            </a:r>
            <a:r>
              <a:rPr lang="ru-RU" dirty="0"/>
              <a:t> 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1656089" y="1891807"/>
            <a:ext cx="7289512" cy="8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700" dirty="0"/>
              <a:t>это универсальный электронный прибор, предназначенный для автоматизации создания, хранения, обработки, транспортирования и воспроизведения данных.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4AA3BC1-9B9D-4CA0-BC5E-4DAB1FB7899C}"/>
              </a:ext>
            </a:extLst>
          </p:cNvPr>
          <p:cNvSpPr/>
          <p:nvPr/>
        </p:nvSpPr>
        <p:spPr>
          <a:xfrm>
            <a:off x="-13012" y="842651"/>
            <a:ext cx="89586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111D79"/>
                </a:solidFill>
              </a:rPr>
              <a:t>Базовая аппаратная конфигурация ПК. Компоненты системного блока. Периферийные устройства ПК. Защита информации. Файловая система</a:t>
            </a:r>
            <a:endParaRPr lang="ru-RU" dirty="0">
              <a:solidFill>
                <a:srgbClr val="111D79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274DEE4-1671-4315-9D5B-E44F12712923}"/>
              </a:ext>
            </a:extLst>
          </p:cNvPr>
          <p:cNvSpPr/>
          <p:nvPr/>
        </p:nvSpPr>
        <p:spPr>
          <a:xfrm>
            <a:off x="-25733" y="1463798"/>
            <a:ext cx="2562689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2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такое компьютер?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D8570A4-7B9D-45FF-BECE-E01C7E9DDA49}"/>
              </a:ext>
            </a:extLst>
          </p:cNvPr>
          <p:cNvSpPr/>
          <p:nvPr/>
        </p:nvSpPr>
        <p:spPr>
          <a:xfrm>
            <a:off x="-13012" y="2686273"/>
            <a:ext cx="9144000" cy="390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Отличительная особенность техники данного вида состоит в том, что это техника: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5BF7061-4DC6-40A2-844E-B30EBC00BC63}"/>
              </a:ext>
            </a:extLst>
          </p:cNvPr>
          <p:cNvSpPr/>
          <p:nvPr/>
        </p:nvSpPr>
        <p:spPr>
          <a:xfrm>
            <a:off x="-7670" y="3018551"/>
            <a:ext cx="9138658" cy="357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относительно недорогая, что позволяет широко использовать ее во всех сферах деятельности;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08B5392-FC63-437A-A9F6-9559F0F19FEC}"/>
              </a:ext>
            </a:extLst>
          </p:cNvPr>
          <p:cNvSpPr/>
          <p:nvPr/>
        </p:nvSpPr>
        <p:spPr>
          <a:xfrm>
            <a:off x="-25733" y="3376085"/>
            <a:ext cx="9143999" cy="6406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высокопроизводительная, отличающаяся функциональной полнотой, универсальностью, по своим возможностям практически не уступающая возможностям больших ЭВМ;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E76E63F-B22E-4DE2-A7B3-B2D733E7026F}"/>
              </a:ext>
            </a:extLst>
          </p:cNvPr>
          <p:cNvSpPr/>
          <p:nvPr/>
        </p:nvSpPr>
        <p:spPr>
          <a:xfrm>
            <a:off x="-13012" y="3940493"/>
            <a:ext cx="9131278" cy="357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отличается небольшими размерами, что обеспечивает ее использование в домашних условиях;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6AF22EF-A4A2-4E41-864B-B6E104A9D0DB}"/>
              </a:ext>
            </a:extLst>
          </p:cNvPr>
          <p:cNvSpPr/>
          <p:nvPr/>
        </p:nvSpPr>
        <p:spPr>
          <a:xfrm>
            <a:off x="-25735" y="4298027"/>
            <a:ext cx="9143999" cy="357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способна работать в диалоговом режиме, проста в эксплуатации;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0E8DE49-D192-494E-81B2-D0CEC2162A94}"/>
              </a:ext>
            </a:extLst>
          </p:cNvPr>
          <p:cNvSpPr/>
          <p:nvPr/>
        </p:nvSpPr>
        <p:spPr>
          <a:xfrm>
            <a:off x="-25737" y="4650027"/>
            <a:ext cx="9156725" cy="357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имеет привлекательный внешний вид.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39672A5-498D-4E2A-B88F-A4C24F076625}"/>
              </a:ext>
            </a:extLst>
          </p:cNvPr>
          <p:cNvSpPr/>
          <p:nvPr/>
        </p:nvSpPr>
        <p:spPr>
          <a:xfrm>
            <a:off x="-31366" y="5001084"/>
            <a:ext cx="9175366" cy="390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Параметры персональных компьютеров: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13E6174-E39D-4896-A907-C4461ADF860B}"/>
              </a:ext>
            </a:extLst>
          </p:cNvPr>
          <p:cNvSpPr/>
          <p:nvPr/>
        </p:nvSpPr>
        <p:spPr>
          <a:xfrm>
            <a:off x="-13012" y="5290531"/>
            <a:ext cx="2372188" cy="3575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производительность;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E56E3A0-3397-4852-9DE4-3ECB30ECAE7B}"/>
              </a:ext>
            </a:extLst>
          </p:cNvPr>
          <p:cNvSpPr/>
          <p:nvPr/>
        </p:nvSpPr>
        <p:spPr>
          <a:xfrm>
            <a:off x="-19376" y="5538376"/>
            <a:ext cx="9175365" cy="357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емкость оперативного запоминающего устройства;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DABFD818-10F7-41E3-8B36-3D7675694D39}"/>
              </a:ext>
            </a:extLst>
          </p:cNvPr>
          <p:cNvSpPr/>
          <p:nvPr/>
        </p:nvSpPr>
        <p:spPr>
          <a:xfrm>
            <a:off x="-22189" y="5819630"/>
            <a:ext cx="9162354" cy="357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емкость накопителя на жестком магнитном диске;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50604F1B-0A0A-420E-BDEF-1E5433BAB98C}"/>
              </a:ext>
            </a:extLst>
          </p:cNvPr>
          <p:cNvSpPr/>
          <p:nvPr/>
        </p:nvSpPr>
        <p:spPr>
          <a:xfrm>
            <a:off x="-19179" y="6091590"/>
            <a:ext cx="9159344" cy="357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размер экрана монитора;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0282F967-1496-4CAC-9ECD-6AA2412544AB}"/>
              </a:ext>
            </a:extLst>
          </p:cNvPr>
          <p:cNvSpPr/>
          <p:nvPr/>
        </p:nvSpPr>
        <p:spPr>
          <a:xfrm>
            <a:off x="-31366" y="6372844"/>
            <a:ext cx="6844988" cy="357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оснащенность дополнительными устройствами.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1790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/>
      <p:bldP spid="16" grpId="0"/>
      <p:bldP spid="2052" grpId="0"/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>
            <a:extLst>
              <a:ext uri="{FF2B5EF4-FFF2-40B4-BE49-F238E27FC236}">
                <a16:creationId xmlns:a16="http://schemas.microsoft.com/office/drawing/2014/main" id="{261F5DBE-428A-41E7-BE52-23C982E228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3596" y="160566"/>
            <a:ext cx="234378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539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Заголовок окна</a:t>
            </a:r>
          </a:p>
        </p:txBody>
      </p:sp>
      <p:pic>
        <p:nvPicPr>
          <p:cNvPr id="3076" name="Рисунок 2">
            <a:extLst>
              <a:ext uri="{FF2B5EF4-FFF2-40B4-BE49-F238E27FC236}">
                <a16:creationId xmlns:a16="http://schemas.microsoft.com/office/drawing/2014/main" id="{FA032698-B221-4C61-A640-6027832F08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572" y="2561223"/>
            <a:ext cx="4971908" cy="4252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6">
            <a:extLst>
              <a:ext uri="{FF2B5EF4-FFF2-40B4-BE49-F238E27FC236}">
                <a16:creationId xmlns:a16="http://schemas.microsoft.com/office/drawing/2014/main" id="{7A1466DB-7991-4F8B-9082-A3627E5E7B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608" y="529898"/>
            <a:ext cx="9036496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левом верхнем углу расположена кнопка Office. При нажатии на эту кнопку открывается меню Office. В левой части расположены команды для создания нового и открытия существующего документа, его сохранения, печати, закрытия и некоторых других базовых операций. Некоторые из команд снабжены значком►, который указывает на наличие детализирующего меню. Например, щелчок мыши по значку ► справа от команды </a:t>
            </a:r>
            <a:r>
              <a:rPr kumimoji="0" lang="ru-RU" alt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Сохранить как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откроет меню, с помощью которого можно выполнить операцию сохранения в конкретном формате</a:t>
            </a:r>
            <a:r>
              <a:rPr kumimoji="0" lang="ru-RU" alt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18766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B285259-4561-4937-B8E0-A8490F44FC84}"/>
              </a:ext>
            </a:extLst>
          </p:cNvPr>
          <p:cNvSpPr/>
          <p:nvPr/>
        </p:nvSpPr>
        <p:spPr>
          <a:xfrm>
            <a:off x="107504" y="6653"/>
            <a:ext cx="8784976" cy="38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Правая часть меню </a:t>
            </a:r>
            <a:r>
              <a:rPr lang="en-US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Office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предназначена для отражения списка последних документов, с которыми работал пользователь.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нижней части меню </a:t>
            </a:r>
            <a:r>
              <a:rPr lang="en-US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Office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находятся две кнопки – </a:t>
            </a: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Параметры </a:t>
            </a:r>
            <a:r>
              <a:rPr lang="en-US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Word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Выход из </a:t>
            </a:r>
            <a:r>
              <a:rPr lang="en-US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Word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Первая из них вызывает диалог, в котором собрано подавляющее большинство настроек </a:t>
            </a:r>
            <a: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Word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вторая закрывает рабочее окно программы.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Справа от кнопки Office расположена Панель быстрого доступа. Она предназначена для быстрого и более удобного доступа к командам программы. По умолчанию Панель быстрого доступа содержит команды Сохранить, Отменить ввод и Повторить ввод. Но пользователь может настроить панель с помощью кнопки справа от нее.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Строка заголовка содержит Имя документа и название программы, в которой открыт документ. По умолчанию новый документ получает имя Документ1.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правого края Строки заголовка расположены Кнопки управления окном программы: Свернуть, Развернуть (Свернуть в окно), Закрыть.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90F1131-1BB1-4A6E-A39B-F3328EB787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2772" y="3452549"/>
            <a:ext cx="3929708" cy="3360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09353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130952D-6FE1-4B47-BBE3-1CF2CE6BB274}"/>
              </a:ext>
            </a:extLst>
          </p:cNvPr>
          <p:cNvSpPr/>
          <p:nvPr/>
        </p:nvSpPr>
        <p:spPr>
          <a:xfrm>
            <a:off x="107504" y="0"/>
            <a:ext cx="9001000" cy="1664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Лента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Лента содержит все команды по работе с текстовым документом. Команды по назначению объединены в Группы команд, а Группы команд объединены во Вкладки.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  <a:tabLst>
                <a:tab pos="3329940" algn="ctr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Каждая вкладка ленты связана с видом выполняемого действия. Семь основных вкладок представлены на экране постоянно: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6F3679E-AC9B-49D2-8615-DC8E3BF6032C}"/>
              </a:ext>
            </a:extLst>
          </p:cNvPr>
          <p:cNvSpPr/>
          <p:nvPr/>
        </p:nvSpPr>
        <p:spPr>
          <a:xfrm>
            <a:off x="143508" y="1556792"/>
            <a:ext cx="8928992" cy="5168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  <a:tabLst>
                <a:tab pos="3329940" algn="ctr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Вкладка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Главная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стоит в ряду первой, выводится по умолчанию при открытии программы и ориентирована на самые востребованные операции текстового редактора. Содержит группы: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Буфер обмена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Шрифт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Абзац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Стили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Редактирование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  <a:tabLst>
                <a:tab pos="3329940" algn="ctr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Вкладка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Вставка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содержит команды для включения в документ объектов различных типов – таблиц, иллюстраций, колонтитулов, особых блоков текста, отдельных символов и т.п. Содержит группы: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Страницы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Таблицы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Иллюстрации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Связи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Колонтитулы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Текст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Символы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  <a:tabLst>
                <a:tab pos="3329940" algn="ctr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Вкладка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Разметка страницы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позволяет устанавливать параметры и фон страницы, уточнять положение отдельного абзаца, упорядочивать сложные комбинации объектов и т.п. Содержит группы: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Темы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Параметры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страницы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Фон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страницы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Абзац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Упорядочить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  <a:tabLst>
                <a:tab pos="3329940" algn="ctr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Команды вкладки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Ссылки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предназначены для генерации оглавлений, предметных указателей, списков литературы, названий объектов и перекрестных ссылок на них. Содержит группы: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Оглавление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Сноски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Ссылки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списки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литературы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Названия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Предметный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указатель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Таблица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ссылок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8512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DAEE4C1-EE59-46AB-B47D-6771A0F8D227}"/>
              </a:ext>
            </a:extLst>
          </p:cNvPr>
          <p:cNvSpPr/>
          <p:nvPr/>
        </p:nvSpPr>
        <p:spPr>
          <a:xfrm>
            <a:off x="107504" y="48171"/>
            <a:ext cx="8928992" cy="3576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  <a:tabLst>
                <a:tab pos="3329940" algn="ctr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Вкладка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Рассылки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концентрирует средства для подготовки рассылок писем, создания конвертов, адресных книг и т.д. Содержит группы: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Создать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Начать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слияние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Составление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документа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вставка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полей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Просмотр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результатов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Завершить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  <a:tabLst>
                <a:tab pos="3329940" algn="ctr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Вкладка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Рецензирование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содержит команды для проверки правописания в готовом документе, работы с исправлениями, сравнения версий документа и т.п. Содержит группы: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Правописание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Примечания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Отслеживание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Изменения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Сравнить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Защитить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  <a:tabLst>
                <a:tab pos="3329940" algn="ctr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вкладке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собраны команды для управления рабочим окном и представления документа в этом окне. Содержит группы: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Режимы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просмотра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документа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Показать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или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скрыть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Масштаб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Окно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Макросы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C9B3EFF-47E3-4D41-A280-1144AFC4A8C2}"/>
              </a:ext>
            </a:extLst>
          </p:cNvPr>
          <p:cNvSpPr/>
          <p:nvPr/>
        </p:nvSpPr>
        <p:spPr>
          <a:xfrm>
            <a:off x="107504" y="3861048"/>
            <a:ext cx="8928992" cy="1664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  <a:tabLst>
                <a:tab pos="3329940" algn="ctr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Наряду с перечисленными основными вкладками существует значительное количество контекстных вкладок, которые не доступны в момент осуществления стандартных операций с текстом, но в нужный момент автоматически выводятся на экран. Например, если пользователь переходит к работе с колонтитулом, на экран выводится профильная вкладка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Конструктор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3443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>
            <a:extLst>
              <a:ext uri="{FF2B5EF4-FFF2-40B4-BE49-F238E27FC236}">
                <a16:creationId xmlns:a16="http://schemas.microsoft.com/office/drawing/2014/main" id="{F086CCFC-50E7-4F38-A882-84C731F423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70644"/>
            <a:ext cx="903649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Некоторые группы во вкладках содержат </a:t>
            </a:r>
            <a:r>
              <a:rPr kumimoji="0" lang="ru-RU" alt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кнопку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вызова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диалога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для управления соответствующим объектом или операцией. Например, щелчок мышью на значке </a:t>
            </a:r>
            <a:endParaRPr kumimoji="0" lang="ru-RU" alt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100" name="Рисунок 3">
            <a:extLst>
              <a:ext uri="{FF2B5EF4-FFF2-40B4-BE49-F238E27FC236}">
                <a16:creationId xmlns:a16="http://schemas.microsoft.com/office/drawing/2014/main" id="{283E7F90-DE89-422B-A2AC-B7943ABDFD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20581"/>
            <a:ext cx="352078" cy="38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6">
            <a:extLst>
              <a:ext uri="{FF2B5EF4-FFF2-40B4-BE49-F238E27FC236}">
                <a16:creationId xmlns:a16="http://schemas.microsoft.com/office/drawing/2014/main" id="{2275F374-793A-45B7-9000-CFFA23E922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01106"/>
            <a:ext cx="903649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30575" algn="ctr"/>
              </a:tabLst>
            </a:pP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рядом с названием группы </a:t>
            </a:r>
            <a:r>
              <a:rPr kumimoji="0" lang="ru-RU" alt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Шрифт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выводит диалог, в котором можно установить все параметры шрифта для выделенного фрагмента текста.</a:t>
            </a:r>
            <a:endParaRPr kumimoji="0" lang="ru-RU" alt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BB8448A1-DBF0-4029-92C3-2CEA6343CB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29" y="1631568"/>
            <a:ext cx="9029067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539750"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30575" algn="ctr"/>
              </a:tabLst>
            </a:pP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редактируется сложный документ и не хватает экранного пространства, Ленту можно свернуть. Для этого необходимо нажать правую кнопку мыши на произвольной точке Ленты. На экране появится контекстное меню</a:t>
            </a:r>
            <a:endParaRPr kumimoji="0" lang="ru-RU" alt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30575" algn="ctr"/>
              </a:tabLst>
            </a:pPr>
            <a:endParaRPr kumimoji="0" lang="ru-RU" alt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3" name="Рисунок 5">
            <a:extLst>
              <a:ext uri="{FF2B5EF4-FFF2-40B4-BE49-F238E27FC236}">
                <a16:creationId xmlns:a16="http://schemas.microsoft.com/office/drawing/2014/main" id="{7FCA8895-32CF-445C-9EAB-491DFDC63E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519264"/>
            <a:ext cx="5040560" cy="170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9">
            <a:extLst>
              <a:ext uri="{FF2B5EF4-FFF2-40B4-BE49-F238E27FC236}">
                <a16:creationId xmlns:a16="http://schemas.microsoft.com/office/drawing/2014/main" id="{842C857B-604A-440F-AF13-1CB429D20D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589362"/>
            <a:ext cx="8928992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30575" algn="ctr"/>
              </a:tabLst>
            </a:pP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выбрать в контекстном меню команду </a:t>
            </a:r>
            <a:r>
              <a:rPr kumimoji="0" lang="ru-RU" alt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Свернуть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ленту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на экране видимыми останутся только названия вкладок. Лента будет разворачиваться только при нажатии на одну из ее вкладок.</a:t>
            </a:r>
            <a:endParaRPr kumimoji="0" lang="ru-RU" alt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F4BFF7E-CBEB-4951-9723-CD76F53A178B}"/>
              </a:ext>
            </a:extLst>
          </p:cNvPr>
          <p:cNvSpPr/>
          <p:nvPr/>
        </p:nvSpPr>
        <p:spPr>
          <a:xfrm>
            <a:off x="53752" y="5362486"/>
            <a:ext cx="8982744" cy="709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  <a:tabLst>
                <a:tab pos="3329940" algn="ctr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Восстановить режим постоянного отображения ленты можно повторным обращением к контекстному меню, либо используя комбинацию клавиш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Ctrl+F1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58963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0CC331F-649D-4CD1-9300-4D725C92227F}"/>
              </a:ext>
            </a:extLst>
          </p:cNvPr>
          <p:cNvSpPr/>
          <p:nvPr/>
        </p:nvSpPr>
        <p:spPr>
          <a:xfrm>
            <a:off x="107504" y="188640"/>
            <a:ext cx="8928992" cy="5487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Окно документа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 Лентой расположено Окно документа, в котором будет отображаться редактируемый текст. Все что вводится с клавиатуры или вставляется другими способами, вы увидите в Окне документа.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Текстовый курсор – это мигающая вертикальная черта, указывающая место ввода очередного символа либо место вставки какого-либо объекта.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Пройдите путь Лента – вкладка Вид – группа команд Показать или скрыть – поставьте галочку напротив команды Линейка. Окно документа дополнится горизонтальной и вертикальной линейками сверху и снизу от окна соответственно. Горизонтальная линейка предназначена для отображения и изменения параметров страницы и параметров абзацев. Темные части по краям линейки обозначают ширину полей документа. Верхний треугольный флажок слева отвечает за отступ красной строки абзаца, нижний треугольный флажок слева – отступ абзаца слева, прямоугольный флажок слева синхронно перемещает верхний и нижний флажки, треугольный флажок справа отвечает за отступ абзаца справа.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Справа в Окне документа расположена Вертикальная полоса прокрутки, которая позволяет просматривать весь документ.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0321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9BD931A-29EE-4202-95CA-87ED6753D5AB}"/>
              </a:ext>
            </a:extLst>
          </p:cNvPr>
          <p:cNvSpPr/>
          <p:nvPr/>
        </p:nvSpPr>
        <p:spPr>
          <a:xfrm>
            <a:off x="71500" y="188640"/>
            <a:ext cx="9001000" cy="5487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Строка состояния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  <a:tabLst>
                <a:tab pos="3329940" algn="ctr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нижнем краю рабочего окна расположена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Строка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состояния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Ее компоненты не только отражают ту или иную информацию, но и активно используются для управления.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  <a:tabLst>
                <a:tab pos="3329940" algn="ctr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умолчанию в левой части строки состояния отражены четыре элемента: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  <a:tabLst>
                <a:tab pos="3329940" algn="ctr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Номер текущей страницы текста и общее количество страниц документа. Эта надпись является ссылкой, щелчок мышью на которой вызывает диалог.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Найти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заменить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открытый на вкладке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Перейти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  <a:tabLst>
                <a:tab pos="3329940" algn="ctr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Текущее число слов в документе. Щелчок мышью на этой ссылке вызывает диалог статистики, в котором можно узнать число страниц, слов, знаков, абзацев и строк в документе.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  <a:tabLst>
                <a:tab pos="3329940" algn="ctr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Значок, отражающий состояние проверки правописания. Щелчок мышью на этом значке запускает проверку правописания с места нахождения текстового курсора.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  <a:tabLst>
                <a:tab pos="3329940" algn="ctr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Текущий язык ввода текста. Щелчок мышью на этой ссылке вызывает диалог для языковой пометки выделенного текста.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  <a:tabLst>
                <a:tab pos="3329940" algn="ctr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Правая часть строки состояния содержит средства для управления видом документа в рабочем окне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Microsoft Word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2007. Здесь можно посмотреть и выбрать режим отображения документа и его масштаб.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80524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Рисунок 5">
            <a:extLst>
              <a:ext uri="{FF2B5EF4-FFF2-40B4-BE49-F238E27FC236}">
                <a16:creationId xmlns:a16="http://schemas.microsoft.com/office/drawing/2014/main" id="{8EB7C0D0-2636-4733-A7E7-47EBDC22E2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21904"/>
            <a:ext cx="457200" cy="490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Рисунок 6">
            <a:extLst>
              <a:ext uri="{FF2B5EF4-FFF2-40B4-BE49-F238E27FC236}">
                <a16:creationId xmlns:a16="http://schemas.microsoft.com/office/drawing/2014/main" id="{7861E5C5-1521-4E38-85B8-8182251E83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17228"/>
            <a:ext cx="457200" cy="506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Рисунок 7">
            <a:extLst>
              <a:ext uri="{FF2B5EF4-FFF2-40B4-BE49-F238E27FC236}">
                <a16:creationId xmlns:a16="http://schemas.microsoft.com/office/drawing/2014/main" id="{E2CFCF45-79EF-4461-9875-9D518463A5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3029"/>
            <a:ext cx="457197" cy="643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Рисунок 8">
            <a:extLst>
              <a:ext uri="{FF2B5EF4-FFF2-40B4-BE49-F238E27FC236}">
                <a16:creationId xmlns:a16="http://schemas.microsoft.com/office/drawing/2014/main" id="{EB3ADB8C-2989-44A0-A4E3-9B11B0BC4F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3288829"/>
            <a:ext cx="457198" cy="645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5" name="Рисунок 9">
            <a:extLst>
              <a:ext uri="{FF2B5EF4-FFF2-40B4-BE49-F238E27FC236}">
                <a16:creationId xmlns:a16="http://schemas.microsoft.com/office/drawing/2014/main" id="{E52E2B50-92AC-4202-BDC1-281C72E05C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54704"/>
            <a:ext cx="457197" cy="67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6">
            <a:extLst>
              <a:ext uri="{FF2B5EF4-FFF2-40B4-BE49-F238E27FC236}">
                <a16:creationId xmlns:a16="http://schemas.microsoft.com/office/drawing/2014/main" id="{194FE4A8-EC5C-4A19-8B2C-8EE26EC90D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512" y="197568"/>
            <a:ext cx="864096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539750"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30575" algn="ctr"/>
              </a:tabLst>
            </a:pP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kumimoji="0" lang="en-US" alt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Microsoft Word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2007 доступны пять режимов отображения документов. Все они представлены в строке состояния значками:</a:t>
            </a:r>
            <a:endParaRPr kumimoji="0" lang="ru-RU" alt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30575" algn="ctr"/>
              </a:tabLst>
            </a:pPr>
            <a:endParaRPr kumimoji="0" lang="ru-RU" alt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C6DD52C2-47CF-4A2D-BB99-5773A76BF6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712" y="1226965"/>
            <a:ext cx="8327776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539750"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30575" algn="ctr"/>
              </a:tabLst>
            </a:pPr>
            <a:r>
              <a:rPr kumimoji="0" lang="ru-RU" alt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kumimoji="0" lang="ru-RU" alt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Разметка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страницы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Позволяет увидеть документ в виде, в каком он будет напечатан на принтере.</a:t>
            </a:r>
            <a:endParaRPr kumimoji="0" lang="ru-RU" alt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30575" algn="ctr"/>
              </a:tabLst>
            </a:pPr>
            <a:endParaRPr kumimoji="0" lang="ru-RU" alt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404FCE6B-EC26-45AE-9E7E-4C0CAC4DB1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712" y="2051264"/>
            <a:ext cx="825576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539750"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30575" algn="ctr"/>
              </a:tabLst>
            </a:pPr>
            <a:r>
              <a:rPr kumimoji="0" lang="ru-RU" alt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kumimoji="0" lang="ru-RU" alt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Режим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чтения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Оптимизирован для чтения документов с экрана.</a:t>
            </a:r>
            <a:endParaRPr kumimoji="0" lang="ru-RU" alt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30575" algn="ctr"/>
              </a:tabLst>
            </a:pPr>
            <a:endParaRPr kumimoji="0" lang="ru-RU" alt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07E693FD-DFA1-496C-82CF-E190A18CEF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712" y="2737064"/>
            <a:ext cx="83277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539750"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30575" algn="ctr"/>
              </a:tabLst>
            </a:pPr>
            <a:r>
              <a:rPr kumimoji="0" lang="ru-RU" alt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kumimoji="0" lang="ru-RU" alt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Веб-документ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Предназначен для работы с веб-страницами.</a:t>
            </a:r>
            <a:endParaRPr kumimoji="0" lang="ru-RU" alt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30575" algn="ctr"/>
              </a:tabLst>
            </a:pPr>
            <a:endParaRPr kumimoji="0" lang="ru-RU" alt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D56F9108-7FA4-4D07-88AC-A51C6EC3D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712" y="3432389"/>
            <a:ext cx="825576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539750"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30575" algn="ctr"/>
              </a:tabLst>
            </a:pPr>
            <a:r>
              <a:rPr kumimoji="0" lang="ru-RU" alt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kumimoji="0" lang="ru-RU" alt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Структура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Дает возможность легко изменять структуру документа.</a:t>
            </a:r>
            <a:endParaRPr kumimoji="0" lang="ru-RU" alt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30575" algn="ctr"/>
              </a:tabLst>
            </a:pPr>
            <a:endParaRPr kumimoji="0" lang="ru-RU" alt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FA30EB90-A73D-4467-ACB7-30E7396759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713" y="4137239"/>
            <a:ext cx="81218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330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30575" algn="ctr"/>
              </a:tabLst>
            </a:pPr>
            <a:r>
              <a:rPr kumimoji="0" lang="ru-RU" alt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kumimoji="0" lang="ru-RU" alt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Черновик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В этом режиме документ отображается упрощенно 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без колонтитулов, некоторых видов разрывов и т.п.</a:t>
            </a:r>
            <a:endParaRPr kumimoji="0" lang="ru-RU" alt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98055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67350C6-C28D-4BD3-A008-E223D3BC6E1A}"/>
              </a:ext>
            </a:extLst>
          </p:cNvPr>
          <p:cNvSpPr/>
          <p:nvPr/>
        </p:nvSpPr>
        <p:spPr>
          <a:xfrm>
            <a:off x="107504" y="20703"/>
            <a:ext cx="8856984" cy="1664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  <a:tabLst>
                <a:tab pos="3329940" algn="ctr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умолчанию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Word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использует режим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Разметка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страницы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Однако режим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Черновик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позволяет более эффективно использовать экранное пространство, в этом режиме наиболее удобно вводить и редактировать текст.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  <a:tabLst>
                <a:tab pos="3329940" algn="ctr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Блок управления масштабом находится у правого края строки состояния и состоит из четырех компонентов.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BFF5730-B2D7-4CCD-9B32-CBFC6A6B2877}"/>
              </a:ext>
            </a:extLst>
          </p:cNvPr>
          <p:cNvSpPr/>
          <p:nvPr/>
        </p:nvSpPr>
        <p:spPr>
          <a:xfrm>
            <a:off x="143508" y="1844824"/>
            <a:ext cx="8856984" cy="2620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  <a:tabLst>
                <a:tab pos="3329940" algn="ctr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Ссылка, отображающая текущий масштаб документа в процентах. Щелчок мышью на данной ссылке вызывает диалог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Масштаб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В этом диалоге можно выбрать один из типовых вариантов масштаба, либо задать его произвольное значение.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  <a:tabLst>
                <a:tab pos="3329940" algn="ctr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Значки «–» и «+» позволяют уменьшать и увеличивать масштаб документа с шагом в 10 процентов.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  <a:tabLst>
                <a:tab pos="3329940" algn="ctr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Ползунок для плавного изменения масштаба. Перемещение ползунка в сторону значка «–» приводит к уменьшению масштаба, а в сторону значка «+» – к увеличению.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75514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DB5EFAC0-AF90-421C-8C1B-0710497F8B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69" name="Рисунок 6">
            <a:extLst>
              <a:ext uri="{FF2B5EF4-FFF2-40B4-BE49-F238E27FC236}">
                <a16:creationId xmlns:a16="http://schemas.microsoft.com/office/drawing/2014/main" id="{C29566C8-F05E-4D85-9C96-69C77905CC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776858"/>
            <a:ext cx="3946657" cy="4964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2AEE45B4-F70E-4E43-A536-473D0B805F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504" y="149765"/>
            <a:ext cx="9001000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Состав строки состояния можно изменять. Например, полезно поместить в строку состояния индикатор режима ввода текста. Для этого необходимо щелкнуть ПКМ на произвольно точке строки состояния. На экране появится контекстное меню, в котором перечислены различные компоненты, доступные для помещения в строку состояния.</a:t>
            </a:r>
            <a:endParaRPr kumimoji="0" lang="ru-RU" alt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7955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E715861-E964-4668-B4AD-675F81C9F8AC}"/>
              </a:ext>
            </a:extLst>
          </p:cNvPr>
          <p:cNvSpPr/>
          <p:nvPr/>
        </p:nvSpPr>
        <p:spPr>
          <a:xfrm>
            <a:off x="0" y="25081"/>
            <a:ext cx="9131276" cy="390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2400"/>
              </a:spcBef>
              <a:spcAft>
                <a:spcPts val="1200"/>
              </a:spcAft>
            </a:pPr>
            <a:r>
              <a:rPr lang="ru-RU" b="1" dirty="0">
                <a:solidFill>
                  <a:srgbClr val="111D7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Архитектура и структура ЭВМ</a:t>
            </a:r>
            <a:endParaRPr lang="ru-RU" sz="1600" dirty="0">
              <a:solidFill>
                <a:srgbClr val="111D79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D25E13F-66DA-4371-9F9F-43685252E23E}"/>
              </a:ext>
            </a:extLst>
          </p:cNvPr>
          <p:cNvSpPr/>
          <p:nvPr/>
        </p:nvSpPr>
        <p:spPr>
          <a:xfrm>
            <a:off x="6848" y="411702"/>
            <a:ext cx="91244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</a:rPr>
              <a:t>Архитектурой компьютера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называется его описание на некотором общем уровне, включающее описание пользовательских возможностей программирования, системы команд, системы адресации, организации памяти и т.д. </a:t>
            </a:r>
            <a:endParaRPr lang="ru-RU" sz="1600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D79E6AD-B1F5-4047-8C54-54495AE4E491}"/>
              </a:ext>
            </a:extLst>
          </p:cNvPr>
          <p:cNvSpPr/>
          <p:nvPr/>
        </p:nvSpPr>
        <p:spPr>
          <a:xfrm>
            <a:off x="6848" y="1241106"/>
            <a:ext cx="9125401" cy="1206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Структура компьютера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это совокупность его функциональных элементов и связей между ними. Элементами могут быть самые различные устройства – от основных логических узлов компьютера до простейших схем, с помощью которых можно дать описание компьютера на любом уровне детализации.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0583E419-DF5D-48A1-A634-591D2567C6AC}"/>
              </a:ext>
            </a:extLst>
          </p:cNvPr>
          <p:cNvSpPr/>
          <p:nvPr/>
        </p:nvSpPr>
        <p:spPr>
          <a:xfrm>
            <a:off x="6848" y="2404612"/>
            <a:ext cx="91244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</a:rPr>
              <a:t>Системный блок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персонального компьютера является самой главной его составной частью. В нем размещаются все основные компоненты компьютера:</a:t>
            </a:r>
            <a:endParaRPr lang="ru-RU" sz="1600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9EB6AAB-35C3-4AFA-B0A1-4C2AEA8151FE}"/>
              </a:ext>
            </a:extLst>
          </p:cNvPr>
          <p:cNvSpPr/>
          <p:nvPr/>
        </p:nvSpPr>
        <p:spPr>
          <a:xfrm>
            <a:off x="-982" y="2915910"/>
            <a:ext cx="9124426" cy="357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устройство для чтения лазерных компакт-дисков (</a:t>
            </a:r>
            <a: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DVD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ROM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75CEF94E-BFB1-41A4-99B6-8F57750C2B95}"/>
              </a:ext>
            </a:extLst>
          </p:cNvPr>
          <p:cNvSpPr/>
          <p:nvPr/>
        </p:nvSpPr>
        <p:spPr>
          <a:xfrm>
            <a:off x="-8812" y="3250233"/>
            <a:ext cx="9124426" cy="357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жесткий диск (винчестер);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1C861AF3-3446-49B8-A3BC-6AEF9A8B3A5F}"/>
              </a:ext>
            </a:extLst>
          </p:cNvPr>
          <p:cNvSpPr/>
          <p:nvPr/>
        </p:nvSpPr>
        <p:spPr>
          <a:xfrm>
            <a:off x="-17617" y="3584557"/>
            <a:ext cx="9141061" cy="6406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материнская (системная) плата, при помощи которой части компьютера объединяются в единое целое.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2580E8F-53CF-4FBF-8B0D-E357419306E3}"/>
              </a:ext>
            </a:extLst>
          </p:cNvPr>
          <p:cNvSpPr/>
          <p:nvPr/>
        </p:nvSpPr>
        <p:spPr>
          <a:xfrm>
            <a:off x="-24816" y="4225245"/>
            <a:ext cx="9168816" cy="390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материнской плате размещены основные электронные компоненты компьютера: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EAB604CB-2936-4E0F-BEE3-DE06E0C862F1}"/>
              </a:ext>
            </a:extLst>
          </p:cNvPr>
          <p:cNvSpPr/>
          <p:nvPr/>
        </p:nvSpPr>
        <p:spPr>
          <a:xfrm>
            <a:off x="6848" y="4615929"/>
            <a:ext cx="4572000" cy="19834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процессор;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оперативная память;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постоянная память;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системная шина;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локальная шина;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дополнительные микросхемы.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8893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8C9D1CC-AF76-4575-805A-E13101C28F1C}"/>
              </a:ext>
            </a:extLst>
          </p:cNvPr>
          <p:cNvSpPr/>
          <p:nvPr/>
        </p:nvSpPr>
        <p:spPr>
          <a:xfrm>
            <a:off x="2024844" y="116632"/>
            <a:ext cx="5094312" cy="390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Изучение программного интерфейса MS 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Excel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5673ACF-D73A-430A-8DA3-F0E7FF995261}"/>
              </a:ext>
            </a:extLst>
          </p:cNvPr>
          <p:cNvSpPr/>
          <p:nvPr/>
        </p:nvSpPr>
        <p:spPr>
          <a:xfrm>
            <a:off x="32242" y="908720"/>
            <a:ext cx="9001000" cy="3576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Табличный процессор MS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Excel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специальная программа, входящая в пакет M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 Office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которая позволяет выполнять табличные расчеты любой сложности (математические, физические, экономические, бухгалтерские и т.д.), а также иллюстрировать данные и результаты их обработки в виде графиков и диаграмм.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Рабочее окно программы MS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Excel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можно условно разделить на пять зон: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Заголовок окна, включая расположенные на нем Панель быстрого доступа и кнопку Office;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Лента;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Строка формул;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Таблица;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Строка состояния.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520911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0DBC2FA-DF53-4690-AD3B-DF48172A0A9F}"/>
              </a:ext>
            </a:extLst>
          </p:cNvPr>
          <p:cNvSpPr/>
          <p:nvPr/>
        </p:nvSpPr>
        <p:spPr>
          <a:xfrm>
            <a:off x="107504" y="332656"/>
            <a:ext cx="8856984" cy="4850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Заголовок окна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левом верхнем углу расположена кнопка Office.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нажатии на эту кнопку открывается меню Office. Меню содержит три области. В первой расположены команды по работе с файлом (например, Создать, Открыть, Сохранить, Сохранить как и др.). Во второй области расположен список документов, с которым ранее работал пользователь. В третьей области расположены кнопки Параметры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Excel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Выход из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Excel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Справа от кнопки Office расположена Панель быстрого доступа. Она предназначена для быстрого и более удобного доступа к командам программы. По умолчанию Панель быстрого доступа содержит команды Сохранить, Отменить ввод и Повторить ввод. Но пользователь может настроить панель с помощью кнопки справа от нее.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Строка заголовка содержит Имя документа и название программы, в которой открыт документ. По умолчанию новый документ получает имя Книга1.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правого края Строки заголовка расположены Кнопки управления окном программы: Свернуть, Развернуть (Свернуть в окно), Закрыть.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682777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CDA31E5-28C2-464D-9596-2B5EFDD1D7E9}"/>
              </a:ext>
            </a:extLst>
          </p:cNvPr>
          <p:cNvSpPr/>
          <p:nvPr/>
        </p:nvSpPr>
        <p:spPr>
          <a:xfrm>
            <a:off x="107504" y="188640"/>
            <a:ext cx="8928992" cy="5789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7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Лента</a:t>
            </a:r>
            <a:endParaRPr lang="ru-RU" sz="17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Лента содержит все команды по работе с табличным документом. Команды по назначению объединены в Группы команд, а Группы команд объединены во вкладки.</a:t>
            </a:r>
            <a:endParaRPr lang="ru-RU" sz="17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Вкладка Главная стоит в ряду первой, выводится по умолчанию при открытии программы и ориентирована на самые востребованные операции табличного процессора – редактирование и форматирование таблиц.</a:t>
            </a:r>
            <a:endParaRPr lang="ru-RU" sz="17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Вкладка Вставка содержит команды для включения в документ объектов различных типов – таблиц, иллюстраций, колонтитулов, особых блоков текста, отдельных символов и т.п.</a:t>
            </a:r>
            <a:endParaRPr lang="ru-RU" sz="17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Вкладка Разметка страницы позволяет установить параметры и фон страницы, уточнять параметры отдельных столбцов и строк, упорядочивать сложные комбинации объектов и т.п.</a:t>
            </a:r>
            <a:endParaRPr lang="ru-RU" sz="17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Вкладка Формулы содержит команды по работе с формулами.</a:t>
            </a:r>
            <a:endParaRPr lang="ru-RU" sz="17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Вкладка Данные содержит команды по работе с различными данными таблицы (получение внешних данных, сортировка и фильтрация и т.д.);</a:t>
            </a:r>
            <a:endParaRPr lang="ru-RU" sz="17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Вкладка Рецензирование содержит команды для проверки правописания в готовом документе, работы с примечаниями и т.п.</a:t>
            </a:r>
            <a:endParaRPr lang="ru-RU" sz="17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вкладке Вид собраны команды для управления рабочим окном программы и представлением документа в этом окне.</a:t>
            </a:r>
            <a:endParaRPr lang="ru-RU" sz="17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Кроме перечисленных основных вкладок есть контекстные вкладки, которые появляются на Ленте при работе с различными объектами (таблицы, рисунки, графики, диаграммы и т.п.).</a:t>
            </a:r>
            <a:endParaRPr lang="ru-RU" sz="17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823552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5642B94-1DA3-427E-A438-14BAB09AD678}"/>
              </a:ext>
            </a:extLst>
          </p:cNvPr>
          <p:cNvSpPr/>
          <p:nvPr/>
        </p:nvSpPr>
        <p:spPr>
          <a:xfrm>
            <a:off x="107504" y="29912"/>
            <a:ext cx="8928992" cy="45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Строка формул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 Лентой находится Строка формул, в которой будет отображаться вся информация, вводимая в ячейку таблицы – текст, число, формула. В левой части Строки формул расположен открывающийся список Имя, в котором отображается адрес выделенной ячейки.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Таблица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Ниже Строки формул расположена Таблица, состоящая из строк и столбцов. Заголовки столбцов таблицы обозначены латинскими буквами A, B, C, D и т.д. Строки таблицы пронумерованы числами 1, 2, 3, 4... у левого края рабочего окна. У правого и нижнего краев таблицы находятся соответственно вертикальная и горизонтальная полосы прокрутки, позволяющие просматривать те части таблицы, которые в данный момент не видны на экране. Слева от горизонтальной полосы прокрутки расположены ярлыки рабочих листов таблицы Лист1, Лист2, Лист3, с помощью которых можно выбрать нужный лист, и кнопки – для прокручивания ярлыков.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BC768B2-3F50-476F-AC3A-DE28C3780CC2}"/>
              </a:ext>
            </a:extLst>
          </p:cNvPr>
          <p:cNvSpPr/>
          <p:nvPr/>
        </p:nvSpPr>
        <p:spPr>
          <a:xfrm>
            <a:off x="111582" y="4541192"/>
            <a:ext cx="8924913" cy="198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Строка состояния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нижнего края рабочего окна программы находится Строка состояния. Она содержит информацию о состоянии программы и выполняемой операции, которая отображается слева, а также Панель отображения документа и Панель регулировки масштаба справа. Строку состояния можно настроить (добавить или удалить позиции), щелкнув правой кнопкой мыши по ней.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79232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786058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/>
              <a:t>СПАСИБО ЗА ВНИМАНИЕ!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E07EE65-5402-478F-B22B-89E2F3E6EF0F}"/>
              </a:ext>
            </a:extLst>
          </p:cNvPr>
          <p:cNvSpPr/>
          <p:nvPr/>
        </p:nvSpPr>
        <p:spPr>
          <a:xfrm>
            <a:off x="11216" y="836712"/>
            <a:ext cx="9120059" cy="1664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Микропроцессор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это сверхбольшая интегральная схема, выполняющая функции центрального процессора. В ходе работы процессор обслуживает данные, находящиеся в его регистрах, в поле оперативной памяти, во внешних портах. Процессор – это важнейшая часть любого компьютера, производящая обработку информации и необходимые вычисления.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4F22409-7C52-4440-92E2-EBD5FEEA2A4F}"/>
              </a:ext>
            </a:extLst>
          </p:cNvPr>
          <p:cNvSpPr/>
          <p:nvPr/>
        </p:nvSpPr>
        <p:spPr>
          <a:xfrm>
            <a:off x="0" y="25081"/>
            <a:ext cx="9131276" cy="390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2400"/>
              </a:spcBef>
              <a:spcAft>
                <a:spcPts val="1200"/>
              </a:spcAft>
            </a:pPr>
            <a:r>
              <a:rPr lang="ru-RU" b="1" dirty="0">
                <a:solidFill>
                  <a:srgbClr val="111D7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Архитектура и структура ЭВМ</a:t>
            </a:r>
            <a:endParaRPr lang="ru-RU" sz="1600" dirty="0">
              <a:solidFill>
                <a:srgbClr val="111D79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30D22CB-3D45-442C-BDBC-92A577F17BA6}"/>
              </a:ext>
            </a:extLst>
          </p:cNvPr>
          <p:cNvSpPr/>
          <p:nvPr/>
        </p:nvSpPr>
        <p:spPr>
          <a:xfrm>
            <a:off x="11215" y="2636912"/>
            <a:ext cx="9120059" cy="1027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Системная шина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обеспечивает сопряжение и связь всех устройств персонального компьютера между собой. Предназначена для передачи информации между процессором и другими устройствами компьютера.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FCD291C-B217-4EC8-B2BE-F0D4BAD8120F}"/>
              </a:ext>
            </a:extLst>
          </p:cNvPr>
          <p:cNvSpPr/>
          <p:nvPr/>
        </p:nvSpPr>
        <p:spPr>
          <a:xfrm>
            <a:off x="-6362" y="3890298"/>
            <a:ext cx="9150362" cy="1027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Блок питания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преобразует переменное напряжение сети в постоянное напряжение различной полярности и величины, необходимое для питания различных устройств компьютера.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63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2FA2564-CA0A-4A60-B72F-2B00AD542667}"/>
              </a:ext>
            </a:extLst>
          </p:cNvPr>
          <p:cNvSpPr/>
          <p:nvPr/>
        </p:nvSpPr>
        <p:spPr>
          <a:xfrm>
            <a:off x="0" y="-17334"/>
            <a:ext cx="9143999" cy="390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ctr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</a:pPr>
            <a:r>
              <a:rPr lang="ru-RU" b="1" dirty="0">
                <a:solidFill>
                  <a:srgbClr val="111D7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Устройства ввода информации</a:t>
            </a:r>
            <a:endParaRPr lang="ru-RU" sz="1600" dirty="0">
              <a:solidFill>
                <a:srgbClr val="111D79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CE31297-1C4F-4282-BCC1-E3AF2F3B17F3}"/>
              </a:ext>
            </a:extLst>
          </p:cNvPr>
          <p:cNvSpPr/>
          <p:nvPr/>
        </p:nvSpPr>
        <p:spPr>
          <a:xfrm>
            <a:off x="0" y="692696"/>
            <a:ext cx="9144000" cy="1027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Клавиатура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является основным устройством ввода алфавитно-цифровых данных и команд управления в персональный компьютер. Это клавишное устройство управления компьютером.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FFD9254-8A12-4599-AFB0-F5CF339B88F2}"/>
              </a:ext>
            </a:extLst>
          </p:cNvPr>
          <p:cNvSpPr/>
          <p:nvPr/>
        </p:nvSpPr>
        <p:spPr>
          <a:xfrm>
            <a:off x="0" y="1927344"/>
            <a:ext cx="91439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4500" algn="just"/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Мышь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– это оперативное устройство управления компьютером, приспособление, которое служит для указания объектов на экране ЭВМ, обеспечивает ввод данных в компьютер. </a:t>
            </a: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E641DDA-1150-4AC7-927E-64F42CE3B75B}"/>
              </a:ext>
            </a:extLst>
          </p:cNvPr>
          <p:cNvSpPr/>
          <p:nvPr/>
        </p:nvSpPr>
        <p:spPr>
          <a:xfrm>
            <a:off x="-1" y="3057541"/>
            <a:ext cx="9144000" cy="1027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Сканер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относится к дополнительным устройствам персонального компьютера. Это читающее устройство, обеспечивающее ввод информации в компьютер. В результате сканирования создается графический образ текстового документа.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2704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E0E79A5-05CE-4DE1-B43A-4F95E81BEB5B}"/>
              </a:ext>
            </a:extLst>
          </p:cNvPr>
          <p:cNvSpPr/>
          <p:nvPr/>
        </p:nvSpPr>
        <p:spPr>
          <a:xfrm>
            <a:off x="0" y="0"/>
            <a:ext cx="9144000" cy="390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ctr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</a:pPr>
            <a:r>
              <a:rPr lang="ru-RU" b="1" dirty="0">
                <a:solidFill>
                  <a:srgbClr val="111D7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Дополнительные устройства персонального компьютера</a:t>
            </a:r>
            <a:endParaRPr lang="ru-RU" sz="1600" dirty="0">
              <a:solidFill>
                <a:srgbClr val="111D79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1FCD2F6-FAA5-4EEB-B510-A01C6ED9DC24}"/>
              </a:ext>
            </a:extLst>
          </p:cNvPr>
          <p:cNvSpPr/>
          <p:nvPr/>
        </p:nvSpPr>
        <p:spPr>
          <a:xfrm>
            <a:off x="0" y="620688"/>
            <a:ext cx="9144000" cy="709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Источники бесперебойного питания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обеспечивают работу компьютера как при колебаниях напряжения в сети, так и при полном его отключении.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C345031-D1C8-46FF-BF8A-E24B6F01A936}"/>
              </a:ext>
            </a:extLst>
          </p:cNvPr>
          <p:cNvSpPr/>
          <p:nvPr/>
        </p:nvSpPr>
        <p:spPr>
          <a:xfrm>
            <a:off x="-31366" y="1342012"/>
            <a:ext cx="9175366" cy="709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Модемы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устройства, обеспечивающие взаимодействие компьютеров и последовательную передачу данных через сеть.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67268A9-280A-4978-8B04-F33F918B608F}"/>
              </a:ext>
            </a:extLst>
          </p:cNvPr>
          <p:cNvSpPr/>
          <p:nvPr/>
        </p:nvSpPr>
        <p:spPr>
          <a:xfrm>
            <a:off x="0" y="2132856"/>
            <a:ext cx="9144000" cy="709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Дигитайзеры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с их помощью производится ввод координат в компьютер. Практически являются той же мышью.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734B29F-72C1-4809-ABCB-AE0811403B5B}"/>
              </a:ext>
            </a:extLst>
          </p:cNvPr>
          <p:cNvSpPr/>
          <p:nvPr/>
        </p:nvSpPr>
        <p:spPr>
          <a:xfrm>
            <a:off x="0" y="2945898"/>
            <a:ext cx="9144000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Плоттеры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-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устройство для автоматического вычерчивания с большой точностью рисунков, схем, сложных чертежей, карт и другой графической информации на бумаге размером до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A0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или кальке. Графопостроители рисуют изображения с помощью пера (пишущего блока).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6E848F7-5330-4A46-9FFE-70EAA010888F}"/>
              </a:ext>
            </a:extLst>
          </p:cNvPr>
          <p:cNvSpPr/>
          <p:nvPr/>
        </p:nvSpPr>
        <p:spPr>
          <a:xfrm>
            <a:off x="-15684" y="4452139"/>
            <a:ext cx="9175365" cy="390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Веб-камера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позволяет вводить в компьютер видеоизображение.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B77B5A8-FBDB-4EE1-BA86-743B6BD6BDDE}"/>
              </a:ext>
            </a:extLst>
          </p:cNvPr>
          <p:cNvSpPr/>
          <p:nvPr/>
        </p:nvSpPr>
        <p:spPr>
          <a:xfrm>
            <a:off x="0" y="4985826"/>
            <a:ext cx="9144000" cy="709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Сетевое обеспечение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это специальные аппаратные и программные средства, используемые для совместной работы нескольких компьютеров.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4458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D79A641-921F-4613-9A75-7F26A37463D9}"/>
              </a:ext>
            </a:extLst>
          </p:cNvPr>
          <p:cNvSpPr/>
          <p:nvPr/>
        </p:nvSpPr>
        <p:spPr>
          <a:xfrm>
            <a:off x="2699792" y="0"/>
            <a:ext cx="3945567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Bef>
                <a:spcPts val="2400"/>
              </a:spcBef>
              <a:spcAft>
                <a:spcPts val="1200"/>
              </a:spcAft>
            </a:pPr>
            <a:r>
              <a:rPr lang="ru-RU" b="1" dirty="0">
                <a:solidFill>
                  <a:srgbClr val="111D7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Память персонального компьютера</a:t>
            </a:r>
            <a:endParaRPr lang="ru-RU" sz="1600" dirty="0">
              <a:solidFill>
                <a:srgbClr val="111D79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7A7FE31-3D57-4498-9318-B69BE8642482}"/>
              </a:ext>
            </a:extLst>
          </p:cNvPr>
          <p:cNvSpPr/>
          <p:nvPr/>
        </p:nvSpPr>
        <p:spPr>
          <a:xfrm>
            <a:off x="0" y="419720"/>
            <a:ext cx="2279691" cy="390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111D7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Внутренняя память</a:t>
            </a:r>
            <a:endParaRPr lang="ru-RU" sz="1600" dirty="0">
              <a:solidFill>
                <a:srgbClr val="111D79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E531F9F-ED51-4B25-9784-980F5B87CB93}"/>
              </a:ext>
            </a:extLst>
          </p:cNvPr>
          <p:cNvSpPr/>
          <p:nvPr/>
        </p:nvSpPr>
        <p:spPr>
          <a:xfrm>
            <a:off x="-9372" y="795741"/>
            <a:ext cx="9153371" cy="9238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Запоминающее устройство (память)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это устройство, способное хранить огромные массивы программ и данных, воспринимать (записывать) и выдавать (считывать) необходимую информацию с предельно возможной скоростью.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B4ABAD2-8689-4F18-B45A-C3C5B965AC64}"/>
              </a:ext>
            </a:extLst>
          </p:cNvPr>
          <p:cNvSpPr/>
          <p:nvPr/>
        </p:nvSpPr>
        <p:spPr>
          <a:xfrm>
            <a:off x="-4688" y="1719584"/>
            <a:ext cx="9148687" cy="9238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sz="1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Внутренняя память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представлена постоянным запоминающим устройством (ПЗУ), оперативным запоминающим устройством (ОЗУ) и сверхоперативным запоминающим устройством. Ее задача – обеспечить оперативность работы машины.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DDB1CA8-02AC-41CA-8E47-CE872FF19653}"/>
              </a:ext>
            </a:extLst>
          </p:cNvPr>
          <p:cNvSpPr/>
          <p:nvPr/>
        </p:nvSpPr>
        <p:spPr>
          <a:xfrm>
            <a:off x="-4687" y="2628764"/>
            <a:ext cx="91486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8163" algn="just"/>
            <a:r>
              <a:rPr lang="ru-RU" sz="16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Оперативная память (ОЗУ, </a:t>
            </a:r>
            <a:r>
              <a:rPr lang="en-US" sz="16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RAM</a:t>
            </a:r>
            <a:r>
              <a:rPr lang="ru-RU" sz="16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-память)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хранит программы и данные для процессора. Из нее процессор берет необходимую информацию, в нее записываются промежуточные результаты обработки. Эта память определяет, какой объем информации может обрабатываться без обращения к жесткому диску. </a:t>
            </a:r>
            <a:endParaRPr lang="ru-RU" sz="160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2540A73-F46A-4550-853C-0ADF48588824}"/>
              </a:ext>
            </a:extLst>
          </p:cNvPr>
          <p:cNvSpPr/>
          <p:nvPr/>
        </p:nvSpPr>
        <p:spPr>
          <a:xfrm>
            <a:off x="0" y="3701514"/>
            <a:ext cx="91439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8163" algn="just"/>
            <a:r>
              <a:rPr lang="ru-RU" sz="1600" b="1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КЭШ-память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– это сверхоперативная память. Это очень быстрое запоминающее устройство небольшого объема, служит для хранения копий информации, используемой в текущих операциях обмена. </a:t>
            </a:r>
            <a:endParaRPr lang="ru-RU" sz="1600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FF284A2-E810-40AA-9449-BE91CE298EC4}"/>
              </a:ext>
            </a:extLst>
          </p:cNvPr>
          <p:cNvSpPr/>
          <p:nvPr/>
        </p:nvSpPr>
        <p:spPr>
          <a:xfrm>
            <a:off x="0" y="4661564"/>
            <a:ext cx="91439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8163"/>
            <a:r>
              <a:rPr lang="ru-RU" sz="16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Постоянная память (ПЗУ, </a:t>
            </a:r>
            <a:r>
              <a:rPr lang="en-US" sz="16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ROM</a:t>
            </a:r>
            <a:r>
              <a:rPr lang="ru-RU" sz="16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-память)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– это память, в которой хранятся данные, неизменяемые во время работы компьютера.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456238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3C45E15-25EA-4325-9BC3-76BCADB4B7E9}"/>
              </a:ext>
            </a:extLst>
          </p:cNvPr>
          <p:cNvSpPr/>
          <p:nvPr/>
        </p:nvSpPr>
        <p:spPr>
          <a:xfrm>
            <a:off x="5925" y="343904"/>
            <a:ext cx="2861214" cy="390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</a:pPr>
            <a:r>
              <a:rPr lang="ru-RU" b="1" dirty="0">
                <a:solidFill>
                  <a:srgbClr val="111D7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Внешняя память</a:t>
            </a:r>
            <a:endParaRPr lang="ru-RU" sz="1600" dirty="0">
              <a:solidFill>
                <a:srgbClr val="111D79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D9D68EB-74B4-4153-8ABF-D2C60DEBC731}"/>
              </a:ext>
            </a:extLst>
          </p:cNvPr>
          <p:cNvSpPr/>
          <p:nvPr/>
        </p:nvSpPr>
        <p:spPr>
          <a:xfrm>
            <a:off x="-26608" y="914429"/>
            <a:ext cx="9170608" cy="13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Внешняя память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питает внутреннюю и используется для долговременного хранения больших объемов информации. В качестве устройств внешней памяти применяются накопители на жестких магнитных дисках, накопители на оптических дисках,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Flash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-память и др.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C9F71FE-9F32-4B3E-BC33-56C0F35DC9A6}"/>
              </a:ext>
            </a:extLst>
          </p:cNvPr>
          <p:cNvSpPr/>
          <p:nvPr/>
        </p:nvSpPr>
        <p:spPr>
          <a:xfrm>
            <a:off x="0" y="2440601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8163" algn="just"/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Жесткий диск (винчестер, </a:t>
            </a:r>
            <a:r>
              <a:rPr lang="en-US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HDD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)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– это основное устройство, предназначенное для долговременного хранения информации. </a:t>
            </a: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A2EF3F4-3371-412D-A891-B01D589C3E4C}"/>
              </a:ext>
            </a:extLst>
          </p:cNvPr>
          <p:cNvSpPr/>
          <p:nvPr/>
        </p:nvSpPr>
        <p:spPr>
          <a:xfrm>
            <a:off x="-13304" y="3450725"/>
            <a:ext cx="9144000" cy="709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en-US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Flash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-память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это электронный носитель данных, энергонезависимый тип памяти, позволяющий записывать и хранить данные в микросхемах.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9376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0022E0B-0D34-4100-85B0-2AF30B8819FA}"/>
              </a:ext>
            </a:extLst>
          </p:cNvPr>
          <p:cNvSpPr/>
          <p:nvPr/>
        </p:nvSpPr>
        <p:spPr>
          <a:xfrm>
            <a:off x="3383533" y="-25880"/>
            <a:ext cx="2376933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Bef>
                <a:spcPts val="2400"/>
              </a:spcBef>
              <a:spcAft>
                <a:spcPts val="1200"/>
              </a:spcAft>
            </a:pPr>
            <a:r>
              <a:rPr lang="ru-RU" b="1" dirty="0">
                <a:solidFill>
                  <a:srgbClr val="111D7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Защита информации</a:t>
            </a:r>
            <a:endParaRPr lang="ru-RU" sz="1600" dirty="0">
              <a:solidFill>
                <a:srgbClr val="111D79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5923068-7DBF-4106-B8F9-55624C2EC918}"/>
              </a:ext>
            </a:extLst>
          </p:cNvPr>
          <p:cNvSpPr/>
          <p:nvPr/>
        </p:nvSpPr>
        <p:spPr>
          <a:xfrm>
            <a:off x="-3" y="336501"/>
            <a:ext cx="9144001" cy="6406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настоящее время основными угрозами для личной и корпоративной информации являются несанкционированная реклама и компьютерные вирусы.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7B0DFE4-8AA8-447D-81BE-DF88CA736916}"/>
              </a:ext>
            </a:extLst>
          </p:cNvPr>
          <p:cNvSpPr/>
          <p:nvPr/>
        </p:nvSpPr>
        <p:spPr>
          <a:xfrm>
            <a:off x="-2" y="949107"/>
            <a:ext cx="9144000" cy="9238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Понятие </a:t>
            </a: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спам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означает массовую, несанкционированную, анонимную рассылку рекламы по сети Интернет. В результате ненужной информации забиваются личные и служебные почтовые ящики, пользователю приходится оплачивать ненужную рекламу.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AC81BC0-A6FC-4D2C-BD25-78061BA22A76}"/>
              </a:ext>
            </a:extLst>
          </p:cNvPr>
          <p:cNvSpPr/>
          <p:nvPr/>
        </p:nvSpPr>
        <p:spPr>
          <a:xfrm>
            <a:off x="0" y="1853754"/>
            <a:ext cx="9144000" cy="1206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</a:pP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Компьютерный вирус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это основная реальная угроза информационной безопасности. Вирус – это разновидность вредоносных программ, отличительной особенностью которых является способность к размножению, к распространению с компьютера на компьютер и заражению целых компьютерных сетей.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DE81F47-D363-4AC0-A3F1-FB155BB3C150}"/>
              </a:ext>
            </a:extLst>
          </p:cNvPr>
          <p:cNvSpPr/>
          <p:nvPr/>
        </p:nvSpPr>
        <p:spPr>
          <a:xfrm>
            <a:off x="2987813" y="3060751"/>
            <a:ext cx="3168368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540385" algn="just">
              <a:lnSpc>
                <a:spcPct val="115000"/>
              </a:lnSpc>
              <a:spcBef>
                <a:spcPts val="1800"/>
              </a:spcBef>
              <a:spcAft>
                <a:spcPts val="1200"/>
              </a:spcAft>
            </a:pPr>
            <a:r>
              <a:rPr lang="ru-RU" b="1" i="1" dirty="0">
                <a:solidFill>
                  <a:srgbClr val="111D7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Классификация вирусов</a:t>
            </a:r>
            <a:endParaRPr lang="ru-RU" sz="1600" dirty="0">
              <a:solidFill>
                <a:srgbClr val="111D79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94486F3-4515-4147-AEF2-AB8C324EDF56}"/>
              </a:ext>
            </a:extLst>
          </p:cNvPr>
          <p:cNvSpPr/>
          <p:nvPr/>
        </p:nvSpPr>
        <p:spPr>
          <a:xfrm>
            <a:off x="-3" y="3527364"/>
            <a:ext cx="9144000" cy="8199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Программные вирусы –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блоки программного кода, которые внедряются в другие прикладные программы. Они имеют своим источником непроверенные программы с внешних носителей или программы, полученные из Интернета.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AF196C5-C311-4AF4-A742-6FC896EAE3DA}"/>
              </a:ext>
            </a:extLst>
          </p:cNvPr>
          <p:cNvSpPr/>
          <p:nvPr/>
        </p:nvSpPr>
        <p:spPr>
          <a:xfrm>
            <a:off x="3" y="4237464"/>
            <a:ext cx="9144000" cy="572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Загрузочные вирусы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поражают системные области гибких и жестких дисков. На включенном компьютере они могут распространяться так же и в оперативную память.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006016BD-4ABE-4943-B3FF-ABFD31E3159B}"/>
              </a:ext>
            </a:extLst>
          </p:cNvPr>
          <p:cNvSpPr/>
          <p:nvPr/>
        </p:nvSpPr>
        <p:spPr>
          <a:xfrm>
            <a:off x="-36509" y="4771296"/>
            <a:ext cx="9180512" cy="572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Макровирусы –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заражают файлы документов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Word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электронной таблицы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Excel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Заражение макровирусом происходит при открытии файла документа в окне программы.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18AC19C-F825-4BF1-B518-1871EE472E67}"/>
              </a:ext>
            </a:extLst>
          </p:cNvPr>
          <p:cNvSpPr/>
          <p:nvPr/>
        </p:nvSpPr>
        <p:spPr>
          <a:xfrm>
            <a:off x="3" y="5313588"/>
            <a:ext cx="9143994" cy="572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Сетевые вирусы –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обитают в компьютерных сетях Интернет – черви, которые распространяются в компьютерной сети во вложенных в почтовые сообщения файлах.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30F38E64-EF93-44D5-A51A-C4E89DEF1246}"/>
              </a:ext>
            </a:extLst>
          </p:cNvPr>
          <p:cNvSpPr/>
          <p:nvPr/>
        </p:nvSpPr>
        <p:spPr>
          <a:xfrm>
            <a:off x="3" y="5877272"/>
            <a:ext cx="9143994" cy="324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Файловые вирусы –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внедряют свой код в исполняемые файлы – командные файлы, программы, драйверы.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116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Другая 1">
      <a:dk1>
        <a:sysClr val="windowText" lastClr="000000"/>
      </a:dk1>
      <a:lt1>
        <a:sysClr val="window" lastClr="FFFFFF"/>
      </a:lt1>
      <a:dk2>
        <a:srgbClr val="515AB3"/>
      </a:dk2>
      <a:lt2>
        <a:srgbClr val="ACCBF9"/>
      </a:lt2>
      <a:accent1>
        <a:srgbClr val="629DD1"/>
      </a:accent1>
      <a:accent2>
        <a:srgbClr val="ACCBF9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3153</TotalTime>
  <Words>4294</Words>
  <Application>Microsoft Office PowerPoint</Application>
  <PresentationFormat>Экран (4:3)</PresentationFormat>
  <Paragraphs>242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1" baseType="lpstr">
      <vt:lpstr>Arial</vt:lpstr>
      <vt:lpstr>Calibri</vt:lpstr>
      <vt:lpstr>Palatino Linotype</vt:lpstr>
      <vt:lpstr>Symbol</vt:lpstr>
      <vt:lpstr>Times New Roman</vt:lpstr>
      <vt:lpstr>Wingdings</vt:lpstr>
      <vt:lpstr>Базовая</vt:lpstr>
      <vt:lpstr>Федеральное государственное бюджетное профессиональное образовательное учреждение «Санкт-Петербургский медико-технический колледж Федерального медико-биологического агентства» ФГБПОУ СПб МТК ФМБА России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Федеральное государственное бюджетное образовательное учреждение среднего профессионального образования «Санкт-Петербургский медико-технический колледж Федерального медико-биологического агентства» ФГБОУ СПО СПб МТК ФМБА России</dc:title>
  <dc:creator>Мария</dc:creator>
  <cp:lastModifiedBy>Красненкова М.И.</cp:lastModifiedBy>
  <cp:revision>176</cp:revision>
  <dcterms:created xsi:type="dcterms:W3CDTF">2015-06-16T18:50:41Z</dcterms:created>
  <dcterms:modified xsi:type="dcterms:W3CDTF">2022-01-18T06:04:41Z</dcterms:modified>
</cp:coreProperties>
</file>